
<file path=[Content_Types].xml><?xml version="1.0" encoding="utf-8"?>
<Types xmlns="http://schemas.openxmlformats.org/package/2006/content-types">
  <Default Extension="bin" ContentType="application/vnd.openxmlformats-officedocument.oleObject"/>
  <Default Extension="png" ContentType="image/png"/>
  <Default Extension="wmf" ContentType="image/x-wmf"/>
  <Default Extension="emf" ContentType="image/x-emf"/>
  <Default Extension="jpeg" ContentType="image/jpeg"/>
  <Default Extension="webp" ContentType="image/jpeg"/>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174"/>
  </p:notesMasterIdLst>
  <p:sldIdLst>
    <p:sldId id="265" r:id="rId2"/>
    <p:sldId id="266" r:id="rId3"/>
    <p:sldId id="267" r:id="rId4"/>
    <p:sldId id="262" r:id="rId5"/>
    <p:sldId id="269" r:id="rId6"/>
    <p:sldId id="270" r:id="rId7"/>
    <p:sldId id="271" r:id="rId8"/>
    <p:sldId id="272" r:id="rId9"/>
    <p:sldId id="274" r:id="rId10"/>
    <p:sldId id="273" r:id="rId11"/>
    <p:sldId id="275" r:id="rId12"/>
    <p:sldId id="276" r:id="rId13"/>
    <p:sldId id="277" r:id="rId14"/>
    <p:sldId id="278" r:id="rId15"/>
    <p:sldId id="279" r:id="rId16"/>
    <p:sldId id="280" r:id="rId17"/>
    <p:sldId id="282" r:id="rId18"/>
    <p:sldId id="281" r:id="rId19"/>
    <p:sldId id="283" r:id="rId20"/>
    <p:sldId id="284" r:id="rId21"/>
    <p:sldId id="285" r:id="rId22"/>
    <p:sldId id="286" r:id="rId23"/>
    <p:sldId id="288" r:id="rId24"/>
    <p:sldId id="287" r:id="rId25"/>
    <p:sldId id="290" r:id="rId26"/>
    <p:sldId id="291" r:id="rId27"/>
    <p:sldId id="292" r:id="rId28"/>
    <p:sldId id="293" r:id="rId29"/>
    <p:sldId id="295" r:id="rId30"/>
    <p:sldId id="294" r:id="rId31"/>
    <p:sldId id="296" r:id="rId32"/>
    <p:sldId id="297" r:id="rId33"/>
    <p:sldId id="298" r:id="rId34"/>
    <p:sldId id="299" r:id="rId35"/>
    <p:sldId id="303" r:id="rId36"/>
    <p:sldId id="302" r:id="rId37"/>
    <p:sldId id="305" r:id="rId38"/>
    <p:sldId id="300" r:id="rId39"/>
    <p:sldId id="307" r:id="rId40"/>
    <p:sldId id="309" r:id="rId41"/>
    <p:sldId id="310" r:id="rId42"/>
    <p:sldId id="308" r:id="rId43"/>
    <p:sldId id="306" r:id="rId44"/>
    <p:sldId id="301" r:id="rId45"/>
    <p:sldId id="311" r:id="rId46"/>
    <p:sldId id="312" r:id="rId47"/>
    <p:sldId id="313" r:id="rId48"/>
    <p:sldId id="314" r:id="rId49"/>
    <p:sldId id="315" r:id="rId50"/>
    <p:sldId id="316" r:id="rId51"/>
    <p:sldId id="317" r:id="rId52"/>
    <p:sldId id="318" r:id="rId53"/>
    <p:sldId id="319" r:id="rId54"/>
    <p:sldId id="326" r:id="rId55"/>
    <p:sldId id="325" r:id="rId56"/>
    <p:sldId id="320" r:id="rId57"/>
    <p:sldId id="321" r:id="rId58"/>
    <p:sldId id="327" r:id="rId59"/>
    <p:sldId id="328" r:id="rId60"/>
    <p:sldId id="323" r:id="rId61"/>
    <p:sldId id="330" r:id="rId62"/>
    <p:sldId id="331" r:id="rId63"/>
    <p:sldId id="324" r:id="rId64"/>
    <p:sldId id="332" r:id="rId65"/>
    <p:sldId id="333" r:id="rId66"/>
    <p:sldId id="334" r:id="rId67"/>
    <p:sldId id="335" r:id="rId68"/>
    <p:sldId id="336" r:id="rId69"/>
    <p:sldId id="337" r:id="rId70"/>
    <p:sldId id="338" r:id="rId71"/>
    <p:sldId id="339" r:id="rId72"/>
    <p:sldId id="341" r:id="rId73"/>
    <p:sldId id="340" r:id="rId74"/>
    <p:sldId id="343" r:id="rId75"/>
    <p:sldId id="344" r:id="rId76"/>
    <p:sldId id="342" r:id="rId77"/>
    <p:sldId id="346" r:id="rId78"/>
    <p:sldId id="345" r:id="rId79"/>
    <p:sldId id="347" r:id="rId80"/>
    <p:sldId id="350" r:id="rId81"/>
    <p:sldId id="349" r:id="rId82"/>
    <p:sldId id="348" r:id="rId83"/>
    <p:sldId id="351" r:id="rId84"/>
    <p:sldId id="352" r:id="rId85"/>
    <p:sldId id="354" r:id="rId86"/>
    <p:sldId id="353" r:id="rId87"/>
    <p:sldId id="355" r:id="rId88"/>
    <p:sldId id="365" r:id="rId89"/>
    <p:sldId id="368" r:id="rId90"/>
    <p:sldId id="369" r:id="rId91"/>
    <p:sldId id="367" r:id="rId92"/>
    <p:sldId id="366" r:id="rId93"/>
    <p:sldId id="356" r:id="rId94"/>
    <p:sldId id="359" r:id="rId95"/>
    <p:sldId id="360" r:id="rId96"/>
    <p:sldId id="361" r:id="rId97"/>
    <p:sldId id="362" r:id="rId98"/>
    <p:sldId id="363" r:id="rId99"/>
    <p:sldId id="357" r:id="rId100"/>
    <p:sldId id="364" r:id="rId101"/>
    <p:sldId id="370" r:id="rId102"/>
    <p:sldId id="371" r:id="rId103"/>
    <p:sldId id="372" r:id="rId104"/>
    <p:sldId id="373" r:id="rId105"/>
    <p:sldId id="374" r:id="rId106"/>
    <p:sldId id="375" r:id="rId107"/>
    <p:sldId id="376" r:id="rId108"/>
    <p:sldId id="377" r:id="rId109"/>
    <p:sldId id="380" r:id="rId110"/>
    <p:sldId id="379" r:id="rId111"/>
    <p:sldId id="381" r:id="rId112"/>
    <p:sldId id="378" r:id="rId113"/>
    <p:sldId id="382" r:id="rId114"/>
    <p:sldId id="386" r:id="rId115"/>
    <p:sldId id="387" r:id="rId116"/>
    <p:sldId id="383" r:id="rId117"/>
    <p:sldId id="388" r:id="rId118"/>
    <p:sldId id="389" r:id="rId119"/>
    <p:sldId id="390" r:id="rId120"/>
    <p:sldId id="391" r:id="rId121"/>
    <p:sldId id="392" r:id="rId122"/>
    <p:sldId id="396" r:id="rId123"/>
    <p:sldId id="384" r:id="rId124"/>
    <p:sldId id="397" r:id="rId125"/>
    <p:sldId id="398" r:id="rId126"/>
    <p:sldId id="399" r:id="rId127"/>
    <p:sldId id="400" r:id="rId128"/>
    <p:sldId id="401" r:id="rId129"/>
    <p:sldId id="411" r:id="rId130"/>
    <p:sldId id="407" r:id="rId131"/>
    <p:sldId id="406" r:id="rId132"/>
    <p:sldId id="412" r:id="rId133"/>
    <p:sldId id="405" r:id="rId134"/>
    <p:sldId id="404" r:id="rId135"/>
    <p:sldId id="408" r:id="rId136"/>
    <p:sldId id="413" r:id="rId137"/>
    <p:sldId id="409" r:id="rId138"/>
    <p:sldId id="418" r:id="rId139"/>
    <p:sldId id="416" r:id="rId140"/>
    <p:sldId id="410" r:id="rId141"/>
    <p:sldId id="421" r:id="rId142"/>
    <p:sldId id="420" r:id="rId143"/>
    <p:sldId id="385" r:id="rId144"/>
    <p:sldId id="422" r:id="rId145"/>
    <p:sldId id="424" r:id="rId146"/>
    <p:sldId id="423" r:id="rId147"/>
    <p:sldId id="425" r:id="rId148"/>
    <p:sldId id="426" r:id="rId149"/>
    <p:sldId id="393" r:id="rId150"/>
    <p:sldId id="427" r:id="rId151"/>
    <p:sldId id="431" r:id="rId152"/>
    <p:sldId id="432" r:id="rId153"/>
    <p:sldId id="433" r:id="rId154"/>
    <p:sldId id="434" r:id="rId155"/>
    <p:sldId id="437" r:id="rId156"/>
    <p:sldId id="430" r:id="rId157"/>
    <p:sldId id="394" r:id="rId158"/>
    <p:sldId id="438" r:id="rId159"/>
    <p:sldId id="441" r:id="rId160"/>
    <p:sldId id="439" r:id="rId161"/>
    <p:sldId id="440" r:id="rId162"/>
    <p:sldId id="442" r:id="rId163"/>
    <p:sldId id="444" r:id="rId164"/>
    <p:sldId id="443" r:id="rId165"/>
    <p:sldId id="445" r:id="rId166"/>
    <p:sldId id="446" r:id="rId167"/>
    <p:sldId id="449" r:id="rId168"/>
    <p:sldId id="447" r:id="rId169"/>
    <p:sldId id="450" r:id="rId170"/>
    <p:sldId id="448" r:id="rId171"/>
    <p:sldId id="289" r:id="rId172"/>
    <p:sldId id="268" r:id="rId17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2015" autoAdjust="0"/>
  </p:normalViewPr>
  <p:slideViewPr>
    <p:cSldViewPr snapToGrid="0">
      <p:cViewPr varScale="1">
        <p:scale>
          <a:sx n="56" d="100"/>
          <a:sy n="56" d="100"/>
        </p:scale>
        <p:origin x="1194"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theme" Target="theme/theme1.xml"/><Relationship Id="rId172" Type="http://schemas.openxmlformats.org/officeDocument/2006/relationships/slide" Target="slides/slide17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notesMaster" Target="notesMasters/notesMaster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presProps" Target="presProps.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viewProps" Target="viewProps.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6.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3.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091AC6B-2634-4E2F-8F5A-BC95DA460766}" type="datetimeFigureOut">
              <a:rPr lang="zh-CN" altLang="en-US" smtClean="0"/>
              <a:t>2021/6/18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6FB0A52-928A-44CE-9E53-D35098B3E268}" type="slidenum">
              <a:rPr lang="zh-CN" altLang="en-US" smtClean="0"/>
              <a:t>‹#›</a:t>
            </a:fld>
            <a:endParaRPr lang="zh-CN" altLang="en-US"/>
          </a:p>
        </p:txBody>
      </p:sp>
    </p:spTree>
    <p:extLst>
      <p:ext uri="{BB962C8B-B14F-4D97-AF65-F5344CB8AC3E}">
        <p14:creationId xmlns:p14="http://schemas.microsoft.com/office/powerpoint/2010/main" val="28614465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超线性加速比基本的解释是并行程序的工作量少于串行工作量。</a:t>
            </a:r>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最通常的情况，并行执行时所要访问的数据都驻留在每个处理器的</a:t>
            </a:r>
            <a:r>
              <a:rPr lang="en-US" altLang="zh-CN" sz="1200" b="0" i="0" kern="1200" dirty="0" smtClean="0">
                <a:solidFill>
                  <a:schemeClr val="tx1"/>
                </a:solidFill>
                <a:effectLst/>
                <a:latin typeface="+mn-lt"/>
                <a:ea typeface="+mn-ea"/>
                <a:cs typeface="+mn-cs"/>
              </a:rPr>
              <a:t>cache</a:t>
            </a:r>
            <a:r>
              <a:rPr lang="zh-CN" altLang="en-US" sz="1200" b="0" i="0" kern="1200" dirty="0" smtClean="0">
                <a:solidFill>
                  <a:schemeClr val="tx1"/>
                </a:solidFill>
                <a:effectLst/>
                <a:latin typeface="+mn-lt"/>
                <a:ea typeface="+mn-ea"/>
                <a:cs typeface="+mn-cs"/>
              </a:rPr>
              <a:t>中，而顺序执行时必须访问存储器系统中较慢的部分，因为此时数据无法全都驻留在单个</a:t>
            </a:r>
            <a:r>
              <a:rPr lang="en-US" altLang="zh-CN" sz="1200" b="0" i="0" kern="1200" dirty="0" smtClean="0">
                <a:solidFill>
                  <a:schemeClr val="tx1"/>
                </a:solidFill>
                <a:effectLst/>
                <a:latin typeface="+mn-lt"/>
                <a:ea typeface="+mn-ea"/>
                <a:cs typeface="+mn-cs"/>
              </a:rPr>
              <a:t>cache</a:t>
            </a:r>
            <a:r>
              <a:rPr lang="zh-CN" altLang="en-US" sz="1200" b="0" i="0" kern="1200" dirty="0" smtClean="0">
                <a:solidFill>
                  <a:schemeClr val="tx1"/>
                </a:solidFill>
                <a:effectLst/>
                <a:latin typeface="+mn-lt"/>
                <a:ea typeface="+mn-ea"/>
                <a:cs typeface="+mn-cs"/>
              </a:rPr>
              <a:t>中。</a:t>
            </a:r>
            <a:endParaRPr lang="en-US" altLang="zh-CN" sz="1200" b="0" i="0" kern="1200" dirty="0" smtClean="0">
              <a:solidFill>
                <a:schemeClr val="tx1"/>
              </a:solidFill>
              <a:effectLst/>
              <a:latin typeface="+mn-lt"/>
              <a:ea typeface="+mn-ea"/>
              <a:cs typeface="+mn-cs"/>
            </a:endParaRPr>
          </a:p>
          <a:p>
            <a:endParaRPr lang="zh-CN" altLang="en-US"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第二种超线性加速比情况来自于算法方面，比如当所要查找的元素已发现因而终止搜索时。当搜索以并行方式进行时，能以不同的次序有效地进行，意味着总的被搜索数据量将少于顺序搜索的情况。因此，并行执行将完成较少的工作。</a:t>
            </a:r>
          </a:p>
          <a:p>
            <a:endParaRPr lang="en-US" altLang="zh-CN" dirty="0" smtClean="0"/>
          </a:p>
          <a:p>
            <a:endParaRPr lang="en-US" altLang="zh-CN" smtClean="0"/>
          </a:p>
          <a:p>
            <a:endParaRPr lang="en-US" altLang="zh-CN" dirty="0" smtClean="0"/>
          </a:p>
          <a:p>
            <a:r>
              <a:rPr lang="zh-CN" altLang="en-US" sz="1200" b="0" i="0" kern="1200" dirty="0" smtClean="0">
                <a:solidFill>
                  <a:schemeClr val="tx1"/>
                </a:solidFill>
                <a:effectLst/>
                <a:latin typeface="+mn-lt"/>
                <a:ea typeface="+mn-ea"/>
                <a:cs typeface="+mn-cs"/>
              </a:rPr>
              <a:t>加速比是衡量并行处理性能的重要指标之一</a:t>
            </a:r>
            <a:r>
              <a:rPr lang="en-US" altLang="zh-CN" sz="1200" b="0" i="0" kern="1200" dirty="0" smtClean="0">
                <a:solidFill>
                  <a:schemeClr val="tx1"/>
                </a:solidFill>
                <a:effectLst/>
                <a:latin typeface="+mn-lt"/>
                <a:ea typeface="+mn-ea"/>
                <a:cs typeface="+mn-cs"/>
              </a:rPr>
              <a:t>; </a:t>
            </a:r>
            <a:r>
              <a:rPr lang="zh-CN" altLang="en-US" sz="1200" b="0" i="0" kern="1200" dirty="0" smtClean="0">
                <a:solidFill>
                  <a:schemeClr val="tx1"/>
                </a:solidFill>
                <a:effectLst/>
                <a:latin typeface="+mn-lt"/>
                <a:ea typeface="+mn-ea"/>
                <a:cs typeface="+mn-cs"/>
              </a:rPr>
              <a:t>较高加速比的获得除与任务的划分、并行算法的选择等有关外 </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还与各节点间的通信有关</a:t>
            </a:r>
            <a:r>
              <a:rPr lang="en-US" altLang="zh-CN" sz="1200" b="0" i="0" kern="1200" dirty="0" smtClean="0">
                <a:solidFill>
                  <a:schemeClr val="tx1"/>
                </a:solidFill>
                <a:effectLst/>
                <a:latin typeface="+mn-lt"/>
                <a:ea typeface="+mn-ea"/>
                <a:cs typeface="+mn-cs"/>
              </a:rPr>
              <a:t>; </a:t>
            </a:r>
            <a:r>
              <a:rPr lang="zh-CN" altLang="en-US" sz="1200" b="0" i="0" kern="1200" dirty="0" smtClean="0">
                <a:solidFill>
                  <a:schemeClr val="tx1"/>
                </a:solidFill>
                <a:effectLst/>
                <a:latin typeface="+mn-lt"/>
                <a:ea typeface="+mn-ea"/>
                <a:cs typeface="+mn-cs"/>
              </a:rPr>
              <a:t>在大多数并行系统中 </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在数据规模确定的情况下 </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程序的加速比随节点数的增加而增加 </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但是大多数机群系统的节点间是共享物理传输介质的 </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这就使得许多并行程序的加速比在节点数目超过某一个值之后会随着节点数的增加而减少。</a:t>
            </a:r>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18</a:t>
            </a:fld>
            <a:endParaRPr lang="zh-CN" altLang="en-US"/>
          </a:p>
        </p:txBody>
      </p:sp>
    </p:spTree>
    <p:extLst>
      <p:ext uri="{BB962C8B-B14F-4D97-AF65-F5344CB8AC3E}">
        <p14:creationId xmlns:p14="http://schemas.microsoft.com/office/powerpoint/2010/main" val="32792194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46</a:t>
            </a:fld>
            <a:endParaRPr lang="zh-CN" altLang="en-US"/>
          </a:p>
        </p:txBody>
      </p:sp>
    </p:spTree>
    <p:extLst>
      <p:ext uri="{BB962C8B-B14F-4D97-AF65-F5344CB8AC3E}">
        <p14:creationId xmlns:p14="http://schemas.microsoft.com/office/powerpoint/2010/main" val="30343885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47</a:t>
            </a:fld>
            <a:endParaRPr lang="zh-CN" altLang="en-US"/>
          </a:p>
        </p:txBody>
      </p:sp>
    </p:spTree>
    <p:extLst>
      <p:ext uri="{BB962C8B-B14F-4D97-AF65-F5344CB8AC3E}">
        <p14:creationId xmlns:p14="http://schemas.microsoft.com/office/powerpoint/2010/main" val="31231594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48</a:t>
            </a:fld>
            <a:endParaRPr lang="zh-CN" altLang="en-US"/>
          </a:p>
        </p:txBody>
      </p:sp>
    </p:spTree>
    <p:extLst>
      <p:ext uri="{BB962C8B-B14F-4D97-AF65-F5344CB8AC3E}">
        <p14:creationId xmlns:p14="http://schemas.microsoft.com/office/powerpoint/2010/main" val="14411387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49</a:t>
            </a:fld>
            <a:endParaRPr lang="zh-CN" altLang="en-US"/>
          </a:p>
        </p:txBody>
      </p:sp>
    </p:spTree>
    <p:extLst>
      <p:ext uri="{BB962C8B-B14F-4D97-AF65-F5344CB8AC3E}">
        <p14:creationId xmlns:p14="http://schemas.microsoft.com/office/powerpoint/2010/main" val="1852971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50</a:t>
            </a:fld>
            <a:endParaRPr lang="zh-CN" altLang="en-US"/>
          </a:p>
        </p:txBody>
      </p:sp>
    </p:spTree>
    <p:extLst>
      <p:ext uri="{BB962C8B-B14F-4D97-AF65-F5344CB8AC3E}">
        <p14:creationId xmlns:p14="http://schemas.microsoft.com/office/powerpoint/2010/main" val="21853218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51</a:t>
            </a:fld>
            <a:endParaRPr lang="zh-CN" altLang="en-US"/>
          </a:p>
        </p:txBody>
      </p:sp>
    </p:spTree>
    <p:extLst>
      <p:ext uri="{BB962C8B-B14F-4D97-AF65-F5344CB8AC3E}">
        <p14:creationId xmlns:p14="http://schemas.microsoft.com/office/powerpoint/2010/main" val="28116303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52</a:t>
            </a:fld>
            <a:endParaRPr lang="zh-CN" altLang="en-US"/>
          </a:p>
        </p:txBody>
      </p:sp>
    </p:spTree>
    <p:extLst>
      <p:ext uri="{BB962C8B-B14F-4D97-AF65-F5344CB8AC3E}">
        <p14:creationId xmlns:p14="http://schemas.microsoft.com/office/powerpoint/2010/main" val="14535734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60</a:t>
            </a:fld>
            <a:endParaRPr lang="zh-CN" altLang="en-US"/>
          </a:p>
        </p:txBody>
      </p:sp>
    </p:spTree>
    <p:extLst>
      <p:ext uri="{BB962C8B-B14F-4D97-AF65-F5344CB8AC3E}">
        <p14:creationId xmlns:p14="http://schemas.microsoft.com/office/powerpoint/2010/main" val="21138469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61</a:t>
            </a:fld>
            <a:endParaRPr lang="zh-CN" altLang="en-US"/>
          </a:p>
        </p:txBody>
      </p:sp>
    </p:spTree>
    <p:extLst>
      <p:ext uri="{BB962C8B-B14F-4D97-AF65-F5344CB8AC3E}">
        <p14:creationId xmlns:p14="http://schemas.microsoft.com/office/powerpoint/2010/main" val="38902827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62</a:t>
            </a:fld>
            <a:endParaRPr lang="zh-CN" altLang="en-US"/>
          </a:p>
        </p:txBody>
      </p:sp>
    </p:spTree>
    <p:extLst>
      <p:ext uri="{BB962C8B-B14F-4D97-AF65-F5344CB8AC3E}">
        <p14:creationId xmlns:p14="http://schemas.microsoft.com/office/powerpoint/2010/main" val="22364286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26</a:t>
            </a:fld>
            <a:endParaRPr lang="zh-CN" altLang="en-US"/>
          </a:p>
        </p:txBody>
      </p:sp>
    </p:spTree>
    <p:extLst>
      <p:ext uri="{BB962C8B-B14F-4D97-AF65-F5344CB8AC3E}">
        <p14:creationId xmlns:p14="http://schemas.microsoft.com/office/powerpoint/2010/main" val="171449789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69</a:t>
            </a:fld>
            <a:endParaRPr lang="zh-CN" altLang="en-US"/>
          </a:p>
        </p:txBody>
      </p:sp>
    </p:spTree>
    <p:extLst>
      <p:ext uri="{BB962C8B-B14F-4D97-AF65-F5344CB8AC3E}">
        <p14:creationId xmlns:p14="http://schemas.microsoft.com/office/powerpoint/2010/main" val="17606906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https://www.jianshu.com/p/b2c286f9b128</a:t>
            </a:r>
            <a:br>
              <a:rPr lang="en-US" altLang="zh-CN" dirty="0" smtClean="0"/>
            </a:br>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84</a:t>
            </a:fld>
            <a:endParaRPr lang="zh-CN" altLang="en-US"/>
          </a:p>
        </p:txBody>
      </p:sp>
    </p:spTree>
    <p:extLst>
      <p:ext uri="{BB962C8B-B14F-4D97-AF65-F5344CB8AC3E}">
        <p14:creationId xmlns:p14="http://schemas.microsoft.com/office/powerpoint/2010/main" val="197752728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https://www.jianshu.com/p/b2c286f9b128</a:t>
            </a:r>
            <a:br>
              <a:rPr lang="en-US" altLang="zh-CN" dirty="0" smtClean="0"/>
            </a:br>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85</a:t>
            </a:fld>
            <a:endParaRPr lang="zh-CN" altLang="en-US"/>
          </a:p>
        </p:txBody>
      </p:sp>
    </p:spTree>
    <p:extLst>
      <p:ext uri="{BB962C8B-B14F-4D97-AF65-F5344CB8AC3E}">
        <p14:creationId xmlns:p14="http://schemas.microsoft.com/office/powerpoint/2010/main" val="15748704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https://www.jianshu.com/p/b2c286f9b128</a:t>
            </a:r>
            <a:br>
              <a:rPr lang="en-US" altLang="zh-CN" dirty="0" smtClean="0"/>
            </a:br>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86</a:t>
            </a:fld>
            <a:endParaRPr lang="zh-CN" altLang="en-US"/>
          </a:p>
        </p:txBody>
      </p:sp>
    </p:spTree>
    <p:extLst>
      <p:ext uri="{BB962C8B-B14F-4D97-AF65-F5344CB8AC3E}">
        <p14:creationId xmlns:p14="http://schemas.microsoft.com/office/powerpoint/2010/main" val="205682116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https://www.jianshu.com/p/b2c286f9b128</a:t>
            </a:r>
            <a:br>
              <a:rPr lang="en-US" altLang="zh-CN" dirty="0" smtClean="0"/>
            </a:br>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87</a:t>
            </a:fld>
            <a:endParaRPr lang="zh-CN" altLang="en-US"/>
          </a:p>
        </p:txBody>
      </p:sp>
    </p:spTree>
    <p:extLst>
      <p:ext uri="{BB962C8B-B14F-4D97-AF65-F5344CB8AC3E}">
        <p14:creationId xmlns:p14="http://schemas.microsoft.com/office/powerpoint/2010/main" val="27341140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smtClean="0"/>
              <a:t>参考：</a:t>
            </a:r>
            <a:r>
              <a:rPr lang="en-US" altLang="zh-CN" sz="1200" dirty="0" smtClean="0"/>
              <a:t>https://www.jianshu.com/p/5b3f278f8bde</a:t>
            </a:r>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103</a:t>
            </a:fld>
            <a:endParaRPr lang="zh-CN" altLang="en-US"/>
          </a:p>
        </p:txBody>
      </p:sp>
    </p:spTree>
    <p:extLst>
      <p:ext uri="{BB962C8B-B14F-4D97-AF65-F5344CB8AC3E}">
        <p14:creationId xmlns:p14="http://schemas.microsoft.com/office/powerpoint/2010/main" val="46794776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smtClean="0"/>
              <a:t>参考：</a:t>
            </a:r>
            <a:r>
              <a:rPr lang="en-US" altLang="zh-CN" sz="1200" dirty="0" smtClean="0"/>
              <a:t>https://www.jianshu.com/p/5b3f278f8bde</a:t>
            </a:r>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104</a:t>
            </a:fld>
            <a:endParaRPr lang="zh-CN" altLang="en-US"/>
          </a:p>
        </p:txBody>
      </p:sp>
    </p:spTree>
    <p:extLst>
      <p:ext uri="{BB962C8B-B14F-4D97-AF65-F5344CB8AC3E}">
        <p14:creationId xmlns:p14="http://schemas.microsoft.com/office/powerpoint/2010/main" val="296046036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smtClean="0"/>
              <a:t>参考：</a:t>
            </a:r>
            <a:r>
              <a:rPr lang="en-US" altLang="zh-CN" sz="1200" dirty="0" smtClean="0"/>
              <a:t>https://www.jianshu.com/p/5b3f278f8bde</a:t>
            </a:r>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105</a:t>
            </a:fld>
            <a:endParaRPr lang="zh-CN" altLang="en-US"/>
          </a:p>
        </p:txBody>
      </p:sp>
    </p:spTree>
    <p:extLst>
      <p:ext uri="{BB962C8B-B14F-4D97-AF65-F5344CB8AC3E}">
        <p14:creationId xmlns:p14="http://schemas.microsoft.com/office/powerpoint/2010/main" val="90586369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https://zhuanlan.zhihu.com/p/150266419</a:t>
            </a:r>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107</a:t>
            </a:fld>
            <a:endParaRPr lang="zh-CN" altLang="en-US"/>
          </a:p>
        </p:txBody>
      </p:sp>
    </p:spTree>
    <p:extLst>
      <p:ext uri="{BB962C8B-B14F-4D97-AF65-F5344CB8AC3E}">
        <p14:creationId xmlns:p14="http://schemas.microsoft.com/office/powerpoint/2010/main" val="175913348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https://zhuanlan.zhihu.com/p/150266419</a:t>
            </a:r>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108</a:t>
            </a:fld>
            <a:endParaRPr lang="zh-CN" altLang="en-US"/>
          </a:p>
        </p:txBody>
      </p:sp>
    </p:spTree>
    <p:extLst>
      <p:ext uri="{BB962C8B-B14F-4D97-AF65-F5344CB8AC3E}">
        <p14:creationId xmlns:p14="http://schemas.microsoft.com/office/powerpoint/2010/main" val="18909952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https://blog.csdn.net/u013007900/article/details/79055303</a:t>
            </a:r>
          </a:p>
          <a:p>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32</a:t>
            </a:fld>
            <a:endParaRPr lang="zh-CN" altLang="en-US"/>
          </a:p>
        </p:txBody>
      </p:sp>
    </p:spTree>
    <p:extLst>
      <p:ext uri="{BB962C8B-B14F-4D97-AF65-F5344CB8AC3E}">
        <p14:creationId xmlns:p14="http://schemas.microsoft.com/office/powerpoint/2010/main" val="231977862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https://zhuanlan.zhihu.com/p/150266419</a:t>
            </a:r>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109</a:t>
            </a:fld>
            <a:endParaRPr lang="zh-CN" altLang="en-US"/>
          </a:p>
        </p:txBody>
      </p:sp>
    </p:spTree>
    <p:extLst>
      <p:ext uri="{BB962C8B-B14F-4D97-AF65-F5344CB8AC3E}">
        <p14:creationId xmlns:p14="http://schemas.microsoft.com/office/powerpoint/2010/main" val="308735587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err="1" smtClean="0"/>
              <a:t>NameServer</a:t>
            </a:r>
            <a:r>
              <a:rPr lang="zh-CN" altLang="en-US" sz="1200" dirty="0" smtClean="0"/>
              <a:t>采用的</a:t>
            </a:r>
            <a:r>
              <a:rPr lang="en-US" altLang="zh-CN" sz="1200" dirty="0" smtClean="0"/>
              <a:t>HA</a:t>
            </a:r>
            <a:r>
              <a:rPr lang="zh-CN" altLang="en-US" sz="1200" dirty="0" smtClean="0"/>
              <a:t>结构指的是两台机器互为热备，同时运行，一台为主，一台为备，主机绑定到对外</a:t>
            </a:r>
            <a:r>
              <a:rPr lang="en-US" altLang="zh-CN" sz="1200" dirty="0" err="1" smtClean="0"/>
              <a:t>vip</a:t>
            </a:r>
            <a:r>
              <a:rPr lang="zh-CN" altLang="en-US" sz="1200" dirty="0" smtClean="0"/>
              <a:t>，提供服务；当主机器宕机后，迅速将</a:t>
            </a:r>
            <a:r>
              <a:rPr lang="en-US" altLang="zh-CN" sz="1200" dirty="0" err="1" smtClean="0"/>
              <a:t>vip</a:t>
            </a:r>
            <a:r>
              <a:rPr lang="zh-CN" altLang="en-US" sz="1200" dirty="0" smtClean="0"/>
              <a:t>绑定至备份</a:t>
            </a:r>
            <a:r>
              <a:rPr lang="en-US" altLang="zh-CN" sz="1200" dirty="0" err="1" smtClean="0"/>
              <a:t>NameServer</a:t>
            </a:r>
            <a:r>
              <a:rPr lang="zh-CN" altLang="en-US" sz="1200" dirty="0" smtClean="0"/>
              <a:t>，将其切换为主机，对外提供服务。图</a:t>
            </a:r>
            <a:r>
              <a:rPr lang="en-US" altLang="zh-CN" sz="1200" dirty="0" smtClean="0"/>
              <a:t>1</a:t>
            </a:r>
            <a:r>
              <a:rPr lang="zh-CN" altLang="en-US" sz="1200" dirty="0" smtClean="0"/>
              <a:t>中的</a:t>
            </a:r>
            <a:r>
              <a:rPr lang="en-US" altLang="zh-CN" sz="1200" dirty="0" err="1" smtClean="0"/>
              <a:t>HeartAgent</a:t>
            </a:r>
            <a:r>
              <a:rPr lang="zh-CN" altLang="en-US" sz="1200" dirty="0" smtClean="0"/>
              <a:t>就完成了此功能。</a:t>
            </a:r>
          </a:p>
          <a:p>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113</a:t>
            </a:fld>
            <a:endParaRPr lang="zh-CN" altLang="en-US"/>
          </a:p>
        </p:txBody>
      </p:sp>
    </p:spTree>
    <p:extLst>
      <p:ext uri="{BB962C8B-B14F-4D97-AF65-F5344CB8AC3E}">
        <p14:creationId xmlns:p14="http://schemas.microsoft.com/office/powerpoint/2010/main" val="411599652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t>原文链接：</a:t>
            </a:r>
            <a:r>
              <a:rPr lang="en-US" altLang="zh-CN" sz="1200" dirty="0" smtClean="0"/>
              <a:t>https://blog.csdn.net/jiankunking/article/details/84020030</a:t>
            </a:r>
            <a:endParaRPr lang="zh-CN" altLang="en-US" sz="1200" dirty="0" smtClean="0"/>
          </a:p>
        </p:txBody>
      </p:sp>
      <p:sp>
        <p:nvSpPr>
          <p:cNvPr id="4" name="灯片编号占位符 3"/>
          <p:cNvSpPr>
            <a:spLocks noGrp="1"/>
          </p:cNvSpPr>
          <p:nvPr>
            <p:ph type="sldNum" sz="quarter" idx="10"/>
          </p:nvPr>
        </p:nvSpPr>
        <p:spPr/>
        <p:txBody>
          <a:bodyPr/>
          <a:lstStyle/>
          <a:p>
            <a:fld id="{36FB0A52-928A-44CE-9E53-D35098B3E268}" type="slidenum">
              <a:rPr lang="zh-CN" altLang="en-US" smtClean="0"/>
              <a:t>117</a:t>
            </a:fld>
            <a:endParaRPr lang="zh-CN" altLang="en-US"/>
          </a:p>
        </p:txBody>
      </p:sp>
    </p:spTree>
    <p:extLst>
      <p:ext uri="{BB962C8B-B14F-4D97-AF65-F5344CB8AC3E}">
        <p14:creationId xmlns:p14="http://schemas.microsoft.com/office/powerpoint/2010/main" val="337430806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t>原文链接：</a:t>
            </a:r>
            <a:r>
              <a:rPr lang="en-US" altLang="zh-CN" sz="1200" dirty="0" smtClean="0"/>
              <a:t>https://blog.csdn.net/jiankunking/article/details/84020030</a:t>
            </a:r>
            <a:endParaRPr lang="zh-CN" altLang="en-US" sz="1200" dirty="0" smtClean="0"/>
          </a:p>
        </p:txBody>
      </p:sp>
      <p:sp>
        <p:nvSpPr>
          <p:cNvPr id="4" name="灯片编号占位符 3"/>
          <p:cNvSpPr>
            <a:spLocks noGrp="1"/>
          </p:cNvSpPr>
          <p:nvPr>
            <p:ph type="sldNum" sz="quarter" idx="10"/>
          </p:nvPr>
        </p:nvSpPr>
        <p:spPr/>
        <p:txBody>
          <a:bodyPr/>
          <a:lstStyle/>
          <a:p>
            <a:fld id="{36FB0A52-928A-44CE-9E53-D35098B3E268}" type="slidenum">
              <a:rPr lang="zh-CN" altLang="en-US" smtClean="0"/>
              <a:t>118</a:t>
            </a:fld>
            <a:endParaRPr lang="zh-CN" altLang="en-US"/>
          </a:p>
        </p:txBody>
      </p:sp>
    </p:spTree>
    <p:extLst>
      <p:ext uri="{BB962C8B-B14F-4D97-AF65-F5344CB8AC3E}">
        <p14:creationId xmlns:p14="http://schemas.microsoft.com/office/powerpoint/2010/main" val="8395455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t>原文链接：</a:t>
            </a:r>
            <a:r>
              <a:rPr lang="en-US" altLang="zh-CN" sz="1200" dirty="0" smtClean="0"/>
              <a:t>https://blog.csdn.net/jiankunking/article/details/84020030</a:t>
            </a:r>
            <a:endParaRPr lang="zh-CN" altLang="en-US" sz="1200" dirty="0" smtClean="0"/>
          </a:p>
        </p:txBody>
      </p:sp>
      <p:sp>
        <p:nvSpPr>
          <p:cNvPr id="4" name="灯片编号占位符 3"/>
          <p:cNvSpPr>
            <a:spLocks noGrp="1"/>
          </p:cNvSpPr>
          <p:nvPr>
            <p:ph type="sldNum" sz="quarter" idx="10"/>
          </p:nvPr>
        </p:nvSpPr>
        <p:spPr/>
        <p:txBody>
          <a:bodyPr/>
          <a:lstStyle/>
          <a:p>
            <a:fld id="{36FB0A52-928A-44CE-9E53-D35098B3E268}" type="slidenum">
              <a:rPr lang="zh-CN" altLang="en-US" smtClean="0"/>
              <a:t>119</a:t>
            </a:fld>
            <a:endParaRPr lang="zh-CN" altLang="en-US"/>
          </a:p>
        </p:txBody>
      </p:sp>
    </p:spTree>
    <p:extLst>
      <p:ext uri="{BB962C8B-B14F-4D97-AF65-F5344CB8AC3E}">
        <p14:creationId xmlns:p14="http://schemas.microsoft.com/office/powerpoint/2010/main" val="270951718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t>原文链接：</a:t>
            </a:r>
            <a:r>
              <a:rPr lang="en-US" altLang="zh-CN" sz="1200" dirty="0" smtClean="0"/>
              <a:t>https://blog.csdn.net/jiankunking/article/details/84020030</a:t>
            </a:r>
            <a:endParaRPr lang="zh-CN" altLang="en-US" sz="1200" dirty="0" smtClean="0"/>
          </a:p>
        </p:txBody>
      </p:sp>
      <p:sp>
        <p:nvSpPr>
          <p:cNvPr id="4" name="灯片编号占位符 3"/>
          <p:cNvSpPr>
            <a:spLocks noGrp="1"/>
          </p:cNvSpPr>
          <p:nvPr>
            <p:ph type="sldNum" sz="quarter" idx="10"/>
          </p:nvPr>
        </p:nvSpPr>
        <p:spPr/>
        <p:txBody>
          <a:bodyPr/>
          <a:lstStyle/>
          <a:p>
            <a:fld id="{36FB0A52-928A-44CE-9E53-D35098B3E268}" type="slidenum">
              <a:rPr lang="zh-CN" altLang="en-US" smtClean="0"/>
              <a:t>120</a:t>
            </a:fld>
            <a:endParaRPr lang="zh-CN" altLang="en-US"/>
          </a:p>
        </p:txBody>
      </p:sp>
    </p:spTree>
    <p:extLst>
      <p:ext uri="{BB962C8B-B14F-4D97-AF65-F5344CB8AC3E}">
        <p14:creationId xmlns:p14="http://schemas.microsoft.com/office/powerpoint/2010/main" val="46327564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dirty="0" smtClean="0"/>
          </a:p>
        </p:txBody>
      </p:sp>
      <p:sp>
        <p:nvSpPr>
          <p:cNvPr id="4" name="灯片编号占位符 3"/>
          <p:cNvSpPr>
            <a:spLocks noGrp="1"/>
          </p:cNvSpPr>
          <p:nvPr>
            <p:ph type="sldNum" sz="quarter" idx="10"/>
          </p:nvPr>
        </p:nvSpPr>
        <p:spPr/>
        <p:txBody>
          <a:bodyPr/>
          <a:lstStyle/>
          <a:p>
            <a:fld id="{36FB0A52-928A-44CE-9E53-D35098B3E268}" type="slidenum">
              <a:rPr lang="zh-CN" altLang="en-US" smtClean="0"/>
              <a:t>121</a:t>
            </a:fld>
            <a:endParaRPr lang="zh-CN" altLang="en-US"/>
          </a:p>
        </p:txBody>
      </p:sp>
    </p:spTree>
    <p:extLst>
      <p:ext uri="{BB962C8B-B14F-4D97-AF65-F5344CB8AC3E}">
        <p14:creationId xmlns:p14="http://schemas.microsoft.com/office/powerpoint/2010/main" val="112178948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dirty="0" smtClean="0"/>
          </a:p>
        </p:txBody>
      </p:sp>
      <p:sp>
        <p:nvSpPr>
          <p:cNvPr id="4" name="灯片编号占位符 3"/>
          <p:cNvSpPr>
            <a:spLocks noGrp="1"/>
          </p:cNvSpPr>
          <p:nvPr>
            <p:ph type="sldNum" sz="quarter" idx="10"/>
          </p:nvPr>
        </p:nvSpPr>
        <p:spPr/>
        <p:txBody>
          <a:bodyPr/>
          <a:lstStyle/>
          <a:p>
            <a:fld id="{36FB0A52-928A-44CE-9E53-D35098B3E268}" type="slidenum">
              <a:rPr lang="zh-CN" altLang="en-US" smtClean="0"/>
              <a:t>122</a:t>
            </a:fld>
            <a:endParaRPr lang="zh-CN" altLang="en-US"/>
          </a:p>
        </p:txBody>
      </p:sp>
    </p:spTree>
    <p:extLst>
      <p:ext uri="{BB962C8B-B14F-4D97-AF65-F5344CB8AC3E}">
        <p14:creationId xmlns:p14="http://schemas.microsoft.com/office/powerpoint/2010/main" val="49609533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参考链接：</a:t>
            </a:r>
            <a:r>
              <a:rPr lang="en-US" altLang="zh-CN" dirty="0" smtClean="0"/>
              <a:t>https://blog.csdn.net/x802796/article/details/18861465</a:t>
            </a:r>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123</a:t>
            </a:fld>
            <a:endParaRPr lang="zh-CN" altLang="en-US"/>
          </a:p>
        </p:txBody>
      </p:sp>
    </p:spTree>
    <p:extLst>
      <p:ext uri="{BB962C8B-B14F-4D97-AF65-F5344CB8AC3E}">
        <p14:creationId xmlns:p14="http://schemas.microsoft.com/office/powerpoint/2010/main" val="33937388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smtClean="0"/>
              <a:t>https://blog.csdn.net/iteye_11539/article/details/82441625</a:t>
            </a:r>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124</a:t>
            </a:fld>
            <a:endParaRPr lang="zh-CN" altLang="en-US"/>
          </a:p>
        </p:txBody>
      </p:sp>
    </p:spTree>
    <p:extLst>
      <p:ext uri="{BB962C8B-B14F-4D97-AF65-F5344CB8AC3E}">
        <p14:creationId xmlns:p14="http://schemas.microsoft.com/office/powerpoint/2010/main" val="26885812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https://blog.csdn.net/u013007900/article/details/79055303</a:t>
            </a:r>
          </a:p>
          <a:p>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33</a:t>
            </a:fld>
            <a:endParaRPr lang="zh-CN" altLang="en-US"/>
          </a:p>
        </p:txBody>
      </p:sp>
    </p:spTree>
    <p:extLst>
      <p:ext uri="{BB962C8B-B14F-4D97-AF65-F5344CB8AC3E}">
        <p14:creationId xmlns:p14="http://schemas.microsoft.com/office/powerpoint/2010/main" val="74461500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smtClean="0"/>
              <a:t>原文链接：</a:t>
            </a:r>
            <a:r>
              <a:rPr lang="en-US" altLang="zh-CN" sz="1200" dirty="0" smtClean="0"/>
              <a:t>https://blog.csdn.net/x802796/article/details/18861465</a:t>
            </a:r>
          </a:p>
        </p:txBody>
      </p:sp>
      <p:sp>
        <p:nvSpPr>
          <p:cNvPr id="4" name="灯片编号占位符 3"/>
          <p:cNvSpPr>
            <a:spLocks noGrp="1"/>
          </p:cNvSpPr>
          <p:nvPr>
            <p:ph type="sldNum" sz="quarter" idx="10"/>
          </p:nvPr>
        </p:nvSpPr>
        <p:spPr/>
        <p:txBody>
          <a:bodyPr/>
          <a:lstStyle/>
          <a:p>
            <a:fld id="{36FB0A52-928A-44CE-9E53-D35098B3E268}" type="slidenum">
              <a:rPr lang="zh-CN" altLang="en-US" smtClean="0"/>
              <a:t>125</a:t>
            </a:fld>
            <a:endParaRPr lang="zh-CN" altLang="en-US"/>
          </a:p>
        </p:txBody>
      </p:sp>
    </p:spTree>
    <p:extLst>
      <p:ext uri="{BB962C8B-B14F-4D97-AF65-F5344CB8AC3E}">
        <p14:creationId xmlns:p14="http://schemas.microsoft.com/office/powerpoint/2010/main" val="359433283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smtClean="0"/>
              <a:t>原文链接：</a:t>
            </a:r>
            <a:r>
              <a:rPr lang="en-US" altLang="zh-CN" sz="1200" dirty="0" smtClean="0"/>
              <a:t>https://blog.csdn.net/x802796/article/details/18861465</a:t>
            </a:r>
          </a:p>
        </p:txBody>
      </p:sp>
      <p:sp>
        <p:nvSpPr>
          <p:cNvPr id="4" name="灯片编号占位符 3"/>
          <p:cNvSpPr>
            <a:spLocks noGrp="1"/>
          </p:cNvSpPr>
          <p:nvPr>
            <p:ph type="sldNum" sz="quarter" idx="10"/>
          </p:nvPr>
        </p:nvSpPr>
        <p:spPr/>
        <p:txBody>
          <a:bodyPr/>
          <a:lstStyle/>
          <a:p>
            <a:fld id="{36FB0A52-928A-44CE-9E53-D35098B3E268}" type="slidenum">
              <a:rPr lang="zh-CN" altLang="en-US" smtClean="0"/>
              <a:t>126</a:t>
            </a:fld>
            <a:endParaRPr lang="zh-CN" altLang="en-US"/>
          </a:p>
        </p:txBody>
      </p:sp>
    </p:spTree>
    <p:extLst>
      <p:ext uri="{BB962C8B-B14F-4D97-AF65-F5344CB8AC3E}">
        <p14:creationId xmlns:p14="http://schemas.microsoft.com/office/powerpoint/2010/main" val="154694850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smtClean="0"/>
              <a:t>原文链接：</a:t>
            </a:r>
            <a:r>
              <a:rPr lang="en-US" altLang="zh-CN" sz="1200" dirty="0" smtClean="0"/>
              <a:t>https://blog.csdn.net/x802796/article/details/18861465</a:t>
            </a:r>
          </a:p>
        </p:txBody>
      </p:sp>
      <p:sp>
        <p:nvSpPr>
          <p:cNvPr id="4" name="灯片编号占位符 3"/>
          <p:cNvSpPr>
            <a:spLocks noGrp="1"/>
          </p:cNvSpPr>
          <p:nvPr>
            <p:ph type="sldNum" sz="quarter" idx="10"/>
          </p:nvPr>
        </p:nvSpPr>
        <p:spPr/>
        <p:txBody>
          <a:bodyPr/>
          <a:lstStyle/>
          <a:p>
            <a:fld id="{36FB0A52-928A-44CE-9E53-D35098B3E268}" type="slidenum">
              <a:rPr lang="zh-CN" altLang="en-US" smtClean="0"/>
              <a:t>127</a:t>
            </a:fld>
            <a:endParaRPr lang="zh-CN" altLang="en-US"/>
          </a:p>
        </p:txBody>
      </p:sp>
    </p:spTree>
    <p:extLst>
      <p:ext uri="{BB962C8B-B14F-4D97-AF65-F5344CB8AC3E}">
        <p14:creationId xmlns:p14="http://schemas.microsoft.com/office/powerpoint/2010/main" val="10231791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smtClean="0"/>
              <a:t>原文链接：</a:t>
            </a:r>
            <a:r>
              <a:rPr lang="en-US" altLang="zh-CN" sz="1200" dirty="0" smtClean="0"/>
              <a:t>https://blog.csdn.net/x802796/article/details/18861465</a:t>
            </a:r>
          </a:p>
        </p:txBody>
      </p:sp>
      <p:sp>
        <p:nvSpPr>
          <p:cNvPr id="4" name="灯片编号占位符 3"/>
          <p:cNvSpPr>
            <a:spLocks noGrp="1"/>
          </p:cNvSpPr>
          <p:nvPr>
            <p:ph type="sldNum" sz="quarter" idx="10"/>
          </p:nvPr>
        </p:nvSpPr>
        <p:spPr/>
        <p:txBody>
          <a:bodyPr/>
          <a:lstStyle/>
          <a:p>
            <a:fld id="{36FB0A52-928A-44CE-9E53-D35098B3E268}" type="slidenum">
              <a:rPr lang="zh-CN" altLang="en-US" smtClean="0"/>
              <a:t>128</a:t>
            </a:fld>
            <a:endParaRPr lang="zh-CN" altLang="en-US"/>
          </a:p>
        </p:txBody>
      </p:sp>
    </p:spTree>
    <p:extLst>
      <p:ext uri="{BB962C8B-B14F-4D97-AF65-F5344CB8AC3E}">
        <p14:creationId xmlns:p14="http://schemas.microsoft.com/office/powerpoint/2010/main" val="380444852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smtClean="0"/>
              <a:t>原文链接：</a:t>
            </a:r>
            <a:r>
              <a:rPr lang="en-US" altLang="zh-CN" sz="1200" dirty="0" smtClean="0"/>
              <a:t>https://blog.csdn.net/x802796/article/details/18861465</a:t>
            </a:r>
          </a:p>
        </p:txBody>
      </p:sp>
      <p:sp>
        <p:nvSpPr>
          <p:cNvPr id="4" name="灯片编号占位符 3"/>
          <p:cNvSpPr>
            <a:spLocks noGrp="1"/>
          </p:cNvSpPr>
          <p:nvPr>
            <p:ph type="sldNum" sz="quarter" idx="10"/>
          </p:nvPr>
        </p:nvSpPr>
        <p:spPr/>
        <p:txBody>
          <a:bodyPr/>
          <a:lstStyle/>
          <a:p>
            <a:fld id="{36FB0A52-928A-44CE-9E53-D35098B3E268}" type="slidenum">
              <a:rPr lang="zh-CN" altLang="en-US" smtClean="0"/>
              <a:t>129</a:t>
            </a:fld>
            <a:endParaRPr lang="zh-CN" altLang="en-US"/>
          </a:p>
        </p:txBody>
      </p:sp>
    </p:spTree>
    <p:extLst>
      <p:ext uri="{BB962C8B-B14F-4D97-AF65-F5344CB8AC3E}">
        <p14:creationId xmlns:p14="http://schemas.microsoft.com/office/powerpoint/2010/main" val="26712209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smtClean="0"/>
              <a:t>原文链接：</a:t>
            </a:r>
            <a:r>
              <a:rPr lang="en-US" altLang="zh-CN" sz="1200" dirty="0" smtClean="0"/>
              <a:t>https://blog.csdn.net/x802796/article/details/18861465</a:t>
            </a:r>
          </a:p>
        </p:txBody>
      </p:sp>
      <p:sp>
        <p:nvSpPr>
          <p:cNvPr id="4" name="灯片编号占位符 3"/>
          <p:cNvSpPr>
            <a:spLocks noGrp="1"/>
          </p:cNvSpPr>
          <p:nvPr>
            <p:ph type="sldNum" sz="quarter" idx="10"/>
          </p:nvPr>
        </p:nvSpPr>
        <p:spPr/>
        <p:txBody>
          <a:bodyPr/>
          <a:lstStyle/>
          <a:p>
            <a:fld id="{36FB0A52-928A-44CE-9E53-D35098B3E268}" type="slidenum">
              <a:rPr lang="zh-CN" altLang="en-US" smtClean="0"/>
              <a:t>130</a:t>
            </a:fld>
            <a:endParaRPr lang="zh-CN" altLang="en-US"/>
          </a:p>
        </p:txBody>
      </p:sp>
    </p:spTree>
    <p:extLst>
      <p:ext uri="{BB962C8B-B14F-4D97-AF65-F5344CB8AC3E}">
        <p14:creationId xmlns:p14="http://schemas.microsoft.com/office/powerpoint/2010/main" val="214324815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smtClean="0"/>
              <a:t>原文链接：</a:t>
            </a:r>
            <a:r>
              <a:rPr lang="en-US" altLang="zh-CN" sz="1200" dirty="0" smtClean="0"/>
              <a:t>https://blog.csdn.net/x802796/article/details/18861465</a:t>
            </a:r>
          </a:p>
        </p:txBody>
      </p:sp>
      <p:sp>
        <p:nvSpPr>
          <p:cNvPr id="4" name="灯片编号占位符 3"/>
          <p:cNvSpPr>
            <a:spLocks noGrp="1"/>
          </p:cNvSpPr>
          <p:nvPr>
            <p:ph type="sldNum" sz="quarter" idx="10"/>
          </p:nvPr>
        </p:nvSpPr>
        <p:spPr/>
        <p:txBody>
          <a:bodyPr/>
          <a:lstStyle/>
          <a:p>
            <a:fld id="{36FB0A52-928A-44CE-9E53-D35098B3E268}" type="slidenum">
              <a:rPr lang="zh-CN" altLang="en-US" smtClean="0"/>
              <a:t>131</a:t>
            </a:fld>
            <a:endParaRPr lang="zh-CN" altLang="en-US"/>
          </a:p>
        </p:txBody>
      </p:sp>
    </p:spTree>
    <p:extLst>
      <p:ext uri="{BB962C8B-B14F-4D97-AF65-F5344CB8AC3E}">
        <p14:creationId xmlns:p14="http://schemas.microsoft.com/office/powerpoint/2010/main" val="106469075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smtClean="0"/>
              <a:t>原文链接：</a:t>
            </a:r>
            <a:r>
              <a:rPr lang="en-US" altLang="zh-CN" sz="1200" dirty="0" smtClean="0"/>
              <a:t>https://blog.csdn.net/x802796/article/details/18861465</a:t>
            </a:r>
          </a:p>
        </p:txBody>
      </p:sp>
      <p:sp>
        <p:nvSpPr>
          <p:cNvPr id="4" name="灯片编号占位符 3"/>
          <p:cNvSpPr>
            <a:spLocks noGrp="1"/>
          </p:cNvSpPr>
          <p:nvPr>
            <p:ph type="sldNum" sz="quarter" idx="10"/>
          </p:nvPr>
        </p:nvSpPr>
        <p:spPr/>
        <p:txBody>
          <a:bodyPr/>
          <a:lstStyle/>
          <a:p>
            <a:fld id="{36FB0A52-928A-44CE-9E53-D35098B3E268}" type="slidenum">
              <a:rPr lang="zh-CN" altLang="en-US" smtClean="0"/>
              <a:t>132</a:t>
            </a:fld>
            <a:endParaRPr lang="zh-CN" altLang="en-US"/>
          </a:p>
        </p:txBody>
      </p:sp>
    </p:spTree>
    <p:extLst>
      <p:ext uri="{BB962C8B-B14F-4D97-AF65-F5344CB8AC3E}">
        <p14:creationId xmlns:p14="http://schemas.microsoft.com/office/powerpoint/2010/main" val="221988200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smtClean="0"/>
              <a:t>原文链接：</a:t>
            </a:r>
            <a:r>
              <a:rPr lang="en-US" altLang="zh-CN" sz="1200" dirty="0" smtClean="0"/>
              <a:t>https://blog.csdn.net/x802796/article/details/18861465</a:t>
            </a:r>
          </a:p>
        </p:txBody>
      </p:sp>
      <p:sp>
        <p:nvSpPr>
          <p:cNvPr id="4" name="灯片编号占位符 3"/>
          <p:cNvSpPr>
            <a:spLocks noGrp="1"/>
          </p:cNvSpPr>
          <p:nvPr>
            <p:ph type="sldNum" sz="quarter" idx="10"/>
          </p:nvPr>
        </p:nvSpPr>
        <p:spPr/>
        <p:txBody>
          <a:bodyPr/>
          <a:lstStyle/>
          <a:p>
            <a:fld id="{36FB0A52-928A-44CE-9E53-D35098B3E268}" type="slidenum">
              <a:rPr lang="zh-CN" altLang="en-US" smtClean="0"/>
              <a:t>133</a:t>
            </a:fld>
            <a:endParaRPr lang="zh-CN" altLang="en-US"/>
          </a:p>
        </p:txBody>
      </p:sp>
    </p:spTree>
    <p:extLst>
      <p:ext uri="{BB962C8B-B14F-4D97-AF65-F5344CB8AC3E}">
        <p14:creationId xmlns:p14="http://schemas.microsoft.com/office/powerpoint/2010/main" val="15234299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smtClean="0"/>
              <a:t>原文链接：</a:t>
            </a:r>
            <a:r>
              <a:rPr lang="en-US" altLang="zh-CN" sz="1200" dirty="0" smtClean="0"/>
              <a:t>https://blog.csdn.net/x802796/article/details/18861465</a:t>
            </a:r>
          </a:p>
        </p:txBody>
      </p:sp>
      <p:sp>
        <p:nvSpPr>
          <p:cNvPr id="4" name="灯片编号占位符 3"/>
          <p:cNvSpPr>
            <a:spLocks noGrp="1"/>
          </p:cNvSpPr>
          <p:nvPr>
            <p:ph type="sldNum" sz="quarter" idx="10"/>
          </p:nvPr>
        </p:nvSpPr>
        <p:spPr/>
        <p:txBody>
          <a:bodyPr/>
          <a:lstStyle/>
          <a:p>
            <a:fld id="{36FB0A52-928A-44CE-9E53-D35098B3E268}" type="slidenum">
              <a:rPr lang="zh-CN" altLang="en-US" smtClean="0"/>
              <a:t>134</a:t>
            </a:fld>
            <a:endParaRPr lang="zh-CN" altLang="en-US"/>
          </a:p>
        </p:txBody>
      </p:sp>
    </p:spTree>
    <p:extLst>
      <p:ext uri="{BB962C8B-B14F-4D97-AF65-F5344CB8AC3E}">
        <p14:creationId xmlns:p14="http://schemas.microsoft.com/office/powerpoint/2010/main" val="9676194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简单地说，数据分片是从逻辑上将全局关系划分为逻辑片断即子关系，而数据分配就是再以一定的冗余度将子关系分配到多个结点上，数据分布即数据分片与数据分配的总和。</a:t>
            </a:r>
            <a:endParaRPr lang="en-US" altLang="zh-CN" sz="1200" b="0" i="0" kern="1200" dirty="0" smtClean="0">
              <a:solidFill>
                <a:schemeClr val="tx1"/>
              </a:solidFill>
              <a:effectLst/>
              <a:latin typeface="+mn-lt"/>
              <a:ea typeface="+mn-ea"/>
              <a:cs typeface="+mn-cs"/>
            </a:endParaRPr>
          </a:p>
          <a:p>
            <a:r>
              <a:rPr lang="zh-CN" altLang="en-US" dirty="0" smtClean="0"/>
              <a:t>数据分片实现对全局关系的逻辑划分，具有全局数据可重构、局部分片不相交的特点。分片往往依据用户需求，适应分布式的事务处理数据查询，提高系统的可用性。</a:t>
            </a:r>
            <a:endParaRPr lang="en-US" altLang="zh-CN" dirty="0" smtClean="0"/>
          </a:p>
          <a:p>
            <a:r>
              <a:rPr lang="zh-CN" altLang="en-US" dirty="0" smtClean="0"/>
              <a:t>数据分配目的是通过一定的冗余片段在各结点上的分布，提高系统的可靠性，缩短局部应用的响应时间，减少系统的数据通信代价。</a:t>
            </a:r>
            <a:endParaRPr lang="en-US" altLang="zh-CN" dirty="0" smtClean="0"/>
          </a:p>
          <a:p>
            <a:r>
              <a:rPr lang="zh-CN" altLang="en-US" dirty="0" smtClean="0"/>
              <a:t>数据分配准则：</a:t>
            </a:r>
            <a:endParaRPr lang="en-US" altLang="zh-CN" dirty="0" smtClean="0"/>
          </a:p>
          <a:p>
            <a:r>
              <a:rPr lang="zh-CN" altLang="en-US" dirty="0" smtClean="0"/>
              <a:t>（</a:t>
            </a:r>
            <a:r>
              <a:rPr lang="en-US" altLang="zh-CN" dirty="0" smtClean="0"/>
              <a:t>1</a:t>
            </a:r>
            <a:r>
              <a:rPr lang="zh-CN" altLang="en-US" dirty="0" smtClean="0"/>
              <a:t>）处理局部性。数据分配时应尽量提高数据的局部性，使应用在本结点或相邻的节点处理，以尽可能的减少因为对其他节点数据访问而产生的通信代价。</a:t>
            </a:r>
            <a:endParaRPr lang="en-US" altLang="zh-CN" dirty="0" smtClean="0"/>
          </a:p>
          <a:p>
            <a:r>
              <a:rPr lang="zh-CN" altLang="en-US" dirty="0" smtClean="0"/>
              <a:t>（</a:t>
            </a:r>
            <a:r>
              <a:rPr lang="en-US" altLang="zh-CN" dirty="0" smtClean="0"/>
              <a:t>2</a:t>
            </a:r>
            <a:r>
              <a:rPr lang="zh-CN" altLang="en-US" dirty="0" smtClean="0"/>
              <a:t>）数据可用性和可靠性。尽量提高数据只读应用的可靠性，减少因数据检索和更新不同步造成的“脏数据”或“过时数据”。尽可能提高系统的可用性，使系统的管理和存储代价降低。</a:t>
            </a:r>
            <a:endParaRPr lang="en-US" altLang="zh-CN" dirty="0" smtClean="0"/>
          </a:p>
          <a:p>
            <a:r>
              <a:rPr lang="zh-CN" altLang="en-US" dirty="0" smtClean="0"/>
              <a:t>（</a:t>
            </a:r>
            <a:r>
              <a:rPr lang="en-US" altLang="zh-CN" dirty="0" smtClean="0"/>
              <a:t>3</a:t>
            </a:r>
            <a:r>
              <a:rPr lang="zh-CN" altLang="en-US" dirty="0" smtClean="0"/>
              <a:t>）工作负荷分布均匀性。使各结点的负载（各结点所担负的全局应用和局部应用的规模）均匀化，尽量提高系统的并行处理能力，但这有可能降低处理的局部性，增加系统的通信开销。</a:t>
            </a:r>
            <a:endParaRPr lang="en-US" altLang="zh-CN" dirty="0" smtClean="0"/>
          </a:p>
          <a:p>
            <a:r>
              <a:rPr lang="zh-CN" altLang="en-US" dirty="0" smtClean="0"/>
              <a:t>一般情况下，上述的</a:t>
            </a:r>
            <a:r>
              <a:rPr lang="en-US" altLang="zh-CN" dirty="0" smtClean="0"/>
              <a:t>3</a:t>
            </a:r>
            <a:r>
              <a:rPr lang="zh-CN" altLang="en-US" dirty="0" smtClean="0"/>
              <a:t>个准则不可能同时满足，应该根据具体的客户需求和系统的主要目标，以一个为主要，其他的可以作为约束条件。</a:t>
            </a:r>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39</a:t>
            </a:fld>
            <a:endParaRPr lang="zh-CN" altLang="en-US"/>
          </a:p>
        </p:txBody>
      </p:sp>
    </p:spTree>
    <p:extLst>
      <p:ext uri="{BB962C8B-B14F-4D97-AF65-F5344CB8AC3E}">
        <p14:creationId xmlns:p14="http://schemas.microsoft.com/office/powerpoint/2010/main" val="246459265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smtClean="0"/>
              <a:t>原文链接：</a:t>
            </a:r>
            <a:r>
              <a:rPr lang="en-US" altLang="zh-CN" sz="1200" dirty="0" smtClean="0"/>
              <a:t>https://blog.csdn.net/x802796/article/details/18861465</a:t>
            </a:r>
          </a:p>
        </p:txBody>
      </p:sp>
      <p:sp>
        <p:nvSpPr>
          <p:cNvPr id="4" name="灯片编号占位符 3"/>
          <p:cNvSpPr>
            <a:spLocks noGrp="1"/>
          </p:cNvSpPr>
          <p:nvPr>
            <p:ph type="sldNum" sz="quarter" idx="10"/>
          </p:nvPr>
        </p:nvSpPr>
        <p:spPr/>
        <p:txBody>
          <a:bodyPr/>
          <a:lstStyle/>
          <a:p>
            <a:fld id="{36FB0A52-928A-44CE-9E53-D35098B3E268}" type="slidenum">
              <a:rPr lang="zh-CN" altLang="en-US" smtClean="0"/>
              <a:t>135</a:t>
            </a:fld>
            <a:endParaRPr lang="zh-CN" altLang="en-US"/>
          </a:p>
        </p:txBody>
      </p:sp>
    </p:spTree>
    <p:extLst>
      <p:ext uri="{BB962C8B-B14F-4D97-AF65-F5344CB8AC3E}">
        <p14:creationId xmlns:p14="http://schemas.microsoft.com/office/powerpoint/2010/main" val="117153264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smtClean="0"/>
              <a:t>原文链接：</a:t>
            </a:r>
            <a:r>
              <a:rPr lang="en-US" altLang="zh-CN" sz="1200" dirty="0" smtClean="0"/>
              <a:t>https://blog.csdn.net/x802796/article/details/18861465</a:t>
            </a:r>
          </a:p>
        </p:txBody>
      </p:sp>
      <p:sp>
        <p:nvSpPr>
          <p:cNvPr id="4" name="灯片编号占位符 3"/>
          <p:cNvSpPr>
            <a:spLocks noGrp="1"/>
          </p:cNvSpPr>
          <p:nvPr>
            <p:ph type="sldNum" sz="quarter" idx="10"/>
          </p:nvPr>
        </p:nvSpPr>
        <p:spPr/>
        <p:txBody>
          <a:bodyPr/>
          <a:lstStyle/>
          <a:p>
            <a:fld id="{36FB0A52-928A-44CE-9E53-D35098B3E268}" type="slidenum">
              <a:rPr lang="zh-CN" altLang="en-US" smtClean="0"/>
              <a:t>136</a:t>
            </a:fld>
            <a:endParaRPr lang="zh-CN" altLang="en-US"/>
          </a:p>
        </p:txBody>
      </p:sp>
    </p:spTree>
    <p:extLst>
      <p:ext uri="{BB962C8B-B14F-4D97-AF65-F5344CB8AC3E}">
        <p14:creationId xmlns:p14="http://schemas.microsoft.com/office/powerpoint/2010/main" val="203615290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smtClean="0"/>
              <a:t>原文链接：</a:t>
            </a:r>
            <a:r>
              <a:rPr lang="en-US" altLang="zh-CN" sz="1200" dirty="0" smtClean="0"/>
              <a:t>https://blog.csdn.net/x802796/article/details/18861465</a:t>
            </a:r>
          </a:p>
        </p:txBody>
      </p:sp>
      <p:sp>
        <p:nvSpPr>
          <p:cNvPr id="4" name="灯片编号占位符 3"/>
          <p:cNvSpPr>
            <a:spLocks noGrp="1"/>
          </p:cNvSpPr>
          <p:nvPr>
            <p:ph type="sldNum" sz="quarter" idx="10"/>
          </p:nvPr>
        </p:nvSpPr>
        <p:spPr/>
        <p:txBody>
          <a:bodyPr/>
          <a:lstStyle/>
          <a:p>
            <a:fld id="{36FB0A52-928A-44CE-9E53-D35098B3E268}" type="slidenum">
              <a:rPr lang="zh-CN" altLang="en-US" smtClean="0"/>
              <a:t>137</a:t>
            </a:fld>
            <a:endParaRPr lang="zh-CN" altLang="en-US"/>
          </a:p>
        </p:txBody>
      </p:sp>
    </p:spTree>
    <p:extLst>
      <p:ext uri="{BB962C8B-B14F-4D97-AF65-F5344CB8AC3E}">
        <p14:creationId xmlns:p14="http://schemas.microsoft.com/office/powerpoint/2010/main" val="105665466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smtClean="0"/>
              <a:t>原文链接：</a:t>
            </a:r>
            <a:r>
              <a:rPr lang="en-US" altLang="zh-CN" sz="1200" dirty="0" smtClean="0"/>
              <a:t>https://blog.csdn.net/x802796/article/details/18861465</a:t>
            </a:r>
          </a:p>
        </p:txBody>
      </p:sp>
      <p:sp>
        <p:nvSpPr>
          <p:cNvPr id="4" name="灯片编号占位符 3"/>
          <p:cNvSpPr>
            <a:spLocks noGrp="1"/>
          </p:cNvSpPr>
          <p:nvPr>
            <p:ph type="sldNum" sz="quarter" idx="10"/>
          </p:nvPr>
        </p:nvSpPr>
        <p:spPr/>
        <p:txBody>
          <a:bodyPr/>
          <a:lstStyle/>
          <a:p>
            <a:fld id="{36FB0A52-928A-44CE-9E53-D35098B3E268}" type="slidenum">
              <a:rPr lang="zh-CN" altLang="en-US" smtClean="0"/>
              <a:t>138</a:t>
            </a:fld>
            <a:endParaRPr lang="zh-CN" altLang="en-US"/>
          </a:p>
        </p:txBody>
      </p:sp>
    </p:spTree>
    <p:extLst>
      <p:ext uri="{BB962C8B-B14F-4D97-AF65-F5344CB8AC3E}">
        <p14:creationId xmlns:p14="http://schemas.microsoft.com/office/powerpoint/2010/main" val="257224403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smtClean="0"/>
              <a:t>原文链接：</a:t>
            </a:r>
            <a:r>
              <a:rPr lang="en-US" altLang="zh-CN" sz="1200" dirty="0" smtClean="0"/>
              <a:t>https://blog.csdn.net/x802796/article/details/18861465</a:t>
            </a:r>
          </a:p>
        </p:txBody>
      </p:sp>
      <p:sp>
        <p:nvSpPr>
          <p:cNvPr id="4" name="灯片编号占位符 3"/>
          <p:cNvSpPr>
            <a:spLocks noGrp="1"/>
          </p:cNvSpPr>
          <p:nvPr>
            <p:ph type="sldNum" sz="quarter" idx="10"/>
          </p:nvPr>
        </p:nvSpPr>
        <p:spPr/>
        <p:txBody>
          <a:bodyPr/>
          <a:lstStyle/>
          <a:p>
            <a:fld id="{36FB0A52-928A-44CE-9E53-D35098B3E268}" type="slidenum">
              <a:rPr lang="zh-CN" altLang="en-US" smtClean="0"/>
              <a:t>139</a:t>
            </a:fld>
            <a:endParaRPr lang="zh-CN" altLang="en-US"/>
          </a:p>
        </p:txBody>
      </p:sp>
    </p:spTree>
    <p:extLst>
      <p:ext uri="{BB962C8B-B14F-4D97-AF65-F5344CB8AC3E}">
        <p14:creationId xmlns:p14="http://schemas.microsoft.com/office/powerpoint/2010/main" val="279567286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smtClean="0"/>
              <a:t>原文链接：</a:t>
            </a:r>
            <a:r>
              <a:rPr lang="en-US" altLang="zh-CN" sz="1200" dirty="0" smtClean="0"/>
              <a:t>https://blog.csdn.net/x802796/article/details/18861465</a:t>
            </a:r>
          </a:p>
        </p:txBody>
      </p:sp>
      <p:sp>
        <p:nvSpPr>
          <p:cNvPr id="4" name="灯片编号占位符 3"/>
          <p:cNvSpPr>
            <a:spLocks noGrp="1"/>
          </p:cNvSpPr>
          <p:nvPr>
            <p:ph type="sldNum" sz="quarter" idx="10"/>
          </p:nvPr>
        </p:nvSpPr>
        <p:spPr/>
        <p:txBody>
          <a:bodyPr/>
          <a:lstStyle/>
          <a:p>
            <a:fld id="{36FB0A52-928A-44CE-9E53-D35098B3E268}" type="slidenum">
              <a:rPr lang="zh-CN" altLang="en-US" smtClean="0"/>
              <a:t>140</a:t>
            </a:fld>
            <a:endParaRPr lang="zh-CN" altLang="en-US"/>
          </a:p>
        </p:txBody>
      </p:sp>
    </p:spTree>
    <p:extLst>
      <p:ext uri="{BB962C8B-B14F-4D97-AF65-F5344CB8AC3E}">
        <p14:creationId xmlns:p14="http://schemas.microsoft.com/office/powerpoint/2010/main" val="252924344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smtClean="0"/>
              <a:t>原文链接：</a:t>
            </a:r>
            <a:r>
              <a:rPr lang="en-US" altLang="zh-CN" sz="1200" dirty="0" smtClean="0"/>
              <a:t>https://blog.csdn.net/x802796/article/details/18861465</a:t>
            </a:r>
          </a:p>
        </p:txBody>
      </p:sp>
      <p:sp>
        <p:nvSpPr>
          <p:cNvPr id="4" name="灯片编号占位符 3"/>
          <p:cNvSpPr>
            <a:spLocks noGrp="1"/>
          </p:cNvSpPr>
          <p:nvPr>
            <p:ph type="sldNum" sz="quarter" idx="10"/>
          </p:nvPr>
        </p:nvSpPr>
        <p:spPr/>
        <p:txBody>
          <a:bodyPr/>
          <a:lstStyle/>
          <a:p>
            <a:fld id="{36FB0A52-928A-44CE-9E53-D35098B3E268}" type="slidenum">
              <a:rPr lang="zh-CN" altLang="en-US" smtClean="0"/>
              <a:t>141</a:t>
            </a:fld>
            <a:endParaRPr lang="zh-CN" altLang="en-US"/>
          </a:p>
        </p:txBody>
      </p:sp>
    </p:spTree>
    <p:extLst>
      <p:ext uri="{BB962C8B-B14F-4D97-AF65-F5344CB8AC3E}">
        <p14:creationId xmlns:p14="http://schemas.microsoft.com/office/powerpoint/2010/main" val="307870651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smtClean="0"/>
              <a:t>原文链接：</a:t>
            </a:r>
            <a:r>
              <a:rPr lang="en-US" altLang="zh-CN" sz="1200" dirty="0" smtClean="0"/>
              <a:t>https://blog.csdn.net/x802796/article/details/18861465</a:t>
            </a:r>
          </a:p>
        </p:txBody>
      </p:sp>
      <p:sp>
        <p:nvSpPr>
          <p:cNvPr id="4" name="灯片编号占位符 3"/>
          <p:cNvSpPr>
            <a:spLocks noGrp="1"/>
          </p:cNvSpPr>
          <p:nvPr>
            <p:ph type="sldNum" sz="quarter" idx="10"/>
          </p:nvPr>
        </p:nvSpPr>
        <p:spPr/>
        <p:txBody>
          <a:bodyPr/>
          <a:lstStyle/>
          <a:p>
            <a:fld id="{36FB0A52-928A-44CE-9E53-D35098B3E268}" type="slidenum">
              <a:rPr lang="zh-CN" altLang="en-US" smtClean="0"/>
              <a:t>142</a:t>
            </a:fld>
            <a:endParaRPr lang="zh-CN" altLang="en-US"/>
          </a:p>
        </p:txBody>
      </p:sp>
    </p:spTree>
    <p:extLst>
      <p:ext uri="{BB962C8B-B14F-4D97-AF65-F5344CB8AC3E}">
        <p14:creationId xmlns:p14="http://schemas.microsoft.com/office/powerpoint/2010/main" val="44089285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链接：</a:t>
            </a:r>
            <a:r>
              <a:rPr lang="en-US" altLang="zh-CN" dirty="0" smtClean="0"/>
              <a:t>https://www.jianshu.com/p/de1ae17be357</a:t>
            </a:r>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149</a:t>
            </a:fld>
            <a:endParaRPr lang="zh-CN" altLang="en-US"/>
          </a:p>
        </p:txBody>
      </p:sp>
    </p:spTree>
    <p:extLst>
      <p:ext uri="{BB962C8B-B14F-4D97-AF65-F5344CB8AC3E}">
        <p14:creationId xmlns:p14="http://schemas.microsoft.com/office/powerpoint/2010/main" val="49997488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链接：</a:t>
            </a:r>
            <a:r>
              <a:rPr lang="en-US" altLang="zh-CN" dirty="0" smtClean="0"/>
              <a:t>https://www.jianshu.com/p/de1ae17be357</a:t>
            </a:r>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150</a:t>
            </a:fld>
            <a:endParaRPr lang="zh-CN" altLang="en-US"/>
          </a:p>
        </p:txBody>
      </p:sp>
    </p:spTree>
    <p:extLst>
      <p:ext uri="{BB962C8B-B14F-4D97-AF65-F5344CB8AC3E}">
        <p14:creationId xmlns:p14="http://schemas.microsoft.com/office/powerpoint/2010/main" val="37131822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简单地说，数据分片是从逻辑上将全局关系划分为逻辑片断即子关系，而数据分配就是再以一定的冗余度将子关系分配到多个结点上，数据分布即数据分片与数据分配的总和。</a:t>
            </a:r>
            <a:endParaRPr lang="en-US" altLang="zh-CN" sz="1200" b="0" i="0" kern="1200" dirty="0" smtClean="0">
              <a:solidFill>
                <a:schemeClr val="tx1"/>
              </a:solidFill>
              <a:effectLst/>
              <a:latin typeface="+mn-lt"/>
              <a:ea typeface="+mn-ea"/>
              <a:cs typeface="+mn-cs"/>
            </a:endParaRPr>
          </a:p>
          <a:p>
            <a:r>
              <a:rPr lang="zh-CN" altLang="en-US" dirty="0" smtClean="0"/>
              <a:t>数据分片实现对全局关系的逻辑划分，具有全局数据可重构、局部分片不相交的特点。分片往往依据用户需求，适应分布式的事务处理数据查询，提高系统的可用性。</a:t>
            </a:r>
            <a:endParaRPr lang="en-US" altLang="zh-CN" dirty="0" smtClean="0"/>
          </a:p>
          <a:p>
            <a:r>
              <a:rPr lang="zh-CN" altLang="en-US" dirty="0" smtClean="0"/>
              <a:t>数据分配目的是通过一定的冗余片段在各结点上的分布，提高系统的可靠性，缩短局部应用的响应时间，减少系统的数据通信代价。</a:t>
            </a:r>
            <a:endParaRPr lang="en-US" altLang="zh-CN" dirty="0" smtClean="0"/>
          </a:p>
          <a:p>
            <a:r>
              <a:rPr lang="zh-CN" altLang="en-US" dirty="0" smtClean="0"/>
              <a:t>数据分配准则：</a:t>
            </a:r>
            <a:endParaRPr lang="en-US" altLang="zh-CN" dirty="0" smtClean="0"/>
          </a:p>
          <a:p>
            <a:r>
              <a:rPr lang="zh-CN" altLang="en-US" dirty="0" smtClean="0"/>
              <a:t>（</a:t>
            </a:r>
            <a:r>
              <a:rPr lang="en-US" altLang="zh-CN" dirty="0" smtClean="0"/>
              <a:t>1</a:t>
            </a:r>
            <a:r>
              <a:rPr lang="zh-CN" altLang="en-US" dirty="0" smtClean="0"/>
              <a:t>）处理局部性。数据分配时应尽量提高数据的局部性，使应用在本结点或相邻的节点处理，以尽可能的减少因为对其他节点数据访问而产生的通信代价。</a:t>
            </a:r>
            <a:endParaRPr lang="en-US" altLang="zh-CN" dirty="0" smtClean="0"/>
          </a:p>
          <a:p>
            <a:r>
              <a:rPr lang="zh-CN" altLang="en-US" dirty="0" smtClean="0"/>
              <a:t>（</a:t>
            </a:r>
            <a:r>
              <a:rPr lang="en-US" altLang="zh-CN" dirty="0" smtClean="0"/>
              <a:t>2</a:t>
            </a:r>
            <a:r>
              <a:rPr lang="zh-CN" altLang="en-US" dirty="0" smtClean="0"/>
              <a:t>）数据可用性和可靠性。尽量提高数据只读应用的可靠性，减少因数据检索和更新不同步造成的“脏数据”或“过时数据”。尽可能提高系统的可用性，使系统的管理和存储代价降低。</a:t>
            </a:r>
            <a:endParaRPr lang="en-US" altLang="zh-CN" dirty="0" smtClean="0"/>
          </a:p>
          <a:p>
            <a:r>
              <a:rPr lang="zh-CN" altLang="en-US" dirty="0" smtClean="0"/>
              <a:t>（</a:t>
            </a:r>
            <a:r>
              <a:rPr lang="en-US" altLang="zh-CN" dirty="0" smtClean="0"/>
              <a:t>3</a:t>
            </a:r>
            <a:r>
              <a:rPr lang="zh-CN" altLang="en-US" dirty="0" smtClean="0"/>
              <a:t>）工作负荷分布均匀性。使各结点的负载（各结点所担负的全局应用和局部应用的规模）均匀化，尽量提高系统的并行处理能力，但这有可能降低处理的局部性，增加系统的通信开销。</a:t>
            </a:r>
            <a:endParaRPr lang="en-US" altLang="zh-CN" dirty="0" smtClean="0"/>
          </a:p>
          <a:p>
            <a:r>
              <a:rPr lang="zh-CN" altLang="en-US" dirty="0" smtClean="0"/>
              <a:t>一般情况下，上述的</a:t>
            </a:r>
            <a:r>
              <a:rPr lang="en-US" altLang="zh-CN" dirty="0" smtClean="0"/>
              <a:t>3</a:t>
            </a:r>
            <a:r>
              <a:rPr lang="zh-CN" altLang="en-US" dirty="0" smtClean="0"/>
              <a:t>个准则不可能同时满足，应该根据具体的客户需求和系统的主要目标，以一个为主要，其他的可以作为约束条件。</a:t>
            </a:r>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40</a:t>
            </a:fld>
            <a:endParaRPr lang="zh-CN" altLang="en-US"/>
          </a:p>
        </p:txBody>
      </p:sp>
    </p:spTree>
    <p:extLst>
      <p:ext uri="{BB962C8B-B14F-4D97-AF65-F5344CB8AC3E}">
        <p14:creationId xmlns:p14="http://schemas.microsoft.com/office/powerpoint/2010/main" val="219467999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链接：</a:t>
            </a:r>
            <a:r>
              <a:rPr lang="en-US" altLang="zh-CN" dirty="0" smtClean="0"/>
              <a:t>https://www.jianshu.com/p/de1ae17be357</a:t>
            </a:r>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151</a:t>
            </a:fld>
            <a:endParaRPr lang="zh-CN" altLang="en-US"/>
          </a:p>
        </p:txBody>
      </p:sp>
    </p:spTree>
    <p:extLst>
      <p:ext uri="{BB962C8B-B14F-4D97-AF65-F5344CB8AC3E}">
        <p14:creationId xmlns:p14="http://schemas.microsoft.com/office/powerpoint/2010/main" val="76419697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链接：</a:t>
            </a:r>
            <a:r>
              <a:rPr lang="en-US" altLang="zh-CN" dirty="0" smtClean="0"/>
              <a:t>https://www.jianshu.com/p/de1ae17be357</a:t>
            </a:r>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152</a:t>
            </a:fld>
            <a:endParaRPr lang="zh-CN" altLang="en-US"/>
          </a:p>
        </p:txBody>
      </p:sp>
    </p:spTree>
    <p:extLst>
      <p:ext uri="{BB962C8B-B14F-4D97-AF65-F5344CB8AC3E}">
        <p14:creationId xmlns:p14="http://schemas.microsoft.com/office/powerpoint/2010/main" val="400070941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链接：</a:t>
            </a:r>
            <a:r>
              <a:rPr lang="en-US" altLang="zh-CN" dirty="0" smtClean="0"/>
              <a:t>https://www.jianshu.com/p/de1ae17be357</a:t>
            </a:r>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153</a:t>
            </a:fld>
            <a:endParaRPr lang="zh-CN" altLang="en-US"/>
          </a:p>
        </p:txBody>
      </p:sp>
    </p:spTree>
    <p:extLst>
      <p:ext uri="{BB962C8B-B14F-4D97-AF65-F5344CB8AC3E}">
        <p14:creationId xmlns:p14="http://schemas.microsoft.com/office/powerpoint/2010/main" val="180292813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链接：</a:t>
            </a:r>
            <a:r>
              <a:rPr lang="en-US" altLang="zh-CN" dirty="0" smtClean="0"/>
              <a:t>https://www.jianshu.com/p/de1ae17be357</a:t>
            </a:r>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154</a:t>
            </a:fld>
            <a:endParaRPr lang="zh-CN" altLang="en-US"/>
          </a:p>
        </p:txBody>
      </p:sp>
    </p:spTree>
    <p:extLst>
      <p:ext uri="{BB962C8B-B14F-4D97-AF65-F5344CB8AC3E}">
        <p14:creationId xmlns:p14="http://schemas.microsoft.com/office/powerpoint/2010/main" val="249762982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链接：</a:t>
            </a:r>
            <a:r>
              <a:rPr lang="en-US" altLang="zh-CN" dirty="0" smtClean="0"/>
              <a:t>https://www.jianshu.com/p/de1ae17be357</a:t>
            </a:r>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156</a:t>
            </a:fld>
            <a:endParaRPr lang="zh-CN" altLang="en-US"/>
          </a:p>
        </p:txBody>
      </p:sp>
    </p:spTree>
    <p:extLst>
      <p:ext uri="{BB962C8B-B14F-4D97-AF65-F5344CB8AC3E}">
        <p14:creationId xmlns:p14="http://schemas.microsoft.com/office/powerpoint/2010/main" val="147396242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smtClean="0">
                <a:solidFill>
                  <a:schemeClr val="tx1"/>
                </a:solidFill>
                <a:effectLst/>
                <a:latin typeface="+mn-lt"/>
                <a:ea typeface="+mn-ea"/>
                <a:cs typeface="+mn-cs"/>
              </a:rPr>
              <a:t>1. </a:t>
            </a:r>
            <a:r>
              <a:rPr lang="zh-CN" altLang="en-US" sz="1200" b="0" i="0" kern="1200" dirty="0" smtClean="0">
                <a:solidFill>
                  <a:schemeClr val="tx1"/>
                </a:solidFill>
                <a:effectLst/>
                <a:latin typeface="+mn-lt"/>
                <a:ea typeface="+mn-ea"/>
                <a:cs typeface="+mn-cs"/>
              </a:rPr>
              <a:t>多个配置服务器</a:t>
            </a:r>
            <a:r>
              <a:rPr lang="en-US" altLang="zh-CN" sz="1200" b="0" i="0" kern="1200" dirty="0" smtClean="0">
                <a:solidFill>
                  <a:schemeClr val="tx1"/>
                </a:solidFill>
                <a:effectLst/>
                <a:latin typeface="+mn-lt"/>
                <a:ea typeface="+mn-ea"/>
                <a:cs typeface="+mn-cs"/>
              </a:rPr>
              <a:t>config1, config2, config3</a:t>
            </a:r>
            <a:r>
              <a:rPr lang="zh-CN" altLang="en-US" sz="1200" b="0" i="0" kern="1200" dirty="0" smtClean="0">
                <a:solidFill>
                  <a:schemeClr val="tx1"/>
                </a:solidFill>
                <a:effectLst/>
                <a:latin typeface="+mn-lt"/>
                <a:ea typeface="+mn-ea"/>
                <a:cs typeface="+mn-cs"/>
              </a:rPr>
              <a:t>（可以都经过一个</a:t>
            </a:r>
            <a:r>
              <a:rPr lang="en-US" altLang="zh-CN" sz="1200" b="0" i="0" kern="1200" dirty="0" smtClean="0">
                <a:solidFill>
                  <a:schemeClr val="tx1"/>
                </a:solidFill>
                <a:effectLst/>
                <a:latin typeface="+mn-lt"/>
                <a:ea typeface="+mn-ea"/>
                <a:cs typeface="+mn-cs"/>
              </a:rPr>
              <a:t>mongos</a:t>
            </a:r>
            <a:r>
              <a:rPr lang="zh-CN" altLang="en-US" sz="1200" b="0" i="0" kern="1200" dirty="0" smtClean="0">
                <a:solidFill>
                  <a:schemeClr val="tx1"/>
                </a:solidFill>
                <a:effectLst/>
                <a:latin typeface="+mn-lt"/>
                <a:ea typeface="+mn-ea"/>
                <a:cs typeface="+mn-cs"/>
              </a:rPr>
              <a:t>来路由）</a:t>
            </a:r>
          </a:p>
          <a:p>
            <a:r>
              <a:rPr lang="en-US" altLang="zh-CN" sz="1200" b="0" i="0" kern="1200" dirty="0" smtClean="0">
                <a:solidFill>
                  <a:schemeClr val="tx1"/>
                </a:solidFill>
                <a:effectLst/>
                <a:latin typeface="+mn-lt"/>
                <a:ea typeface="+mn-ea"/>
                <a:cs typeface="+mn-cs"/>
              </a:rPr>
              <a:t>2. </a:t>
            </a:r>
            <a:r>
              <a:rPr lang="zh-CN" altLang="en-US" sz="1200" b="0" i="0" kern="1200" dirty="0" smtClean="0">
                <a:solidFill>
                  <a:schemeClr val="tx1"/>
                </a:solidFill>
                <a:effectLst/>
                <a:latin typeface="+mn-lt"/>
                <a:ea typeface="+mn-ea"/>
                <a:cs typeface="+mn-cs"/>
              </a:rPr>
              <a:t>每个</a:t>
            </a:r>
            <a:r>
              <a:rPr lang="en-US" altLang="zh-CN" sz="1200" b="0" i="0" kern="1200" dirty="0" err="1" smtClean="0">
                <a:solidFill>
                  <a:schemeClr val="tx1"/>
                </a:solidFill>
                <a:effectLst/>
                <a:latin typeface="+mn-lt"/>
                <a:ea typeface="+mn-ea"/>
                <a:cs typeface="+mn-cs"/>
              </a:rPr>
              <a:t>sharding</a:t>
            </a:r>
            <a:r>
              <a:rPr lang="zh-CN" altLang="en-US" sz="1200" b="0" i="0" kern="1200" dirty="0" smtClean="0">
                <a:solidFill>
                  <a:schemeClr val="tx1"/>
                </a:solidFill>
                <a:effectLst/>
                <a:latin typeface="+mn-lt"/>
                <a:ea typeface="+mn-ea"/>
                <a:cs typeface="+mn-cs"/>
              </a:rPr>
              <a:t>都是</a:t>
            </a:r>
            <a:r>
              <a:rPr lang="en-US" altLang="zh-CN" sz="1200" b="0" i="0" kern="1200" dirty="0" smtClean="0">
                <a:solidFill>
                  <a:schemeClr val="tx1"/>
                </a:solidFill>
                <a:effectLst/>
                <a:latin typeface="+mn-lt"/>
                <a:ea typeface="+mn-ea"/>
                <a:cs typeface="+mn-cs"/>
              </a:rPr>
              <a:t>Replica Set</a:t>
            </a:r>
          </a:p>
          <a:p>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168</a:t>
            </a:fld>
            <a:endParaRPr lang="zh-CN" altLang="en-US"/>
          </a:p>
        </p:txBody>
      </p:sp>
    </p:spTree>
    <p:extLst>
      <p:ext uri="{BB962C8B-B14F-4D97-AF65-F5344CB8AC3E}">
        <p14:creationId xmlns:p14="http://schemas.microsoft.com/office/powerpoint/2010/main" val="13101604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smtClean="0">
                <a:solidFill>
                  <a:schemeClr val="tx1"/>
                </a:solidFill>
                <a:effectLst/>
                <a:latin typeface="+mn-lt"/>
                <a:ea typeface="+mn-ea"/>
                <a:cs typeface="+mn-cs"/>
              </a:rPr>
              <a:t>1. </a:t>
            </a:r>
            <a:r>
              <a:rPr lang="zh-CN" altLang="en-US" sz="1200" b="0" i="0" kern="1200" dirty="0" smtClean="0">
                <a:solidFill>
                  <a:schemeClr val="tx1"/>
                </a:solidFill>
                <a:effectLst/>
                <a:latin typeface="+mn-lt"/>
                <a:ea typeface="+mn-ea"/>
                <a:cs typeface="+mn-cs"/>
              </a:rPr>
              <a:t>多个配置服务器</a:t>
            </a:r>
            <a:r>
              <a:rPr lang="en-US" altLang="zh-CN" sz="1200" b="0" i="0" kern="1200" dirty="0" smtClean="0">
                <a:solidFill>
                  <a:schemeClr val="tx1"/>
                </a:solidFill>
                <a:effectLst/>
                <a:latin typeface="+mn-lt"/>
                <a:ea typeface="+mn-ea"/>
                <a:cs typeface="+mn-cs"/>
              </a:rPr>
              <a:t>config1, config2, config3</a:t>
            </a:r>
            <a:r>
              <a:rPr lang="zh-CN" altLang="en-US" sz="1200" b="0" i="0" kern="1200" dirty="0" smtClean="0">
                <a:solidFill>
                  <a:schemeClr val="tx1"/>
                </a:solidFill>
                <a:effectLst/>
                <a:latin typeface="+mn-lt"/>
                <a:ea typeface="+mn-ea"/>
                <a:cs typeface="+mn-cs"/>
              </a:rPr>
              <a:t>（可以都经过一个</a:t>
            </a:r>
            <a:r>
              <a:rPr lang="en-US" altLang="zh-CN" sz="1200" b="0" i="0" kern="1200" dirty="0" smtClean="0">
                <a:solidFill>
                  <a:schemeClr val="tx1"/>
                </a:solidFill>
                <a:effectLst/>
                <a:latin typeface="+mn-lt"/>
                <a:ea typeface="+mn-ea"/>
                <a:cs typeface="+mn-cs"/>
              </a:rPr>
              <a:t>mongos</a:t>
            </a:r>
            <a:r>
              <a:rPr lang="zh-CN" altLang="en-US" sz="1200" b="0" i="0" kern="1200" dirty="0" smtClean="0">
                <a:solidFill>
                  <a:schemeClr val="tx1"/>
                </a:solidFill>
                <a:effectLst/>
                <a:latin typeface="+mn-lt"/>
                <a:ea typeface="+mn-ea"/>
                <a:cs typeface="+mn-cs"/>
              </a:rPr>
              <a:t>来路由）</a:t>
            </a:r>
          </a:p>
          <a:p>
            <a:r>
              <a:rPr lang="en-US" altLang="zh-CN" sz="1200" b="0" i="0" kern="1200" dirty="0" smtClean="0">
                <a:solidFill>
                  <a:schemeClr val="tx1"/>
                </a:solidFill>
                <a:effectLst/>
                <a:latin typeface="+mn-lt"/>
                <a:ea typeface="+mn-ea"/>
                <a:cs typeface="+mn-cs"/>
              </a:rPr>
              <a:t>2. </a:t>
            </a:r>
            <a:r>
              <a:rPr lang="zh-CN" altLang="en-US" sz="1200" b="0" i="0" kern="1200" dirty="0" smtClean="0">
                <a:solidFill>
                  <a:schemeClr val="tx1"/>
                </a:solidFill>
                <a:effectLst/>
                <a:latin typeface="+mn-lt"/>
                <a:ea typeface="+mn-ea"/>
                <a:cs typeface="+mn-cs"/>
              </a:rPr>
              <a:t>每个</a:t>
            </a:r>
            <a:r>
              <a:rPr lang="en-US" altLang="zh-CN" sz="1200" b="0" i="0" kern="1200" dirty="0" err="1" smtClean="0">
                <a:solidFill>
                  <a:schemeClr val="tx1"/>
                </a:solidFill>
                <a:effectLst/>
                <a:latin typeface="+mn-lt"/>
                <a:ea typeface="+mn-ea"/>
                <a:cs typeface="+mn-cs"/>
              </a:rPr>
              <a:t>sharding</a:t>
            </a:r>
            <a:r>
              <a:rPr lang="zh-CN" altLang="en-US" sz="1200" b="0" i="0" kern="1200" dirty="0" smtClean="0">
                <a:solidFill>
                  <a:schemeClr val="tx1"/>
                </a:solidFill>
                <a:effectLst/>
                <a:latin typeface="+mn-lt"/>
                <a:ea typeface="+mn-ea"/>
                <a:cs typeface="+mn-cs"/>
              </a:rPr>
              <a:t>都是</a:t>
            </a:r>
            <a:r>
              <a:rPr lang="en-US" altLang="zh-CN" sz="1200" b="0" i="0" kern="1200" dirty="0" smtClean="0">
                <a:solidFill>
                  <a:schemeClr val="tx1"/>
                </a:solidFill>
                <a:effectLst/>
                <a:latin typeface="+mn-lt"/>
                <a:ea typeface="+mn-ea"/>
                <a:cs typeface="+mn-cs"/>
              </a:rPr>
              <a:t>Replica Set</a:t>
            </a:r>
          </a:p>
          <a:p>
            <a:r>
              <a:rPr lang="en-US" altLang="zh-CN" sz="1200" b="0" i="0" kern="1200" dirty="0" smtClean="0">
                <a:solidFill>
                  <a:schemeClr val="tx1"/>
                </a:solidFill>
                <a:effectLst/>
                <a:latin typeface="+mn-lt"/>
                <a:ea typeface="+mn-ea"/>
                <a:cs typeface="+mn-cs"/>
              </a:rPr>
              <a:t>3. </a:t>
            </a:r>
            <a:r>
              <a:rPr lang="zh-CN" altLang="en-US" sz="1200" b="0" i="0" kern="1200" dirty="0" smtClean="0">
                <a:solidFill>
                  <a:schemeClr val="tx1"/>
                </a:solidFill>
                <a:effectLst/>
                <a:latin typeface="+mn-lt"/>
                <a:ea typeface="+mn-ea"/>
                <a:cs typeface="+mn-cs"/>
              </a:rPr>
              <a:t>每一台物理物理服务器承担若干个不同的进程</a:t>
            </a:r>
            <a:r>
              <a:rPr lang="en-US" altLang="zh-CN" sz="1200" b="0" i="0" kern="1200" dirty="0" smtClean="0">
                <a:solidFill>
                  <a:schemeClr val="tx1"/>
                </a:solidFill>
                <a:effectLst/>
                <a:latin typeface="+mn-lt"/>
                <a:ea typeface="+mn-ea"/>
                <a:cs typeface="+mn-cs"/>
              </a:rPr>
              <a:t>(mongos, shards, </a:t>
            </a:r>
            <a:r>
              <a:rPr lang="en-US" altLang="zh-CN" sz="1200" b="0" i="0" kern="1200" dirty="0" err="1" smtClean="0">
                <a:solidFill>
                  <a:schemeClr val="tx1"/>
                </a:solidFill>
                <a:effectLst/>
                <a:latin typeface="+mn-lt"/>
                <a:ea typeface="+mn-ea"/>
                <a:cs typeface="+mn-cs"/>
              </a:rPr>
              <a:t>config</a:t>
            </a:r>
            <a:r>
              <a:rPr lang="en-US" altLang="zh-CN" sz="1200" b="0" i="0" kern="1200" dirty="0" smtClean="0">
                <a:solidFill>
                  <a:schemeClr val="tx1"/>
                </a:solidFill>
                <a:effectLst/>
                <a:latin typeface="+mn-lt"/>
                <a:ea typeface="+mn-ea"/>
                <a:cs typeface="+mn-cs"/>
              </a:rPr>
              <a:t>)</a:t>
            </a:r>
          </a:p>
          <a:p>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169</a:t>
            </a:fld>
            <a:endParaRPr lang="zh-CN" altLang="en-US"/>
          </a:p>
        </p:txBody>
      </p:sp>
    </p:spTree>
    <p:extLst>
      <p:ext uri="{BB962C8B-B14F-4D97-AF65-F5344CB8AC3E}">
        <p14:creationId xmlns:p14="http://schemas.microsoft.com/office/powerpoint/2010/main" val="403560759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smtClean="0"/>
              <a:t>  如结构图中所示，有三个配置服务器，但它们并不是以副本集的形式部署的。它们比异步复制要求更严格；</a:t>
            </a:r>
            <a:r>
              <a:rPr lang="en-US" altLang="zh-CN" sz="1200" dirty="0" smtClean="0"/>
              <a:t>mongos</a:t>
            </a:r>
            <a:r>
              <a:rPr lang="zh-CN" altLang="en-US" sz="1200" dirty="0" smtClean="0"/>
              <a:t>进程向配置服务器写入时，会使用两阶段提交。这能保证配置服务器之间的一致性。在各种生产环境的分片部署中，必须运行三个配置服务器，这些服务器都必须部署在独立的机器上以实现冗余。</a:t>
            </a:r>
            <a:endParaRPr lang="en-US" altLang="zh-CN" sz="1200" dirty="0" smtClean="0">
              <a:solidFill>
                <a:srgbClr val="00B0F0"/>
              </a:solidFill>
            </a:endParaRPr>
          </a:p>
          <a:p>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170</a:t>
            </a:fld>
            <a:endParaRPr lang="zh-CN" altLang="en-US"/>
          </a:p>
        </p:txBody>
      </p:sp>
    </p:spTree>
    <p:extLst>
      <p:ext uri="{BB962C8B-B14F-4D97-AF65-F5344CB8AC3E}">
        <p14:creationId xmlns:p14="http://schemas.microsoft.com/office/powerpoint/2010/main" val="278651891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171</a:t>
            </a:fld>
            <a:endParaRPr lang="zh-CN" altLang="en-US"/>
          </a:p>
        </p:txBody>
      </p:sp>
    </p:spTree>
    <p:extLst>
      <p:ext uri="{BB962C8B-B14F-4D97-AF65-F5344CB8AC3E}">
        <p14:creationId xmlns:p14="http://schemas.microsoft.com/office/powerpoint/2010/main" val="29255807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简单地说，数据分片是从逻辑上将全局关系划分为逻辑片断即子关系，而数据分配就是再以一定的冗余度将子关系分配到多个结点上，数据分布即数据分片与数据分配的总和。</a:t>
            </a:r>
            <a:endParaRPr lang="en-US" altLang="zh-CN" sz="1200" b="0" i="0" kern="1200" dirty="0" smtClean="0">
              <a:solidFill>
                <a:schemeClr val="tx1"/>
              </a:solidFill>
              <a:effectLst/>
              <a:latin typeface="+mn-lt"/>
              <a:ea typeface="+mn-ea"/>
              <a:cs typeface="+mn-cs"/>
            </a:endParaRPr>
          </a:p>
          <a:p>
            <a:r>
              <a:rPr lang="zh-CN" altLang="en-US" dirty="0" smtClean="0"/>
              <a:t>数据分片实现对全局关系的逻辑划分，具有全局数据可重构、局部分片不相交的特点。分片往往依据用户需求，适应分布式的事务处理数据查询，提高系统的可用性。</a:t>
            </a:r>
            <a:endParaRPr lang="en-US" altLang="zh-CN" dirty="0" smtClean="0"/>
          </a:p>
          <a:p>
            <a:r>
              <a:rPr lang="zh-CN" altLang="en-US" dirty="0" smtClean="0"/>
              <a:t>数据分配目的是通过一定的冗余片段在各结点上的分布，提高系统的可靠性，缩短局部应用的响应时间，减少系统的数据通信代价。</a:t>
            </a:r>
            <a:endParaRPr lang="en-US" altLang="zh-CN" dirty="0" smtClean="0"/>
          </a:p>
          <a:p>
            <a:r>
              <a:rPr lang="zh-CN" altLang="en-US" dirty="0" smtClean="0"/>
              <a:t>数据分配准则：</a:t>
            </a:r>
            <a:endParaRPr lang="en-US" altLang="zh-CN" dirty="0" smtClean="0"/>
          </a:p>
          <a:p>
            <a:r>
              <a:rPr lang="zh-CN" altLang="en-US" dirty="0" smtClean="0"/>
              <a:t>（</a:t>
            </a:r>
            <a:r>
              <a:rPr lang="en-US" altLang="zh-CN" dirty="0" smtClean="0"/>
              <a:t>1</a:t>
            </a:r>
            <a:r>
              <a:rPr lang="zh-CN" altLang="en-US" dirty="0" smtClean="0"/>
              <a:t>）处理局部性。数据分配时应尽量提高数据的局部性，使应用在本结点或相邻的节点处理，以尽可能的减少因为对其他节点数据访问而产生的通信代价。</a:t>
            </a:r>
            <a:endParaRPr lang="en-US" altLang="zh-CN" dirty="0" smtClean="0"/>
          </a:p>
          <a:p>
            <a:r>
              <a:rPr lang="zh-CN" altLang="en-US" dirty="0" smtClean="0"/>
              <a:t>（</a:t>
            </a:r>
            <a:r>
              <a:rPr lang="en-US" altLang="zh-CN" dirty="0" smtClean="0"/>
              <a:t>2</a:t>
            </a:r>
            <a:r>
              <a:rPr lang="zh-CN" altLang="en-US" dirty="0" smtClean="0"/>
              <a:t>）数据可用性和可靠性。尽量提高数据只读应用的可靠性，减少因数据检索和更新不同步造成的“脏数据”或“过时数据”。尽可能提高系统的可用性，使系统的管理和存储代价降低。</a:t>
            </a:r>
            <a:endParaRPr lang="en-US" altLang="zh-CN" dirty="0" smtClean="0"/>
          </a:p>
          <a:p>
            <a:r>
              <a:rPr lang="zh-CN" altLang="en-US" dirty="0" smtClean="0"/>
              <a:t>（</a:t>
            </a:r>
            <a:r>
              <a:rPr lang="en-US" altLang="zh-CN" dirty="0" smtClean="0"/>
              <a:t>3</a:t>
            </a:r>
            <a:r>
              <a:rPr lang="zh-CN" altLang="en-US" dirty="0" smtClean="0"/>
              <a:t>）工作负荷分布均匀性。使各结点的负载（各结点所担负的全局应用和局部应用的规模）均匀化，尽量提高系统的并行处理能力，但这有可能降低处理的局部性，增加系统的通信开销。</a:t>
            </a:r>
            <a:endParaRPr lang="en-US" altLang="zh-CN" dirty="0" smtClean="0"/>
          </a:p>
          <a:p>
            <a:r>
              <a:rPr lang="zh-CN" altLang="en-US" dirty="0" smtClean="0"/>
              <a:t>一般情况下，上述的</a:t>
            </a:r>
            <a:r>
              <a:rPr lang="en-US" altLang="zh-CN" dirty="0" smtClean="0"/>
              <a:t>3</a:t>
            </a:r>
            <a:r>
              <a:rPr lang="zh-CN" altLang="en-US" dirty="0" smtClean="0"/>
              <a:t>个准则不可能同时满足，应该根据具体的客户需求和系统的主要目标，以一个为主要，其他的可以作为约束条件。</a:t>
            </a:r>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41</a:t>
            </a:fld>
            <a:endParaRPr lang="zh-CN" altLang="en-US"/>
          </a:p>
        </p:txBody>
      </p:sp>
    </p:spTree>
    <p:extLst>
      <p:ext uri="{BB962C8B-B14F-4D97-AF65-F5344CB8AC3E}">
        <p14:creationId xmlns:p14="http://schemas.microsoft.com/office/powerpoint/2010/main" val="41781793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44</a:t>
            </a:fld>
            <a:endParaRPr lang="zh-CN" altLang="en-US"/>
          </a:p>
        </p:txBody>
      </p:sp>
    </p:spTree>
    <p:extLst>
      <p:ext uri="{BB962C8B-B14F-4D97-AF65-F5344CB8AC3E}">
        <p14:creationId xmlns:p14="http://schemas.microsoft.com/office/powerpoint/2010/main" val="35069843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45</a:t>
            </a:fld>
            <a:endParaRPr lang="zh-CN" altLang="en-US"/>
          </a:p>
        </p:txBody>
      </p:sp>
    </p:spTree>
    <p:extLst>
      <p:ext uri="{BB962C8B-B14F-4D97-AF65-F5344CB8AC3E}">
        <p14:creationId xmlns:p14="http://schemas.microsoft.com/office/powerpoint/2010/main" val="17089964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1298711" y="1106488"/>
            <a:ext cx="9594574" cy="1381125"/>
          </a:xfrm>
        </p:spPr>
        <p:txBody>
          <a:bodyPr anchor="b">
            <a:normAutofit/>
          </a:bodyPr>
          <a:lstStyle>
            <a:lvl1pPr algn="ctr">
              <a:defRPr sz="6000" b="0">
                <a:latin typeface="微软雅黑" panose="020B0503020204020204" pitchFamily="34" charset="-122"/>
                <a:ea typeface="微软雅黑" panose="020B0503020204020204" pitchFamily="34" charset="-122"/>
              </a:defRPr>
            </a:lvl1pPr>
          </a:lstStyle>
          <a:p>
            <a:r>
              <a:rPr lang="zh-CN" altLang="en-US" dirty="0" smtClean="0"/>
              <a:t>主标题微软雅黑</a:t>
            </a:r>
            <a:r>
              <a:rPr lang="en-US" altLang="zh-CN" dirty="0" smtClean="0"/>
              <a:t>60</a:t>
            </a:r>
            <a:endParaRPr lang="zh-CN" altLang="en-US" dirty="0"/>
          </a:p>
        </p:txBody>
      </p:sp>
      <p:sp>
        <p:nvSpPr>
          <p:cNvPr id="3" name="副标题 2"/>
          <p:cNvSpPr>
            <a:spLocks noGrp="1"/>
          </p:cNvSpPr>
          <p:nvPr>
            <p:ph type="subTitle" idx="1" hasCustomPrompt="1"/>
          </p:nvPr>
        </p:nvSpPr>
        <p:spPr>
          <a:xfrm>
            <a:off x="1524000" y="3024982"/>
            <a:ext cx="9144000" cy="1655762"/>
          </a:xfrm>
        </p:spPr>
        <p:txBody>
          <a:bodyPr>
            <a:normAutofit/>
          </a:bodyPr>
          <a:lstStyle>
            <a:lvl1pPr marL="0" indent="0" algn="ctr">
              <a:buNone/>
              <a:defRPr sz="4000">
                <a:latin typeface="微软雅黑" panose="020B0503020204020204" pitchFamily="34" charset="-122"/>
                <a:ea typeface="微软雅黑" panose="020B0503020204020204"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副标题微软雅黑</a:t>
            </a:r>
            <a:r>
              <a:rPr lang="en-US" altLang="zh-CN" dirty="0" smtClean="0"/>
              <a:t>40</a:t>
            </a:r>
            <a:endParaRPr lang="zh-CN" altLang="en-US" dirty="0"/>
          </a:p>
        </p:txBody>
      </p:sp>
      <p:sp>
        <p:nvSpPr>
          <p:cNvPr id="6" name="灯片编号占位符 5"/>
          <p:cNvSpPr>
            <a:spLocks noGrp="1"/>
          </p:cNvSpPr>
          <p:nvPr>
            <p:ph type="sldNum" sz="quarter" idx="12"/>
          </p:nvPr>
        </p:nvSpPr>
        <p:spPr/>
        <p:txBody>
          <a:bodyPr/>
          <a:lstStyle/>
          <a:p>
            <a:fld id="{C464E751-8DDD-48F4-87DB-3D6A7AC74B40}" type="slidenum">
              <a:rPr lang="zh-CN" altLang="en-US" smtClean="0"/>
              <a:t>‹#›</a:t>
            </a:fld>
            <a:endParaRPr lang="zh-CN" altLang="en-US"/>
          </a:p>
        </p:txBody>
      </p:sp>
    </p:spTree>
    <p:extLst>
      <p:ext uri="{BB962C8B-B14F-4D97-AF65-F5344CB8AC3E}">
        <p14:creationId xmlns:p14="http://schemas.microsoft.com/office/powerpoint/2010/main" val="17635690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838200" y="365126"/>
            <a:ext cx="10515600" cy="920336"/>
          </a:xfrm>
        </p:spPr>
        <p:txBody>
          <a:bodyPr>
            <a:normAutofit/>
          </a:bodyPr>
          <a:lstStyle>
            <a:lvl1pPr>
              <a:defRPr sz="3200">
                <a:latin typeface="微软雅黑" panose="020B0503020204020204" pitchFamily="34" charset="-122"/>
                <a:ea typeface="微软雅黑" panose="020B0503020204020204" pitchFamily="34" charset="-122"/>
              </a:defRPr>
            </a:lvl1pPr>
          </a:lstStyle>
          <a:p>
            <a:r>
              <a:rPr lang="en-US" altLang="zh-CN" dirty="0" smtClean="0"/>
              <a:t>1 </a:t>
            </a:r>
            <a:r>
              <a:rPr lang="zh-CN" altLang="en-US" dirty="0" smtClean="0"/>
              <a:t>页面标题微软雅黑</a:t>
            </a:r>
            <a:r>
              <a:rPr lang="en-US" altLang="zh-CN" dirty="0" smtClean="0"/>
              <a:t>32</a:t>
            </a:r>
            <a:endParaRPr lang="zh-CN" altLang="en-US" dirty="0"/>
          </a:p>
        </p:txBody>
      </p:sp>
      <p:sp>
        <p:nvSpPr>
          <p:cNvPr id="3" name="内容占位符 2"/>
          <p:cNvSpPr>
            <a:spLocks noGrp="1"/>
          </p:cNvSpPr>
          <p:nvPr>
            <p:ph idx="1" hasCustomPrompt="1"/>
          </p:nvPr>
        </p:nvSpPr>
        <p:spPr>
          <a:xfrm>
            <a:off x="838200" y="1285462"/>
            <a:ext cx="10515600" cy="4351338"/>
          </a:xfrm>
        </p:spPr>
        <p:txBody>
          <a:bodyPr/>
          <a:lstStyle>
            <a:lvl1pPr marL="0" indent="0">
              <a:lnSpc>
                <a:spcPct val="120000"/>
              </a:lnSpc>
              <a:buNone/>
              <a:defRPr baseline="0">
                <a:latin typeface="微软雅黑" panose="020B0503020204020204" pitchFamily="34" charset="-122"/>
                <a:ea typeface="微软雅黑" panose="020B0503020204020204" pitchFamily="34" charset="-122"/>
              </a:defRPr>
            </a:lvl1pPr>
            <a:lvl2pPr marL="0" indent="0">
              <a:lnSpc>
                <a:spcPct val="120000"/>
              </a:lnSpc>
              <a:buNone/>
              <a:defRPr sz="2400">
                <a:latin typeface="微软雅黑" panose="020B0503020204020204" pitchFamily="34" charset="-122"/>
                <a:ea typeface="微软雅黑" panose="020B0503020204020204" pitchFamily="34" charset="-122"/>
              </a:defRPr>
            </a:lvl2pPr>
            <a:lvl3pPr marL="0" marR="0"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sz="2400">
                <a:latin typeface="微软雅黑" panose="020B0503020204020204" pitchFamily="34" charset="-122"/>
                <a:ea typeface="微软雅黑" panose="020B0503020204020204" pitchFamily="34" charset="-122"/>
              </a:defRPr>
            </a:lvl3pPr>
            <a:lvl4pPr marL="0" marR="0"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sz="2400" baseline="0">
                <a:latin typeface="微软雅黑" panose="020B0503020204020204" pitchFamily="34" charset="-122"/>
                <a:ea typeface="微软雅黑" panose="020B0503020204020204" pitchFamily="34" charset="-122"/>
              </a:defRPr>
            </a:lvl4pPr>
            <a:lvl5pPr marL="0" indent="0">
              <a:buNone/>
              <a:defRPr>
                <a:latin typeface="微软雅黑" panose="020B0503020204020204" pitchFamily="34" charset="-122"/>
                <a:ea typeface="微软雅黑" panose="020B0503020204020204" pitchFamily="34" charset="-122"/>
              </a:defRPr>
            </a:lvl5pPr>
          </a:lstStyle>
          <a:p>
            <a:pPr lvl="0"/>
            <a:r>
              <a:rPr lang="en-US" altLang="zh-CN" dirty="0" smtClean="0"/>
              <a:t>1.1 </a:t>
            </a:r>
            <a:r>
              <a:rPr lang="zh-CN" altLang="en-US" dirty="0" smtClean="0"/>
              <a:t>正文一级标题微软雅黑</a:t>
            </a:r>
            <a:r>
              <a:rPr lang="en-US" altLang="zh-CN" dirty="0" smtClean="0"/>
              <a:t>28</a:t>
            </a:r>
            <a:r>
              <a:rPr lang="zh-CN" altLang="en-US" dirty="0" smtClean="0"/>
              <a:t>行距</a:t>
            </a:r>
            <a:r>
              <a:rPr lang="en-US" altLang="zh-CN" dirty="0" smtClean="0"/>
              <a:t>1.2</a:t>
            </a:r>
            <a:endParaRPr lang="zh-CN" altLang="en-US" dirty="0" smtClean="0"/>
          </a:p>
          <a:p>
            <a:pPr lvl="1"/>
            <a:r>
              <a:rPr lang="en-US" altLang="zh-CN" dirty="0" smtClean="0"/>
              <a:t>1.1.1 </a:t>
            </a:r>
            <a:r>
              <a:rPr lang="zh-CN" altLang="en-US" dirty="0" smtClean="0"/>
              <a:t>正文二级标题微软雅黑</a:t>
            </a:r>
            <a:r>
              <a:rPr lang="en-US" altLang="zh-CN" dirty="0" smtClean="0"/>
              <a:t>24</a:t>
            </a:r>
            <a:r>
              <a:rPr lang="zh-CN" altLang="en-US" dirty="0" smtClean="0"/>
              <a:t>行距</a:t>
            </a:r>
            <a:r>
              <a:rPr lang="en-US" altLang="zh-CN" dirty="0" smtClean="0"/>
              <a:t>1.2</a:t>
            </a:r>
            <a:endParaRPr lang="zh-CN" altLang="en-US" dirty="0" smtClean="0"/>
          </a:p>
          <a:p>
            <a:pPr marL="0" marR="0" lvl="2"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lang="en-US" altLang="zh-CN" dirty="0" smtClean="0"/>
              <a:t>1.1.1.1</a:t>
            </a:r>
            <a:r>
              <a:rPr lang="zh-CN" altLang="en-US" dirty="0" smtClean="0"/>
              <a:t>第三级微软雅黑</a:t>
            </a:r>
            <a:r>
              <a:rPr lang="en-US" altLang="zh-CN" dirty="0" smtClean="0"/>
              <a:t>24</a:t>
            </a:r>
            <a:r>
              <a:rPr lang="zh-CN" altLang="en-US" dirty="0" smtClean="0"/>
              <a:t>行距</a:t>
            </a:r>
            <a:r>
              <a:rPr lang="en-US" altLang="zh-CN" dirty="0" smtClean="0"/>
              <a:t>1.2</a:t>
            </a:r>
            <a:endParaRPr lang="zh-CN" altLang="en-US" dirty="0" smtClean="0"/>
          </a:p>
          <a:p>
            <a:pPr marL="0" marR="0" lvl="3"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lang="en-US" altLang="zh-CN" dirty="0" smtClean="0"/>
              <a:t>1.1.1.1.1 </a:t>
            </a:r>
            <a:r>
              <a:rPr lang="zh-CN" altLang="en-US" dirty="0" smtClean="0"/>
              <a:t>第四级微软雅黑</a:t>
            </a:r>
            <a:r>
              <a:rPr lang="en-US" altLang="zh-CN" dirty="0" smtClean="0"/>
              <a:t>24</a:t>
            </a:r>
            <a:r>
              <a:rPr lang="zh-CN" altLang="en-US" dirty="0" smtClean="0"/>
              <a:t>行距</a:t>
            </a:r>
            <a:r>
              <a:rPr lang="en-US" altLang="zh-CN" dirty="0" smtClean="0"/>
              <a:t>1.2</a:t>
            </a:r>
            <a:endParaRPr lang="zh-CN" altLang="en-US" dirty="0" smtClean="0"/>
          </a:p>
          <a:p>
            <a:pPr marL="0" marR="0" lvl="3"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lang="zh-CN" altLang="en-US" dirty="0" smtClean="0"/>
              <a:t>正文微软雅黑</a:t>
            </a:r>
            <a:r>
              <a:rPr lang="en-US" altLang="zh-CN" dirty="0" smtClean="0"/>
              <a:t>24</a:t>
            </a:r>
            <a:r>
              <a:rPr lang="zh-CN" altLang="en-US" dirty="0" smtClean="0"/>
              <a:t>行距</a:t>
            </a:r>
            <a:r>
              <a:rPr lang="en-US" altLang="zh-CN" dirty="0" smtClean="0"/>
              <a:t>1.2</a:t>
            </a:r>
            <a:endParaRPr lang="zh-CN" altLang="en-US" dirty="0" smtClean="0"/>
          </a:p>
          <a:p>
            <a:pPr lvl="3"/>
            <a:endParaRPr lang="zh-CN" altLang="en-US" dirty="0" smtClean="0"/>
          </a:p>
        </p:txBody>
      </p:sp>
      <p:sp>
        <p:nvSpPr>
          <p:cNvPr id="11" name="灯片编号占位符 10"/>
          <p:cNvSpPr>
            <a:spLocks noGrp="1"/>
          </p:cNvSpPr>
          <p:nvPr>
            <p:ph type="sldNum" sz="quarter" idx="12"/>
          </p:nvPr>
        </p:nvSpPr>
        <p:spPr/>
        <p:txBody>
          <a:bodyPr/>
          <a:lstStyle>
            <a:lvl1pPr>
              <a:defRPr sz="1800">
                <a:solidFill>
                  <a:schemeClr val="tx1"/>
                </a:solidFill>
              </a:defRPr>
            </a:lvl1pPr>
          </a:lstStyle>
          <a:p>
            <a:fld id="{C464E751-8DDD-48F4-87DB-3D6A7AC74B40}" type="slidenum">
              <a:rPr lang="zh-CN" altLang="en-US" smtClean="0"/>
              <a:pPr/>
              <a:t>‹#›</a:t>
            </a:fld>
            <a:endParaRPr lang="zh-CN" altLang="en-US" dirty="0"/>
          </a:p>
        </p:txBody>
      </p:sp>
    </p:spTree>
    <p:extLst>
      <p:ext uri="{BB962C8B-B14F-4D97-AF65-F5344CB8AC3E}">
        <p14:creationId xmlns:p14="http://schemas.microsoft.com/office/powerpoint/2010/main" val="21282404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
        <p:nvSpPr>
          <p:cNvPr id="10" name="内容占位符 2"/>
          <p:cNvSpPr>
            <a:spLocks noGrp="1"/>
          </p:cNvSpPr>
          <p:nvPr>
            <p:ph idx="1" hasCustomPrompt="1"/>
          </p:nvPr>
        </p:nvSpPr>
        <p:spPr>
          <a:xfrm>
            <a:off x="838199" y="1275764"/>
            <a:ext cx="5125278" cy="4351338"/>
          </a:xfrm>
        </p:spPr>
        <p:txBody>
          <a:bodyPr/>
          <a:lstStyle>
            <a:lvl1pPr marL="0" indent="0">
              <a:lnSpc>
                <a:spcPct val="120000"/>
              </a:lnSpc>
              <a:buNone/>
              <a:defRPr baseline="0">
                <a:latin typeface="微软雅黑" panose="020B0503020204020204" pitchFamily="34" charset="-122"/>
                <a:ea typeface="微软雅黑" panose="020B0503020204020204" pitchFamily="34" charset="-122"/>
              </a:defRPr>
            </a:lvl1pPr>
            <a:lvl2pPr marL="0" indent="0">
              <a:lnSpc>
                <a:spcPct val="120000"/>
              </a:lnSpc>
              <a:buNone/>
              <a:defRPr sz="2400">
                <a:latin typeface="微软雅黑" panose="020B0503020204020204" pitchFamily="34" charset="-122"/>
                <a:ea typeface="微软雅黑" panose="020B0503020204020204" pitchFamily="34" charset="-122"/>
              </a:defRPr>
            </a:lvl2pPr>
            <a:lvl3pPr marL="0" marR="0"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sz="2400">
                <a:latin typeface="微软雅黑" panose="020B0503020204020204" pitchFamily="34" charset="-122"/>
                <a:ea typeface="微软雅黑" panose="020B0503020204020204" pitchFamily="34" charset="-122"/>
              </a:defRPr>
            </a:lvl3pPr>
            <a:lvl4pPr marL="0" marR="0"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sz="2400" baseline="0">
                <a:latin typeface="微软雅黑" panose="020B0503020204020204" pitchFamily="34" charset="-122"/>
                <a:ea typeface="微软雅黑" panose="020B0503020204020204" pitchFamily="34" charset="-122"/>
              </a:defRPr>
            </a:lvl4pPr>
            <a:lvl5pPr marL="0" indent="0">
              <a:buNone/>
              <a:defRPr>
                <a:latin typeface="微软雅黑" panose="020B0503020204020204" pitchFamily="34" charset="-122"/>
                <a:ea typeface="微软雅黑" panose="020B0503020204020204" pitchFamily="34" charset="-122"/>
              </a:defRPr>
            </a:lvl5pPr>
          </a:lstStyle>
          <a:p>
            <a:pPr lvl="0"/>
            <a:r>
              <a:rPr lang="en-US" altLang="zh-CN" dirty="0" smtClean="0"/>
              <a:t>1.1 </a:t>
            </a:r>
            <a:r>
              <a:rPr lang="zh-CN" altLang="en-US" dirty="0" smtClean="0"/>
              <a:t>双栏正文一级标题微软雅黑</a:t>
            </a:r>
            <a:r>
              <a:rPr lang="en-US" altLang="zh-CN" dirty="0" smtClean="0"/>
              <a:t>28</a:t>
            </a:r>
            <a:r>
              <a:rPr lang="zh-CN" altLang="en-US" dirty="0" smtClean="0"/>
              <a:t>行距</a:t>
            </a:r>
            <a:r>
              <a:rPr lang="en-US" altLang="zh-CN" dirty="0" smtClean="0"/>
              <a:t>1.2</a:t>
            </a:r>
            <a:endParaRPr lang="zh-CN" altLang="en-US" dirty="0" smtClean="0"/>
          </a:p>
          <a:p>
            <a:pPr lvl="1"/>
            <a:r>
              <a:rPr lang="en-US" altLang="zh-CN" dirty="0" smtClean="0"/>
              <a:t>1.1.1 </a:t>
            </a:r>
            <a:r>
              <a:rPr lang="zh-CN" altLang="en-US" dirty="0" smtClean="0"/>
              <a:t>双栏正文二级标题微软雅黑</a:t>
            </a:r>
            <a:r>
              <a:rPr lang="en-US" altLang="zh-CN" dirty="0" smtClean="0"/>
              <a:t>24</a:t>
            </a:r>
            <a:r>
              <a:rPr lang="zh-CN" altLang="en-US" dirty="0" smtClean="0"/>
              <a:t>行距</a:t>
            </a:r>
            <a:r>
              <a:rPr lang="en-US" altLang="zh-CN" dirty="0" smtClean="0"/>
              <a:t>1.2</a:t>
            </a:r>
            <a:endParaRPr lang="zh-CN" altLang="en-US" dirty="0" smtClean="0"/>
          </a:p>
          <a:p>
            <a:pPr marL="0" marR="0" lvl="2"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lang="en-US" altLang="zh-CN" dirty="0" smtClean="0"/>
              <a:t>1.1.1.1</a:t>
            </a:r>
            <a:r>
              <a:rPr lang="zh-CN" altLang="en-US" dirty="0" smtClean="0"/>
              <a:t>双栏第三级微软雅黑</a:t>
            </a:r>
            <a:r>
              <a:rPr lang="en-US" altLang="zh-CN" dirty="0" smtClean="0"/>
              <a:t>24</a:t>
            </a:r>
            <a:r>
              <a:rPr lang="zh-CN" altLang="en-US" dirty="0" smtClean="0"/>
              <a:t>行距</a:t>
            </a:r>
            <a:r>
              <a:rPr lang="en-US" altLang="zh-CN" dirty="0" smtClean="0"/>
              <a:t>1.2</a:t>
            </a:r>
            <a:endParaRPr lang="zh-CN" altLang="en-US" dirty="0" smtClean="0"/>
          </a:p>
          <a:p>
            <a:pPr marL="0" marR="0" lvl="3"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lang="en-US" altLang="zh-CN" dirty="0" smtClean="0"/>
              <a:t>1.1.1.1.1</a:t>
            </a:r>
            <a:r>
              <a:rPr lang="zh-CN" altLang="en-US" dirty="0" smtClean="0"/>
              <a:t>双栏第四级微软雅黑</a:t>
            </a:r>
            <a:r>
              <a:rPr lang="en-US" altLang="zh-CN" dirty="0" smtClean="0"/>
              <a:t>24</a:t>
            </a:r>
            <a:r>
              <a:rPr lang="zh-CN" altLang="en-US" dirty="0" smtClean="0"/>
              <a:t>行距</a:t>
            </a:r>
            <a:r>
              <a:rPr lang="en-US" altLang="zh-CN" dirty="0" smtClean="0"/>
              <a:t>1.2</a:t>
            </a:r>
            <a:endParaRPr lang="zh-CN" altLang="en-US" dirty="0" smtClean="0"/>
          </a:p>
          <a:p>
            <a:pPr marL="0" marR="0" lvl="3"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lang="zh-CN" altLang="en-US" dirty="0" smtClean="0"/>
              <a:t>双栏正文微软雅黑</a:t>
            </a:r>
            <a:r>
              <a:rPr lang="en-US" altLang="zh-CN" dirty="0" smtClean="0"/>
              <a:t>24</a:t>
            </a:r>
            <a:r>
              <a:rPr lang="zh-CN" altLang="en-US" dirty="0" smtClean="0"/>
              <a:t>行距</a:t>
            </a:r>
            <a:r>
              <a:rPr lang="en-US" altLang="zh-CN" dirty="0" smtClean="0"/>
              <a:t>1.2</a:t>
            </a:r>
            <a:endParaRPr lang="zh-CN" altLang="en-US" dirty="0" smtClean="0"/>
          </a:p>
          <a:p>
            <a:pPr lvl="3"/>
            <a:endParaRPr lang="zh-CN" altLang="en-US" dirty="0" smtClean="0"/>
          </a:p>
        </p:txBody>
      </p:sp>
      <p:sp>
        <p:nvSpPr>
          <p:cNvPr id="11" name="内容占位符 2"/>
          <p:cNvSpPr>
            <a:spLocks noGrp="1"/>
          </p:cNvSpPr>
          <p:nvPr>
            <p:ph idx="13" hasCustomPrompt="1"/>
          </p:nvPr>
        </p:nvSpPr>
        <p:spPr>
          <a:xfrm>
            <a:off x="6228521" y="1275764"/>
            <a:ext cx="5125278" cy="4351338"/>
          </a:xfrm>
        </p:spPr>
        <p:txBody>
          <a:bodyPr/>
          <a:lstStyle>
            <a:lvl1pPr marL="0" indent="0">
              <a:lnSpc>
                <a:spcPct val="120000"/>
              </a:lnSpc>
              <a:buNone/>
              <a:defRPr baseline="0">
                <a:latin typeface="微软雅黑" panose="020B0503020204020204" pitchFamily="34" charset="-122"/>
                <a:ea typeface="微软雅黑" panose="020B0503020204020204" pitchFamily="34" charset="-122"/>
              </a:defRPr>
            </a:lvl1pPr>
            <a:lvl2pPr marL="0" indent="0">
              <a:lnSpc>
                <a:spcPct val="120000"/>
              </a:lnSpc>
              <a:buNone/>
              <a:defRPr sz="2400">
                <a:latin typeface="微软雅黑" panose="020B0503020204020204" pitchFamily="34" charset="-122"/>
                <a:ea typeface="微软雅黑" panose="020B0503020204020204" pitchFamily="34" charset="-122"/>
              </a:defRPr>
            </a:lvl2pPr>
            <a:lvl3pPr marL="0" marR="0"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sz="2400">
                <a:latin typeface="微软雅黑" panose="020B0503020204020204" pitchFamily="34" charset="-122"/>
                <a:ea typeface="微软雅黑" panose="020B0503020204020204" pitchFamily="34" charset="-122"/>
              </a:defRPr>
            </a:lvl3pPr>
            <a:lvl4pPr marL="0" marR="0"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sz="2400" baseline="0">
                <a:latin typeface="微软雅黑" panose="020B0503020204020204" pitchFamily="34" charset="-122"/>
                <a:ea typeface="微软雅黑" panose="020B0503020204020204" pitchFamily="34" charset="-122"/>
              </a:defRPr>
            </a:lvl4pPr>
            <a:lvl5pPr marL="0" indent="0">
              <a:buNone/>
              <a:defRPr>
                <a:latin typeface="微软雅黑" panose="020B0503020204020204" pitchFamily="34" charset="-122"/>
                <a:ea typeface="微软雅黑" panose="020B0503020204020204" pitchFamily="34" charset="-122"/>
              </a:defRPr>
            </a:lvl5pPr>
          </a:lstStyle>
          <a:p>
            <a:pPr lvl="0"/>
            <a:r>
              <a:rPr lang="en-US" altLang="zh-CN" dirty="0" smtClean="0"/>
              <a:t>1.1 </a:t>
            </a:r>
            <a:r>
              <a:rPr lang="zh-CN" altLang="en-US" dirty="0" smtClean="0"/>
              <a:t>双栏正文一级标题微软雅黑</a:t>
            </a:r>
            <a:r>
              <a:rPr lang="en-US" altLang="zh-CN" dirty="0" smtClean="0"/>
              <a:t>28</a:t>
            </a:r>
            <a:r>
              <a:rPr lang="zh-CN" altLang="en-US" dirty="0" smtClean="0"/>
              <a:t>行距</a:t>
            </a:r>
            <a:r>
              <a:rPr lang="en-US" altLang="zh-CN" dirty="0" smtClean="0"/>
              <a:t>1.2</a:t>
            </a:r>
            <a:endParaRPr lang="zh-CN" altLang="en-US" dirty="0" smtClean="0"/>
          </a:p>
          <a:p>
            <a:pPr lvl="1"/>
            <a:r>
              <a:rPr lang="en-US" altLang="zh-CN" dirty="0" smtClean="0"/>
              <a:t>1.1.1 </a:t>
            </a:r>
            <a:r>
              <a:rPr lang="zh-CN" altLang="en-US" dirty="0" smtClean="0"/>
              <a:t>双栏正文二级标题微软雅黑</a:t>
            </a:r>
            <a:r>
              <a:rPr lang="en-US" altLang="zh-CN" dirty="0" smtClean="0"/>
              <a:t>24</a:t>
            </a:r>
            <a:r>
              <a:rPr lang="zh-CN" altLang="en-US" dirty="0" smtClean="0"/>
              <a:t>行距</a:t>
            </a:r>
            <a:r>
              <a:rPr lang="en-US" altLang="zh-CN" dirty="0" smtClean="0"/>
              <a:t>1.2</a:t>
            </a:r>
            <a:endParaRPr lang="zh-CN" altLang="en-US" dirty="0" smtClean="0"/>
          </a:p>
          <a:p>
            <a:pPr marL="0" marR="0" lvl="2"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lang="en-US" altLang="zh-CN" dirty="0" smtClean="0"/>
              <a:t>1.1.1.1</a:t>
            </a:r>
            <a:r>
              <a:rPr lang="zh-CN" altLang="en-US" dirty="0" smtClean="0"/>
              <a:t>双栏第三级微软雅黑</a:t>
            </a:r>
            <a:r>
              <a:rPr lang="en-US" altLang="zh-CN" dirty="0" smtClean="0"/>
              <a:t>24</a:t>
            </a:r>
            <a:r>
              <a:rPr lang="zh-CN" altLang="en-US" dirty="0" smtClean="0"/>
              <a:t>行距</a:t>
            </a:r>
            <a:r>
              <a:rPr lang="en-US" altLang="zh-CN" dirty="0" smtClean="0"/>
              <a:t>1.2</a:t>
            </a:r>
            <a:endParaRPr lang="zh-CN" altLang="en-US" dirty="0" smtClean="0"/>
          </a:p>
          <a:p>
            <a:pPr marL="0" marR="0" lvl="3"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lang="en-US" altLang="zh-CN" dirty="0" smtClean="0"/>
              <a:t>1.1.1.1.1</a:t>
            </a:r>
            <a:r>
              <a:rPr lang="zh-CN" altLang="en-US" dirty="0" smtClean="0"/>
              <a:t>双栏第四级微软雅黑</a:t>
            </a:r>
            <a:r>
              <a:rPr lang="en-US" altLang="zh-CN" dirty="0" smtClean="0"/>
              <a:t>24</a:t>
            </a:r>
            <a:r>
              <a:rPr lang="zh-CN" altLang="en-US" dirty="0" smtClean="0"/>
              <a:t>行距</a:t>
            </a:r>
            <a:r>
              <a:rPr lang="en-US" altLang="zh-CN" dirty="0" smtClean="0"/>
              <a:t>1.2</a:t>
            </a:r>
            <a:endParaRPr lang="zh-CN" altLang="en-US" dirty="0" smtClean="0"/>
          </a:p>
          <a:p>
            <a:pPr marL="0" marR="0" lvl="3"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lang="zh-CN" altLang="en-US" dirty="0" smtClean="0"/>
              <a:t>双栏正文微软雅黑</a:t>
            </a:r>
            <a:r>
              <a:rPr lang="en-US" altLang="zh-CN" dirty="0" smtClean="0"/>
              <a:t>24</a:t>
            </a:r>
            <a:r>
              <a:rPr lang="zh-CN" altLang="en-US" dirty="0" smtClean="0"/>
              <a:t>行距</a:t>
            </a:r>
            <a:r>
              <a:rPr lang="en-US" altLang="zh-CN" dirty="0" smtClean="0"/>
              <a:t>1.2</a:t>
            </a:r>
            <a:endParaRPr lang="zh-CN" altLang="en-US" dirty="0" smtClean="0"/>
          </a:p>
          <a:p>
            <a:pPr lvl="3"/>
            <a:endParaRPr lang="zh-CN" altLang="en-US" dirty="0" smtClean="0"/>
          </a:p>
        </p:txBody>
      </p:sp>
      <p:sp>
        <p:nvSpPr>
          <p:cNvPr id="18" name="灯片编号占位符 17"/>
          <p:cNvSpPr>
            <a:spLocks noGrp="1"/>
          </p:cNvSpPr>
          <p:nvPr>
            <p:ph type="sldNum" sz="quarter" idx="16"/>
          </p:nvPr>
        </p:nvSpPr>
        <p:spPr/>
        <p:txBody>
          <a:bodyPr/>
          <a:lstStyle>
            <a:lvl1pPr>
              <a:defRPr sz="1800">
                <a:solidFill>
                  <a:schemeClr val="tx1"/>
                </a:solidFill>
              </a:defRPr>
            </a:lvl1pPr>
          </a:lstStyle>
          <a:p>
            <a:fld id="{C464E751-8DDD-48F4-87DB-3D6A7AC74B40}" type="slidenum">
              <a:rPr lang="zh-CN" altLang="en-US" smtClean="0"/>
              <a:pPr/>
              <a:t>‹#›</a:t>
            </a:fld>
            <a:endParaRPr lang="zh-CN" altLang="en-US" dirty="0"/>
          </a:p>
        </p:txBody>
      </p:sp>
      <p:sp>
        <p:nvSpPr>
          <p:cNvPr id="19" name="标题 1"/>
          <p:cNvSpPr>
            <a:spLocks noGrp="1"/>
          </p:cNvSpPr>
          <p:nvPr>
            <p:ph type="title" hasCustomPrompt="1"/>
          </p:nvPr>
        </p:nvSpPr>
        <p:spPr>
          <a:xfrm>
            <a:off x="838200" y="365126"/>
            <a:ext cx="10515600" cy="920336"/>
          </a:xfrm>
        </p:spPr>
        <p:txBody>
          <a:bodyPr>
            <a:normAutofit/>
          </a:bodyPr>
          <a:lstStyle>
            <a:lvl1pPr>
              <a:defRPr sz="3200">
                <a:latin typeface="微软雅黑" panose="020B0503020204020204" pitchFamily="34" charset="-122"/>
                <a:ea typeface="微软雅黑" panose="020B0503020204020204" pitchFamily="34" charset="-122"/>
              </a:defRPr>
            </a:lvl1pPr>
          </a:lstStyle>
          <a:p>
            <a:r>
              <a:rPr lang="en-US" altLang="zh-CN" dirty="0" smtClean="0"/>
              <a:t>1 </a:t>
            </a:r>
            <a:r>
              <a:rPr lang="zh-CN" altLang="en-US" dirty="0" smtClean="0"/>
              <a:t>页面标题微软雅黑</a:t>
            </a:r>
            <a:r>
              <a:rPr lang="en-US" altLang="zh-CN" dirty="0" smtClean="0"/>
              <a:t>32</a:t>
            </a:r>
            <a:endParaRPr lang="zh-CN" altLang="en-US" dirty="0"/>
          </a:p>
        </p:txBody>
      </p:sp>
    </p:spTree>
    <p:extLst>
      <p:ext uri="{BB962C8B-B14F-4D97-AF65-F5344CB8AC3E}">
        <p14:creationId xmlns:p14="http://schemas.microsoft.com/office/powerpoint/2010/main" val="1952269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左文右图">
    <p:spTree>
      <p:nvGrpSpPr>
        <p:cNvPr id="1" name=""/>
        <p:cNvGrpSpPr/>
        <p:nvPr/>
      </p:nvGrpSpPr>
      <p:grpSpPr>
        <a:xfrm>
          <a:off x="0" y="0"/>
          <a:ext cx="0" cy="0"/>
          <a:chOff x="0" y="0"/>
          <a:chExt cx="0" cy="0"/>
        </a:xfrm>
      </p:grpSpPr>
      <p:sp>
        <p:nvSpPr>
          <p:cNvPr id="3" name="图片占位符 2"/>
          <p:cNvSpPr>
            <a:spLocks noGrp="1"/>
          </p:cNvSpPr>
          <p:nvPr>
            <p:ph type="pic" idx="1"/>
          </p:nvPr>
        </p:nvSpPr>
        <p:spPr>
          <a:xfrm>
            <a:off x="6109252" y="1275764"/>
            <a:ext cx="5246136" cy="458528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dirty="0"/>
          </a:p>
        </p:txBody>
      </p:sp>
      <p:sp>
        <p:nvSpPr>
          <p:cNvPr id="7" name="灯片编号占位符 6"/>
          <p:cNvSpPr>
            <a:spLocks noGrp="1"/>
          </p:cNvSpPr>
          <p:nvPr>
            <p:ph type="sldNum" sz="quarter" idx="12"/>
          </p:nvPr>
        </p:nvSpPr>
        <p:spPr/>
        <p:txBody>
          <a:bodyPr/>
          <a:lstStyle>
            <a:lvl1pPr>
              <a:defRPr sz="1800">
                <a:solidFill>
                  <a:schemeClr val="tx1"/>
                </a:solidFill>
              </a:defRPr>
            </a:lvl1pPr>
          </a:lstStyle>
          <a:p>
            <a:fld id="{C464E751-8DDD-48F4-87DB-3D6A7AC74B40}" type="slidenum">
              <a:rPr lang="zh-CN" altLang="en-US" smtClean="0"/>
              <a:pPr/>
              <a:t>‹#›</a:t>
            </a:fld>
            <a:endParaRPr lang="zh-CN" altLang="en-US" dirty="0"/>
          </a:p>
        </p:txBody>
      </p:sp>
      <p:sp>
        <p:nvSpPr>
          <p:cNvPr id="10" name="内容占位符 2"/>
          <p:cNvSpPr>
            <a:spLocks noGrp="1"/>
          </p:cNvSpPr>
          <p:nvPr>
            <p:ph idx="13" hasCustomPrompt="1"/>
          </p:nvPr>
        </p:nvSpPr>
        <p:spPr>
          <a:xfrm>
            <a:off x="838199" y="1275764"/>
            <a:ext cx="5125278" cy="4585286"/>
          </a:xfrm>
        </p:spPr>
        <p:txBody>
          <a:bodyPr/>
          <a:lstStyle>
            <a:lvl1pPr marL="0" indent="0">
              <a:lnSpc>
                <a:spcPct val="120000"/>
              </a:lnSpc>
              <a:buNone/>
              <a:defRPr baseline="0">
                <a:latin typeface="微软雅黑" panose="020B0503020204020204" pitchFamily="34" charset="-122"/>
                <a:ea typeface="微软雅黑" panose="020B0503020204020204" pitchFamily="34" charset="-122"/>
              </a:defRPr>
            </a:lvl1pPr>
            <a:lvl2pPr marL="0" indent="0">
              <a:lnSpc>
                <a:spcPct val="120000"/>
              </a:lnSpc>
              <a:buNone/>
              <a:defRPr sz="2400">
                <a:latin typeface="微软雅黑" panose="020B0503020204020204" pitchFamily="34" charset="-122"/>
                <a:ea typeface="微软雅黑" panose="020B0503020204020204" pitchFamily="34" charset="-122"/>
              </a:defRPr>
            </a:lvl2pPr>
            <a:lvl3pPr marL="0" marR="0"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sz="2400">
                <a:latin typeface="微软雅黑" panose="020B0503020204020204" pitchFamily="34" charset="-122"/>
                <a:ea typeface="微软雅黑" panose="020B0503020204020204" pitchFamily="34" charset="-122"/>
              </a:defRPr>
            </a:lvl3pPr>
            <a:lvl4pPr marL="0" marR="0"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sz="2400" baseline="0">
                <a:solidFill>
                  <a:srgbClr val="FF0000"/>
                </a:solidFill>
                <a:latin typeface="微软雅黑" panose="020B0503020204020204" pitchFamily="34" charset="-122"/>
                <a:ea typeface="微软雅黑" panose="020B0503020204020204" pitchFamily="34" charset="-122"/>
              </a:defRPr>
            </a:lvl4pPr>
            <a:lvl5pPr marL="0" indent="0">
              <a:buNone/>
              <a:defRPr>
                <a:latin typeface="微软雅黑" panose="020B0503020204020204" pitchFamily="34" charset="-122"/>
                <a:ea typeface="微软雅黑" panose="020B0503020204020204" pitchFamily="34" charset="-122"/>
              </a:defRPr>
            </a:lvl5pPr>
          </a:lstStyle>
          <a:p>
            <a:pPr lvl="0"/>
            <a:r>
              <a:rPr lang="en-US" altLang="zh-CN" dirty="0" smtClean="0"/>
              <a:t>1.1 </a:t>
            </a:r>
            <a:r>
              <a:rPr lang="zh-CN" altLang="en-US" dirty="0" smtClean="0"/>
              <a:t>左文右图正文一级标题微软雅黑</a:t>
            </a:r>
            <a:r>
              <a:rPr lang="en-US" altLang="zh-CN" dirty="0" smtClean="0"/>
              <a:t>28</a:t>
            </a:r>
            <a:r>
              <a:rPr lang="zh-CN" altLang="en-US" dirty="0" smtClean="0"/>
              <a:t>行距</a:t>
            </a:r>
            <a:r>
              <a:rPr lang="en-US" altLang="zh-CN" dirty="0" smtClean="0"/>
              <a:t>1.2</a:t>
            </a:r>
            <a:endParaRPr lang="zh-CN" altLang="en-US" dirty="0" smtClean="0"/>
          </a:p>
          <a:p>
            <a:pPr lvl="1"/>
            <a:r>
              <a:rPr lang="en-US" altLang="zh-CN" dirty="0" smtClean="0"/>
              <a:t>1.1.1 </a:t>
            </a:r>
            <a:r>
              <a:rPr lang="zh-CN" altLang="en-US" dirty="0" smtClean="0"/>
              <a:t>左文右图正文二级标题微软雅黑</a:t>
            </a:r>
            <a:r>
              <a:rPr lang="en-US" altLang="zh-CN" dirty="0" smtClean="0"/>
              <a:t>24</a:t>
            </a:r>
            <a:r>
              <a:rPr lang="zh-CN" altLang="en-US" dirty="0" smtClean="0"/>
              <a:t>行距</a:t>
            </a:r>
            <a:r>
              <a:rPr lang="en-US" altLang="zh-CN" dirty="0" smtClean="0"/>
              <a:t>1.2</a:t>
            </a:r>
            <a:endParaRPr lang="zh-CN" altLang="en-US" dirty="0" smtClean="0"/>
          </a:p>
          <a:p>
            <a:pPr marL="0" marR="0" lvl="3"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lang="zh-CN" altLang="en-US" dirty="0" smtClean="0"/>
              <a:t>左文右图正文微软雅黑</a:t>
            </a:r>
            <a:r>
              <a:rPr lang="en-US" altLang="zh-CN" dirty="0" smtClean="0"/>
              <a:t>24</a:t>
            </a:r>
            <a:r>
              <a:rPr lang="zh-CN" altLang="en-US" dirty="0" smtClean="0"/>
              <a:t>行距</a:t>
            </a:r>
            <a:r>
              <a:rPr lang="en-US" altLang="zh-CN" dirty="0" smtClean="0"/>
              <a:t>1.2</a:t>
            </a:r>
          </a:p>
          <a:p>
            <a:pPr marL="0" marR="0" lvl="3"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endParaRPr lang="en-US" altLang="zh-CN" dirty="0" smtClean="0"/>
          </a:p>
          <a:p>
            <a:pPr marL="0" marR="0" lvl="3"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lang="zh-CN" altLang="en-US" dirty="0" smtClean="0"/>
              <a:t>图文版面比例可调整</a:t>
            </a:r>
          </a:p>
          <a:p>
            <a:pPr lvl="3"/>
            <a:endParaRPr lang="zh-CN" altLang="en-US" dirty="0" smtClean="0"/>
          </a:p>
        </p:txBody>
      </p:sp>
      <p:sp>
        <p:nvSpPr>
          <p:cNvPr id="11" name="标题 1"/>
          <p:cNvSpPr>
            <a:spLocks noGrp="1"/>
          </p:cNvSpPr>
          <p:nvPr>
            <p:ph type="title" hasCustomPrompt="1"/>
          </p:nvPr>
        </p:nvSpPr>
        <p:spPr>
          <a:xfrm>
            <a:off x="838200" y="365126"/>
            <a:ext cx="10515600" cy="920336"/>
          </a:xfrm>
        </p:spPr>
        <p:txBody>
          <a:bodyPr>
            <a:normAutofit/>
          </a:bodyPr>
          <a:lstStyle>
            <a:lvl1pPr>
              <a:defRPr sz="3200">
                <a:latin typeface="微软雅黑" panose="020B0503020204020204" pitchFamily="34" charset="-122"/>
                <a:ea typeface="微软雅黑" panose="020B0503020204020204" pitchFamily="34" charset="-122"/>
              </a:defRPr>
            </a:lvl1pPr>
          </a:lstStyle>
          <a:p>
            <a:r>
              <a:rPr lang="en-US" altLang="zh-CN" dirty="0" smtClean="0"/>
              <a:t>1 </a:t>
            </a:r>
            <a:r>
              <a:rPr lang="zh-CN" altLang="en-US" dirty="0" smtClean="0"/>
              <a:t>页面标题微软雅黑</a:t>
            </a:r>
            <a:r>
              <a:rPr lang="en-US" altLang="zh-CN" dirty="0" smtClean="0"/>
              <a:t>32</a:t>
            </a:r>
            <a:endParaRPr lang="zh-CN" altLang="en-US" dirty="0"/>
          </a:p>
        </p:txBody>
      </p:sp>
    </p:spTree>
    <p:extLst>
      <p:ext uri="{BB962C8B-B14F-4D97-AF65-F5344CB8AC3E}">
        <p14:creationId xmlns:p14="http://schemas.microsoft.com/office/powerpoint/2010/main" val="17476273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左图右文">
    <p:spTree>
      <p:nvGrpSpPr>
        <p:cNvPr id="1" name=""/>
        <p:cNvGrpSpPr/>
        <p:nvPr/>
      </p:nvGrpSpPr>
      <p:grpSpPr>
        <a:xfrm>
          <a:off x="0" y="0"/>
          <a:ext cx="0" cy="0"/>
          <a:chOff x="0" y="0"/>
          <a:chExt cx="0" cy="0"/>
        </a:xfrm>
      </p:grpSpPr>
      <p:sp>
        <p:nvSpPr>
          <p:cNvPr id="3" name="图片占位符 2"/>
          <p:cNvSpPr>
            <a:spLocks noGrp="1"/>
          </p:cNvSpPr>
          <p:nvPr>
            <p:ph type="pic" idx="1"/>
          </p:nvPr>
        </p:nvSpPr>
        <p:spPr>
          <a:xfrm>
            <a:off x="837457" y="1275764"/>
            <a:ext cx="5246136" cy="458528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dirty="0"/>
          </a:p>
        </p:txBody>
      </p:sp>
      <p:sp>
        <p:nvSpPr>
          <p:cNvPr id="7" name="灯片编号占位符 6"/>
          <p:cNvSpPr>
            <a:spLocks noGrp="1"/>
          </p:cNvSpPr>
          <p:nvPr>
            <p:ph type="sldNum" sz="quarter" idx="12"/>
          </p:nvPr>
        </p:nvSpPr>
        <p:spPr/>
        <p:txBody>
          <a:bodyPr/>
          <a:lstStyle>
            <a:lvl1pPr>
              <a:defRPr sz="1800">
                <a:solidFill>
                  <a:schemeClr val="tx1"/>
                </a:solidFill>
              </a:defRPr>
            </a:lvl1pPr>
          </a:lstStyle>
          <a:p>
            <a:fld id="{C464E751-8DDD-48F4-87DB-3D6A7AC74B40}" type="slidenum">
              <a:rPr lang="zh-CN" altLang="en-US" smtClean="0"/>
              <a:pPr/>
              <a:t>‹#›</a:t>
            </a:fld>
            <a:endParaRPr lang="zh-CN" altLang="en-US" dirty="0"/>
          </a:p>
        </p:txBody>
      </p:sp>
      <p:sp>
        <p:nvSpPr>
          <p:cNvPr id="10" name="内容占位符 2"/>
          <p:cNvSpPr>
            <a:spLocks noGrp="1"/>
          </p:cNvSpPr>
          <p:nvPr>
            <p:ph idx="13" hasCustomPrompt="1"/>
          </p:nvPr>
        </p:nvSpPr>
        <p:spPr>
          <a:xfrm>
            <a:off x="6221961" y="1275764"/>
            <a:ext cx="5125278" cy="4585286"/>
          </a:xfrm>
        </p:spPr>
        <p:txBody>
          <a:bodyPr/>
          <a:lstStyle>
            <a:lvl1pPr marL="0" indent="0">
              <a:lnSpc>
                <a:spcPct val="120000"/>
              </a:lnSpc>
              <a:buNone/>
              <a:defRPr baseline="0">
                <a:latin typeface="微软雅黑" panose="020B0503020204020204" pitchFamily="34" charset="-122"/>
                <a:ea typeface="微软雅黑" panose="020B0503020204020204" pitchFamily="34" charset="-122"/>
              </a:defRPr>
            </a:lvl1pPr>
            <a:lvl2pPr marL="0" indent="0">
              <a:lnSpc>
                <a:spcPct val="120000"/>
              </a:lnSpc>
              <a:buNone/>
              <a:defRPr sz="2400">
                <a:latin typeface="微软雅黑" panose="020B0503020204020204" pitchFamily="34" charset="-122"/>
                <a:ea typeface="微软雅黑" panose="020B0503020204020204" pitchFamily="34" charset="-122"/>
              </a:defRPr>
            </a:lvl2pPr>
            <a:lvl3pPr marL="0" marR="0"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sz="2400">
                <a:latin typeface="微软雅黑" panose="020B0503020204020204" pitchFamily="34" charset="-122"/>
                <a:ea typeface="微软雅黑" panose="020B0503020204020204" pitchFamily="34" charset="-122"/>
              </a:defRPr>
            </a:lvl3pPr>
            <a:lvl4pPr marL="0" marR="0"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sz="2400" baseline="0">
                <a:solidFill>
                  <a:srgbClr val="FF0000"/>
                </a:solidFill>
                <a:latin typeface="微软雅黑" panose="020B0503020204020204" pitchFamily="34" charset="-122"/>
                <a:ea typeface="微软雅黑" panose="020B0503020204020204" pitchFamily="34" charset="-122"/>
              </a:defRPr>
            </a:lvl4pPr>
            <a:lvl5pPr marL="0" indent="0">
              <a:buNone/>
              <a:defRPr>
                <a:latin typeface="微软雅黑" panose="020B0503020204020204" pitchFamily="34" charset="-122"/>
                <a:ea typeface="微软雅黑" panose="020B0503020204020204" pitchFamily="34" charset="-122"/>
              </a:defRPr>
            </a:lvl5pPr>
          </a:lstStyle>
          <a:p>
            <a:pPr lvl="0"/>
            <a:r>
              <a:rPr lang="en-US" altLang="zh-CN" dirty="0" smtClean="0"/>
              <a:t>1.1 </a:t>
            </a:r>
            <a:r>
              <a:rPr lang="zh-CN" altLang="en-US" dirty="0" smtClean="0"/>
              <a:t>左图右文正文一级标题微软雅黑</a:t>
            </a:r>
            <a:r>
              <a:rPr lang="en-US" altLang="zh-CN" dirty="0" smtClean="0"/>
              <a:t>28</a:t>
            </a:r>
            <a:r>
              <a:rPr lang="zh-CN" altLang="en-US" dirty="0" smtClean="0"/>
              <a:t>行距</a:t>
            </a:r>
            <a:r>
              <a:rPr lang="en-US" altLang="zh-CN" dirty="0" smtClean="0"/>
              <a:t>1.2</a:t>
            </a:r>
            <a:endParaRPr lang="zh-CN" altLang="en-US" dirty="0" smtClean="0"/>
          </a:p>
          <a:p>
            <a:pPr lvl="1"/>
            <a:r>
              <a:rPr lang="en-US" altLang="zh-CN" dirty="0" smtClean="0"/>
              <a:t>1.1.1 </a:t>
            </a:r>
            <a:r>
              <a:rPr lang="zh-CN" altLang="en-US" dirty="0" smtClean="0"/>
              <a:t>左图右文正文二级标题微软雅黑</a:t>
            </a:r>
            <a:r>
              <a:rPr lang="en-US" altLang="zh-CN" dirty="0" smtClean="0"/>
              <a:t>24</a:t>
            </a:r>
            <a:r>
              <a:rPr lang="zh-CN" altLang="en-US" dirty="0" smtClean="0"/>
              <a:t>行距</a:t>
            </a:r>
            <a:r>
              <a:rPr lang="en-US" altLang="zh-CN" dirty="0" smtClean="0"/>
              <a:t>1.2</a:t>
            </a:r>
            <a:endParaRPr lang="zh-CN" altLang="en-US" dirty="0" smtClean="0"/>
          </a:p>
          <a:p>
            <a:pPr marL="0" marR="0" lvl="3"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lang="zh-CN" altLang="en-US" dirty="0" smtClean="0"/>
              <a:t>左图右文正文微软雅黑</a:t>
            </a:r>
            <a:r>
              <a:rPr lang="en-US" altLang="zh-CN" dirty="0" smtClean="0"/>
              <a:t>24</a:t>
            </a:r>
            <a:r>
              <a:rPr lang="zh-CN" altLang="en-US" dirty="0" smtClean="0"/>
              <a:t>行距</a:t>
            </a:r>
            <a:r>
              <a:rPr lang="en-US" altLang="zh-CN" dirty="0" smtClean="0"/>
              <a:t>1.2</a:t>
            </a:r>
          </a:p>
          <a:p>
            <a:pPr marL="0" marR="0" lvl="3"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endParaRPr lang="en-US" altLang="zh-CN" dirty="0" smtClean="0"/>
          </a:p>
          <a:p>
            <a:pPr marL="0" marR="0" lvl="3"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lang="zh-CN" altLang="en-US" dirty="0" smtClean="0"/>
              <a:t>图文版面比例可调整</a:t>
            </a:r>
          </a:p>
          <a:p>
            <a:pPr lvl="3"/>
            <a:endParaRPr lang="zh-CN" altLang="en-US" dirty="0" smtClean="0"/>
          </a:p>
        </p:txBody>
      </p:sp>
      <p:sp>
        <p:nvSpPr>
          <p:cNvPr id="11" name="标题 1"/>
          <p:cNvSpPr>
            <a:spLocks noGrp="1"/>
          </p:cNvSpPr>
          <p:nvPr>
            <p:ph type="title" hasCustomPrompt="1"/>
          </p:nvPr>
        </p:nvSpPr>
        <p:spPr>
          <a:xfrm>
            <a:off x="838200" y="365126"/>
            <a:ext cx="10515600" cy="920336"/>
          </a:xfrm>
        </p:spPr>
        <p:txBody>
          <a:bodyPr>
            <a:normAutofit/>
          </a:bodyPr>
          <a:lstStyle>
            <a:lvl1pPr>
              <a:defRPr sz="3200">
                <a:latin typeface="微软雅黑" panose="020B0503020204020204" pitchFamily="34" charset="-122"/>
                <a:ea typeface="微软雅黑" panose="020B0503020204020204" pitchFamily="34" charset="-122"/>
              </a:defRPr>
            </a:lvl1pPr>
          </a:lstStyle>
          <a:p>
            <a:r>
              <a:rPr lang="en-US" altLang="zh-CN" dirty="0" smtClean="0"/>
              <a:t>1 </a:t>
            </a:r>
            <a:r>
              <a:rPr lang="zh-CN" altLang="en-US" dirty="0" smtClean="0"/>
              <a:t>页面标题微软雅黑</a:t>
            </a:r>
            <a:r>
              <a:rPr lang="en-US" altLang="zh-CN" dirty="0" smtClean="0"/>
              <a:t>32</a:t>
            </a:r>
            <a:endParaRPr lang="zh-CN" altLang="en-US" dirty="0"/>
          </a:p>
        </p:txBody>
      </p:sp>
    </p:spTree>
    <p:extLst>
      <p:ext uri="{BB962C8B-B14F-4D97-AF65-F5344CB8AC3E}">
        <p14:creationId xmlns:p14="http://schemas.microsoft.com/office/powerpoint/2010/main" val="10232978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上文下图">
    <p:spTree>
      <p:nvGrpSpPr>
        <p:cNvPr id="1" name=""/>
        <p:cNvGrpSpPr/>
        <p:nvPr/>
      </p:nvGrpSpPr>
      <p:grpSpPr>
        <a:xfrm>
          <a:off x="0" y="0"/>
          <a:ext cx="0" cy="0"/>
          <a:chOff x="0" y="0"/>
          <a:chExt cx="0" cy="0"/>
        </a:xfrm>
      </p:grpSpPr>
      <p:sp>
        <p:nvSpPr>
          <p:cNvPr id="3" name="图片占位符 2"/>
          <p:cNvSpPr>
            <a:spLocks noGrp="1"/>
          </p:cNvSpPr>
          <p:nvPr>
            <p:ph type="pic" idx="1"/>
          </p:nvPr>
        </p:nvSpPr>
        <p:spPr>
          <a:xfrm>
            <a:off x="3581400" y="3004102"/>
            <a:ext cx="5233021" cy="325037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dirty="0"/>
          </a:p>
        </p:txBody>
      </p:sp>
      <p:sp>
        <p:nvSpPr>
          <p:cNvPr id="7" name="灯片编号占位符 6"/>
          <p:cNvSpPr>
            <a:spLocks noGrp="1"/>
          </p:cNvSpPr>
          <p:nvPr>
            <p:ph type="sldNum" sz="quarter" idx="12"/>
          </p:nvPr>
        </p:nvSpPr>
        <p:spPr/>
        <p:txBody>
          <a:bodyPr/>
          <a:lstStyle>
            <a:lvl1pPr>
              <a:defRPr sz="1800">
                <a:solidFill>
                  <a:schemeClr val="tx1"/>
                </a:solidFill>
              </a:defRPr>
            </a:lvl1pPr>
          </a:lstStyle>
          <a:p>
            <a:fld id="{C464E751-8DDD-48F4-87DB-3D6A7AC74B40}" type="slidenum">
              <a:rPr lang="zh-CN" altLang="en-US" smtClean="0"/>
              <a:pPr/>
              <a:t>‹#›</a:t>
            </a:fld>
            <a:endParaRPr lang="zh-CN" altLang="en-US" dirty="0"/>
          </a:p>
        </p:txBody>
      </p:sp>
      <p:sp>
        <p:nvSpPr>
          <p:cNvPr id="11" name="内容占位符 2"/>
          <p:cNvSpPr>
            <a:spLocks noGrp="1"/>
          </p:cNvSpPr>
          <p:nvPr>
            <p:ph idx="13" hasCustomPrompt="1"/>
          </p:nvPr>
        </p:nvSpPr>
        <p:spPr>
          <a:xfrm>
            <a:off x="838199" y="1275764"/>
            <a:ext cx="10638184" cy="1626462"/>
          </a:xfrm>
        </p:spPr>
        <p:txBody>
          <a:bodyPr/>
          <a:lstStyle>
            <a:lvl1pPr marL="0" indent="0">
              <a:lnSpc>
                <a:spcPct val="120000"/>
              </a:lnSpc>
              <a:buNone/>
              <a:defRPr baseline="0">
                <a:latin typeface="微软雅黑" panose="020B0503020204020204" pitchFamily="34" charset="-122"/>
                <a:ea typeface="微软雅黑" panose="020B0503020204020204" pitchFamily="34" charset="-122"/>
              </a:defRPr>
            </a:lvl1pPr>
            <a:lvl2pPr marL="0" indent="0">
              <a:lnSpc>
                <a:spcPct val="120000"/>
              </a:lnSpc>
              <a:buNone/>
              <a:defRPr sz="2400">
                <a:latin typeface="微软雅黑" panose="020B0503020204020204" pitchFamily="34" charset="-122"/>
                <a:ea typeface="微软雅黑" panose="020B0503020204020204" pitchFamily="34" charset="-122"/>
              </a:defRPr>
            </a:lvl2pPr>
            <a:lvl3pPr marL="0" marR="0"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sz="2400">
                <a:latin typeface="微软雅黑" panose="020B0503020204020204" pitchFamily="34" charset="-122"/>
                <a:ea typeface="微软雅黑" panose="020B0503020204020204" pitchFamily="34" charset="-122"/>
              </a:defRPr>
            </a:lvl3pPr>
            <a:lvl4pPr marL="0" marR="0"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sz="2400" baseline="0">
                <a:solidFill>
                  <a:srgbClr val="FF0000"/>
                </a:solidFill>
                <a:latin typeface="微软雅黑" panose="020B0503020204020204" pitchFamily="34" charset="-122"/>
                <a:ea typeface="微软雅黑" panose="020B0503020204020204" pitchFamily="34" charset="-122"/>
              </a:defRPr>
            </a:lvl4pPr>
            <a:lvl5pPr marL="0" indent="0">
              <a:buNone/>
              <a:defRPr>
                <a:latin typeface="微软雅黑" panose="020B0503020204020204" pitchFamily="34" charset="-122"/>
                <a:ea typeface="微软雅黑" panose="020B0503020204020204" pitchFamily="34" charset="-122"/>
              </a:defRPr>
            </a:lvl5pPr>
          </a:lstStyle>
          <a:p>
            <a:pPr lvl="0"/>
            <a:r>
              <a:rPr lang="en-US" altLang="zh-CN" dirty="0" smtClean="0"/>
              <a:t>1.1 </a:t>
            </a:r>
            <a:r>
              <a:rPr lang="zh-CN" altLang="en-US" dirty="0" smtClean="0"/>
              <a:t>上文下图正文一级标题微软雅黑</a:t>
            </a:r>
            <a:r>
              <a:rPr lang="en-US" altLang="zh-CN" dirty="0" smtClean="0"/>
              <a:t>28</a:t>
            </a:r>
            <a:r>
              <a:rPr lang="zh-CN" altLang="en-US" dirty="0" smtClean="0"/>
              <a:t>行距</a:t>
            </a:r>
            <a:r>
              <a:rPr lang="en-US" altLang="zh-CN" dirty="0" smtClean="0"/>
              <a:t>1.2</a:t>
            </a:r>
            <a:endParaRPr lang="zh-CN" altLang="en-US" dirty="0" smtClean="0"/>
          </a:p>
          <a:p>
            <a:pPr lvl="1"/>
            <a:r>
              <a:rPr lang="en-US" altLang="zh-CN" dirty="0" smtClean="0"/>
              <a:t>1.1.1 </a:t>
            </a:r>
            <a:r>
              <a:rPr lang="zh-CN" altLang="en-US" dirty="0" smtClean="0"/>
              <a:t>上文下图正文二级标题微软雅黑</a:t>
            </a:r>
            <a:r>
              <a:rPr lang="en-US" altLang="zh-CN" dirty="0" smtClean="0"/>
              <a:t>24</a:t>
            </a:r>
            <a:r>
              <a:rPr lang="zh-CN" altLang="en-US" dirty="0" smtClean="0"/>
              <a:t>行距</a:t>
            </a:r>
            <a:r>
              <a:rPr lang="en-US" altLang="zh-CN" dirty="0" smtClean="0"/>
              <a:t>1.2</a:t>
            </a:r>
            <a:endParaRPr lang="zh-CN" altLang="en-US" dirty="0" smtClean="0"/>
          </a:p>
          <a:p>
            <a:pPr marL="0" marR="0" lvl="3"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lang="zh-CN" altLang="en-US" dirty="0" smtClean="0"/>
              <a:t>上文下图正文微软雅黑</a:t>
            </a:r>
            <a:r>
              <a:rPr lang="en-US" altLang="zh-CN" dirty="0" smtClean="0"/>
              <a:t>24</a:t>
            </a:r>
            <a:r>
              <a:rPr lang="zh-CN" altLang="en-US" dirty="0" smtClean="0"/>
              <a:t>行距</a:t>
            </a:r>
            <a:r>
              <a:rPr lang="en-US" altLang="zh-CN" dirty="0" smtClean="0"/>
              <a:t>1.2</a:t>
            </a:r>
            <a:r>
              <a:rPr lang="zh-CN" altLang="en-US" dirty="0" smtClean="0"/>
              <a:t>， 图文版面占比可调整</a:t>
            </a:r>
          </a:p>
          <a:p>
            <a:pPr lvl="3"/>
            <a:endParaRPr lang="zh-CN" altLang="en-US" dirty="0" smtClean="0"/>
          </a:p>
        </p:txBody>
      </p:sp>
      <p:sp>
        <p:nvSpPr>
          <p:cNvPr id="12" name="标题 1"/>
          <p:cNvSpPr>
            <a:spLocks noGrp="1"/>
          </p:cNvSpPr>
          <p:nvPr>
            <p:ph type="title" hasCustomPrompt="1"/>
          </p:nvPr>
        </p:nvSpPr>
        <p:spPr>
          <a:xfrm>
            <a:off x="838200" y="365126"/>
            <a:ext cx="10515600" cy="920336"/>
          </a:xfrm>
        </p:spPr>
        <p:txBody>
          <a:bodyPr>
            <a:normAutofit/>
          </a:bodyPr>
          <a:lstStyle>
            <a:lvl1pPr>
              <a:defRPr sz="3200">
                <a:latin typeface="微软雅黑" panose="020B0503020204020204" pitchFamily="34" charset="-122"/>
                <a:ea typeface="微软雅黑" panose="020B0503020204020204" pitchFamily="34" charset="-122"/>
              </a:defRPr>
            </a:lvl1pPr>
          </a:lstStyle>
          <a:p>
            <a:r>
              <a:rPr lang="en-US" altLang="zh-CN" dirty="0" smtClean="0"/>
              <a:t>1 </a:t>
            </a:r>
            <a:r>
              <a:rPr lang="zh-CN" altLang="en-US" dirty="0" smtClean="0"/>
              <a:t>页面标题微软雅黑</a:t>
            </a:r>
            <a:r>
              <a:rPr lang="en-US" altLang="zh-CN" dirty="0" smtClean="0"/>
              <a:t>32</a:t>
            </a:r>
            <a:endParaRPr lang="zh-CN" altLang="en-US" dirty="0"/>
          </a:p>
        </p:txBody>
      </p:sp>
    </p:spTree>
    <p:extLst>
      <p:ext uri="{BB962C8B-B14F-4D97-AF65-F5344CB8AC3E}">
        <p14:creationId xmlns:p14="http://schemas.microsoft.com/office/powerpoint/2010/main" val="14620441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8">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464E751-8DDD-48F4-87DB-3D6A7AC74B40}" type="slidenum">
              <a:rPr lang="zh-CN" altLang="en-US" smtClean="0"/>
              <a:t>‹#›</a:t>
            </a:fld>
            <a:endParaRPr lang="zh-CN" altLang="en-US"/>
          </a:p>
        </p:txBody>
      </p:sp>
    </p:spTree>
    <p:extLst>
      <p:ext uri="{BB962C8B-B14F-4D97-AF65-F5344CB8AC3E}">
        <p14:creationId xmlns:p14="http://schemas.microsoft.com/office/powerpoint/2010/main" val="374127414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7" r:id="rId4"/>
    <p:sldLayoutId id="2147483661" r:id="rId5"/>
    <p:sldLayoutId id="2147483660" r:id="rId6"/>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28.webp"/><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slideLayout" Target="../slideLayouts/slideLayout2.xml"/><Relationship Id="rId1" Type="http://schemas.openxmlformats.org/officeDocument/2006/relationships/vmlDrawing" Target="../drawings/vmlDrawing3.vml"/><Relationship Id="rId5" Type="http://schemas.openxmlformats.org/officeDocument/2006/relationships/image" Target="../media/image6.wmf"/><Relationship Id="rId4" Type="http://schemas.openxmlformats.org/officeDocument/2006/relationships/oleObject" Target="../embeddings/oleObject3.bin"/></Relationships>
</file>

<file path=ppt/slides/_rels/slide11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30.webp"/><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31.webp"/><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image" Target="../media/image43.webp"/><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image" Target="../media/image45.webp"/><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image" Target="../media/image46.webp"/><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0.em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vmlDrawing" Target="../drawings/vmlDrawing4.vml"/><Relationship Id="rId4" Type="http://schemas.openxmlformats.org/officeDocument/2006/relationships/image" Target="../media/image13.emf"/></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2.wmf"/><Relationship Id="rId4" Type="http://schemas.openxmlformats.org/officeDocument/2006/relationships/oleObject" Target="../embeddings/oleObject1.bin"/></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4.wmf"/><Relationship Id="rId4" Type="http://schemas.openxmlformats.org/officeDocument/2006/relationships/oleObject" Target="../embeddings/oleObject2.bin"/></Relationships>
</file>

<file path=ppt/slides/_rels/slide9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ctrTitle"/>
          </p:nvPr>
        </p:nvSpPr>
        <p:spPr/>
        <p:txBody>
          <a:bodyPr>
            <a:normAutofit/>
          </a:bodyPr>
          <a:lstStyle/>
          <a:p>
            <a:r>
              <a:rPr lang="zh-CN" altLang="en-US" dirty="0" smtClean="0"/>
              <a:t>大</a:t>
            </a:r>
            <a:r>
              <a:rPr lang="zh-CN" altLang="en-US" dirty="0"/>
              <a:t>数据管理系统</a:t>
            </a:r>
          </a:p>
        </p:txBody>
      </p:sp>
      <p:sp>
        <p:nvSpPr>
          <p:cNvPr id="7" name="副标题 6"/>
          <p:cNvSpPr>
            <a:spLocks noGrp="1"/>
          </p:cNvSpPr>
          <p:nvPr>
            <p:ph type="subTitle" idx="1"/>
          </p:nvPr>
        </p:nvSpPr>
        <p:spPr/>
        <p:txBody>
          <a:bodyPr/>
          <a:lstStyle/>
          <a:p>
            <a:r>
              <a:rPr lang="zh-CN" altLang="en-US" dirty="0" smtClean="0">
                <a:solidFill>
                  <a:schemeClr val="accent5">
                    <a:lumMod val="75000"/>
                  </a:schemeClr>
                </a:solidFill>
              </a:rPr>
              <a:t>第</a:t>
            </a:r>
            <a:r>
              <a:rPr lang="en-US" altLang="zh-CN" dirty="0" smtClean="0">
                <a:solidFill>
                  <a:schemeClr val="accent5">
                    <a:lumMod val="75000"/>
                  </a:schemeClr>
                </a:solidFill>
              </a:rPr>
              <a:t>6</a:t>
            </a:r>
            <a:r>
              <a:rPr lang="zh-CN" altLang="en-US" dirty="0" smtClean="0">
                <a:solidFill>
                  <a:schemeClr val="accent5">
                    <a:lumMod val="75000"/>
                  </a:schemeClr>
                </a:solidFill>
              </a:rPr>
              <a:t>章 大数据管理系统的体系架构</a:t>
            </a:r>
            <a:endParaRPr lang="zh-CN" altLang="en-US" dirty="0">
              <a:solidFill>
                <a:schemeClr val="accent5">
                  <a:lumMod val="75000"/>
                </a:schemeClr>
              </a:solidFill>
            </a:endParaRPr>
          </a:p>
          <a:p>
            <a:endParaRPr lang="zh-CN" altLang="en-US" dirty="0"/>
          </a:p>
        </p:txBody>
      </p:sp>
    </p:spTree>
    <p:extLst>
      <p:ext uri="{BB962C8B-B14F-4D97-AF65-F5344CB8AC3E}">
        <p14:creationId xmlns:p14="http://schemas.microsoft.com/office/powerpoint/2010/main" val="22008870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3436"/>
            <a:ext cx="10515600" cy="920336"/>
          </a:xfrm>
        </p:spPr>
        <p:txBody>
          <a:bodyPr/>
          <a:lstStyle/>
          <a:p>
            <a:r>
              <a:rPr kumimoji="1" lang="en-US" altLang="zh-CN" dirty="0"/>
              <a:t>6.1.2 </a:t>
            </a:r>
            <a:r>
              <a:rPr kumimoji="1" lang="zh-CN" altLang="en-US" dirty="0"/>
              <a:t>客户</a:t>
            </a:r>
            <a:r>
              <a:rPr kumimoji="1" lang="en-US" altLang="zh-CN" dirty="0"/>
              <a:t>-</a:t>
            </a:r>
            <a:r>
              <a:rPr kumimoji="1" lang="zh-CN" altLang="en-US" dirty="0"/>
              <a:t>服务器体系</a:t>
            </a:r>
            <a:r>
              <a:rPr kumimoji="1" lang="zh-CN" altLang="en-US" dirty="0" smtClean="0"/>
              <a:t>架构（续）</a:t>
            </a:r>
            <a:endParaRPr lang="zh-CN" altLang="en-US" dirty="0"/>
          </a:p>
        </p:txBody>
      </p:sp>
      <p:sp>
        <p:nvSpPr>
          <p:cNvPr id="3" name="内容占位符 2"/>
          <p:cNvSpPr>
            <a:spLocks noGrp="1"/>
          </p:cNvSpPr>
          <p:nvPr>
            <p:ph idx="1"/>
          </p:nvPr>
        </p:nvSpPr>
        <p:spPr>
          <a:xfrm>
            <a:off x="838200" y="933772"/>
            <a:ext cx="10515600" cy="5647898"/>
          </a:xfrm>
        </p:spPr>
        <p:txBody>
          <a:bodyPr>
            <a:noAutofit/>
          </a:bodyPr>
          <a:lstStyle/>
          <a:p>
            <a:pPr algn="just"/>
            <a:r>
              <a:rPr lang="zh-CN" altLang="en-US" sz="2400" b="1" dirty="0" smtClean="0"/>
              <a:t>优点</a:t>
            </a:r>
            <a:endParaRPr lang="zh-CN" altLang="en-US" sz="2400" b="1" dirty="0"/>
          </a:p>
          <a:p>
            <a:pPr algn="just">
              <a:buFont typeface="Wingdings" panose="05000000000000000000" pitchFamily="2" charset="2"/>
              <a:buChar char="Ø"/>
            </a:pPr>
            <a:r>
              <a:rPr lang="zh-CN" altLang="en-US" sz="2400" dirty="0"/>
              <a:t>负载相对均衡，效率提高</a:t>
            </a:r>
          </a:p>
          <a:p>
            <a:pPr algn="just">
              <a:buFont typeface="Wingdings" panose="05000000000000000000" pitchFamily="2" charset="2"/>
              <a:buChar char="Ø"/>
            </a:pPr>
            <a:r>
              <a:rPr lang="zh-CN" altLang="en-US" sz="2400" dirty="0"/>
              <a:t>减少网络传输量</a:t>
            </a:r>
          </a:p>
          <a:p>
            <a:pPr algn="just">
              <a:buFont typeface="Wingdings" panose="05000000000000000000" pitchFamily="2" charset="2"/>
              <a:buChar char="Ø"/>
            </a:pPr>
            <a:r>
              <a:rPr lang="zh-CN" altLang="en-US" sz="2400" dirty="0"/>
              <a:t>提高吞吐率</a:t>
            </a:r>
          </a:p>
          <a:p>
            <a:pPr algn="just">
              <a:buFont typeface="Wingdings" panose="05000000000000000000" pitchFamily="2" charset="2"/>
              <a:buChar char="Ø"/>
            </a:pPr>
            <a:r>
              <a:rPr lang="zh-CN" altLang="en-US" sz="2400" dirty="0"/>
              <a:t>开放性较好</a:t>
            </a:r>
          </a:p>
          <a:p>
            <a:pPr algn="just"/>
            <a:r>
              <a:rPr lang="zh-CN" altLang="en-US" sz="2400" b="1" dirty="0"/>
              <a:t>缺点</a:t>
            </a:r>
          </a:p>
          <a:p>
            <a:pPr algn="just">
              <a:buFont typeface="Wingdings" panose="05000000000000000000" pitchFamily="2" charset="2"/>
              <a:buChar char="Ø"/>
            </a:pPr>
            <a:r>
              <a:rPr lang="en-US" altLang="zh-CN" sz="2400" dirty="0"/>
              <a:t>DB</a:t>
            </a:r>
            <a:r>
              <a:rPr lang="zh-CN" altLang="en-US" sz="2400" dirty="0"/>
              <a:t>访问瓶颈</a:t>
            </a:r>
            <a:r>
              <a:rPr lang="en-US" altLang="zh-CN" sz="2400" dirty="0"/>
              <a:t>(</a:t>
            </a:r>
            <a:r>
              <a:rPr lang="zh-CN" altLang="en-US" sz="2400" dirty="0"/>
              <a:t>若数据集中在</a:t>
            </a:r>
            <a:r>
              <a:rPr lang="en-US" altLang="zh-CN" sz="2400" dirty="0"/>
              <a:t>S</a:t>
            </a:r>
            <a:r>
              <a:rPr lang="zh-CN" altLang="en-US" sz="2400" dirty="0"/>
              <a:t>端，要求高性能的服务器</a:t>
            </a:r>
            <a:r>
              <a:rPr lang="en-US" altLang="zh-CN" sz="2400" dirty="0"/>
              <a:t>)</a:t>
            </a:r>
          </a:p>
          <a:p>
            <a:pPr algn="just">
              <a:buFont typeface="Wingdings" panose="05000000000000000000" pitchFamily="2" charset="2"/>
              <a:buChar char="Ø"/>
            </a:pPr>
            <a:r>
              <a:rPr lang="zh-CN" altLang="en-US" sz="2400" dirty="0"/>
              <a:t>服务器负担重（数据管理及其应用处理都集中在</a:t>
            </a:r>
            <a:r>
              <a:rPr lang="en-US" altLang="zh-CN" sz="2400" dirty="0"/>
              <a:t>S</a:t>
            </a:r>
            <a:r>
              <a:rPr lang="zh-CN" altLang="en-US" sz="2400" dirty="0"/>
              <a:t>上</a:t>
            </a:r>
            <a:r>
              <a:rPr lang="zh-CN" altLang="en-US" sz="2400" dirty="0" smtClean="0"/>
              <a:t>）</a:t>
            </a:r>
            <a:endParaRPr lang="en-US" altLang="zh-CN" sz="2400" dirty="0" smtClean="0"/>
          </a:p>
          <a:p>
            <a:pPr algn="just"/>
            <a:r>
              <a:rPr lang="zh-CN" altLang="en-US" sz="2400" b="1" dirty="0"/>
              <a:t>相关技术：</a:t>
            </a:r>
            <a:r>
              <a:rPr lang="zh-CN" altLang="en-US" sz="2400" dirty="0"/>
              <a:t>数据库厂商向应用程序提供的数据访问</a:t>
            </a:r>
            <a:r>
              <a:rPr lang="en-US" altLang="zh-CN" sz="2400" dirty="0"/>
              <a:t>API</a:t>
            </a:r>
            <a:r>
              <a:rPr lang="zh-CN" altLang="en-US" sz="2400" dirty="0"/>
              <a:t>接口函数，操作系统或应用运行环境提供的开放式数据互联接口</a:t>
            </a:r>
            <a:r>
              <a:rPr lang="en-US" altLang="zh-CN" sz="2400" dirty="0"/>
              <a:t>ODBC</a:t>
            </a:r>
            <a:r>
              <a:rPr lang="zh-CN" altLang="en-US" sz="2400" dirty="0"/>
              <a:t>、</a:t>
            </a:r>
            <a:r>
              <a:rPr lang="en-US" altLang="zh-CN" sz="2400" dirty="0" smtClean="0"/>
              <a:t>JDBC</a:t>
            </a:r>
            <a:r>
              <a:rPr lang="zh-CN" altLang="en-US" sz="2400" dirty="0" smtClean="0"/>
              <a:t>、数据库访问连接池</a:t>
            </a:r>
            <a:r>
              <a:rPr lang="zh-CN" altLang="zh-CN" sz="2400" dirty="0" smtClean="0"/>
              <a:t>。 </a:t>
            </a:r>
            <a:endParaRPr lang="en-US" altLang="zh-CN" sz="2400"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10</a:t>
            </a:fld>
            <a:endParaRPr lang="zh-CN" altLang="en-US" dirty="0"/>
          </a:p>
        </p:txBody>
      </p:sp>
    </p:spTree>
    <p:extLst>
      <p:ext uri="{BB962C8B-B14F-4D97-AF65-F5344CB8AC3E}">
        <p14:creationId xmlns:p14="http://schemas.microsoft.com/office/powerpoint/2010/main" val="369251574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6.4.5 Aurora</a:t>
            </a:r>
            <a:r>
              <a:rPr lang="zh-CN" altLang="en-US" dirty="0" smtClean="0"/>
              <a:t>关系数据库（续）</a:t>
            </a:r>
            <a:endParaRPr lang="zh-CN" altLang="en-US" dirty="0"/>
          </a:p>
        </p:txBody>
      </p:sp>
      <p:sp>
        <p:nvSpPr>
          <p:cNvPr id="3" name="内容占位符 2"/>
          <p:cNvSpPr>
            <a:spLocks noGrp="1"/>
          </p:cNvSpPr>
          <p:nvPr>
            <p:ph idx="1"/>
          </p:nvPr>
        </p:nvSpPr>
        <p:spPr/>
        <p:txBody>
          <a:bodyPr>
            <a:normAutofit/>
          </a:bodyPr>
          <a:lstStyle/>
          <a:p>
            <a:r>
              <a:rPr lang="en-US" altLang="zh-CN" sz="2400" dirty="0" smtClean="0"/>
              <a:t>AZ</a:t>
            </a:r>
            <a:r>
              <a:rPr lang="zh-CN" altLang="en-US" sz="2400" dirty="0" smtClean="0"/>
              <a:t>（</a:t>
            </a:r>
            <a:r>
              <a:rPr lang="en-US" altLang="zh-CN" sz="2400" dirty="0" smtClean="0"/>
              <a:t>Available Zone</a:t>
            </a:r>
            <a:r>
              <a:rPr lang="zh-CN" altLang="en-US" sz="2400" dirty="0" smtClean="0"/>
              <a:t>）：可用数据中心</a:t>
            </a:r>
            <a:endParaRPr lang="en-US" altLang="zh-CN" sz="2400" dirty="0" smtClean="0"/>
          </a:p>
          <a:p>
            <a:r>
              <a:rPr lang="zh-CN" altLang="en-US" sz="2400" dirty="0" smtClean="0"/>
              <a:t>写操作只能从实例接口执行，读操作可以从任意副本的接口读。</a:t>
            </a:r>
            <a:endParaRPr lang="en-US" altLang="zh-CN" sz="2400" dirty="0" smtClean="0"/>
          </a:p>
          <a:p>
            <a:endParaRPr lang="en-US" altLang="zh-CN" sz="2400" dirty="0"/>
          </a:p>
          <a:p>
            <a:r>
              <a:rPr kumimoji="1" lang="zh-CN" altLang="en-US" sz="2400" dirty="0" smtClean="0"/>
              <a:t>为了保证容错，采用多数协议，设数据有</a:t>
            </a:r>
            <a:r>
              <a:rPr kumimoji="1" lang="en-US" altLang="zh-CN" sz="2400" dirty="0" smtClean="0"/>
              <a:t>V</a:t>
            </a:r>
            <a:r>
              <a:rPr kumimoji="1" lang="zh-CN" altLang="en-US" sz="2400" dirty="0" smtClean="0"/>
              <a:t>个副本，则读操作至少读</a:t>
            </a:r>
            <a:r>
              <a:rPr kumimoji="1" lang="en-US" altLang="zh-CN" sz="2400" dirty="0" err="1" smtClean="0"/>
              <a:t>V</a:t>
            </a:r>
            <a:r>
              <a:rPr kumimoji="1" lang="en-US" altLang="zh-CN" sz="2400" baseline="-25000" dirty="0" err="1" smtClean="0"/>
              <a:t>r</a:t>
            </a:r>
            <a:r>
              <a:rPr kumimoji="1" lang="zh-CN" altLang="en-US" sz="2400" dirty="0" smtClean="0"/>
              <a:t>个副本，写操作至少写</a:t>
            </a:r>
            <a:r>
              <a:rPr kumimoji="1" lang="en-US" altLang="zh-CN" sz="2400" dirty="0" err="1" smtClean="0"/>
              <a:t>V</a:t>
            </a:r>
            <a:r>
              <a:rPr kumimoji="1" lang="en-US" altLang="zh-CN" sz="2400" baseline="-25000" dirty="0" err="1"/>
              <a:t>w</a:t>
            </a:r>
            <a:r>
              <a:rPr kumimoji="1" lang="zh-CN" altLang="en-US" sz="2400" dirty="0" smtClean="0"/>
              <a:t>个副本，且满足：</a:t>
            </a:r>
            <a:endParaRPr kumimoji="1" lang="en-US" altLang="zh-CN" sz="2400" dirty="0" smtClean="0"/>
          </a:p>
          <a:p>
            <a:r>
              <a:rPr kumimoji="1" lang="zh-CN" altLang="en-US" sz="2400" dirty="0" smtClean="0"/>
              <a:t>（</a:t>
            </a:r>
            <a:r>
              <a:rPr kumimoji="1" lang="en-US" altLang="zh-CN" sz="2400" dirty="0" smtClean="0"/>
              <a:t>1</a:t>
            </a:r>
            <a:r>
              <a:rPr kumimoji="1" lang="zh-CN" altLang="en-US" sz="2400" dirty="0" smtClean="0"/>
              <a:t>）</a:t>
            </a:r>
            <a:r>
              <a:rPr kumimoji="1" lang="en-US" altLang="zh-CN" sz="2400" dirty="0"/>
              <a:t> </a:t>
            </a:r>
            <a:r>
              <a:rPr kumimoji="1" lang="en-US" altLang="zh-CN" sz="2400" dirty="0" err="1" smtClean="0"/>
              <a:t>V</a:t>
            </a:r>
            <a:r>
              <a:rPr kumimoji="1" lang="en-US" altLang="zh-CN" sz="2400" baseline="-25000" dirty="0" err="1" smtClean="0"/>
              <a:t>r</a:t>
            </a:r>
            <a:r>
              <a:rPr kumimoji="1" lang="en-US" altLang="zh-CN" sz="2400" baseline="-25000" dirty="0" smtClean="0"/>
              <a:t> </a:t>
            </a:r>
            <a:r>
              <a:rPr kumimoji="1" lang="en-US" altLang="zh-CN" sz="2400" dirty="0" smtClean="0"/>
              <a:t>+</a:t>
            </a:r>
            <a:r>
              <a:rPr kumimoji="1" lang="en-US" altLang="zh-CN" sz="2400" dirty="0"/>
              <a:t> </a:t>
            </a:r>
            <a:r>
              <a:rPr kumimoji="1" lang="en-US" altLang="zh-CN" sz="2400" dirty="0" err="1"/>
              <a:t>V</a:t>
            </a:r>
            <a:r>
              <a:rPr kumimoji="1" lang="en-US" altLang="zh-CN" sz="2400" baseline="-25000" dirty="0" err="1"/>
              <a:t>w</a:t>
            </a:r>
            <a:r>
              <a:rPr kumimoji="1" lang="en-US" altLang="zh-CN" sz="2400" baseline="-25000" dirty="0"/>
              <a:t> </a:t>
            </a:r>
            <a:r>
              <a:rPr kumimoji="1" lang="en-US" altLang="zh-CN" sz="2400" dirty="0" smtClean="0"/>
              <a:t>&gt;V</a:t>
            </a:r>
            <a:r>
              <a:rPr kumimoji="1" lang="zh-CN" altLang="en-US" sz="2400" dirty="0" smtClean="0"/>
              <a:t>，以保证读操作一定能读到最新数据；</a:t>
            </a:r>
            <a:endParaRPr kumimoji="1" lang="en-US" altLang="zh-CN" sz="2400" dirty="0" smtClean="0"/>
          </a:p>
          <a:p>
            <a:r>
              <a:rPr kumimoji="1" lang="zh-CN" altLang="en-US" sz="2400" dirty="0" smtClean="0"/>
              <a:t>（</a:t>
            </a:r>
            <a:r>
              <a:rPr kumimoji="1" lang="en-US" altLang="zh-CN" sz="2400" dirty="0" smtClean="0"/>
              <a:t>2</a:t>
            </a:r>
            <a:r>
              <a:rPr kumimoji="1" lang="zh-CN" altLang="en-US" sz="2400" dirty="0" smtClean="0"/>
              <a:t>）</a:t>
            </a:r>
            <a:r>
              <a:rPr kumimoji="1" lang="en-US" altLang="zh-CN" sz="2400" dirty="0"/>
              <a:t> </a:t>
            </a:r>
            <a:r>
              <a:rPr kumimoji="1" lang="en-US" altLang="zh-CN" sz="2400" dirty="0" err="1"/>
              <a:t>V</a:t>
            </a:r>
            <a:r>
              <a:rPr kumimoji="1" lang="en-US" altLang="zh-CN" sz="2400" baseline="-25000" dirty="0" err="1"/>
              <a:t>w</a:t>
            </a:r>
            <a:r>
              <a:rPr kumimoji="1" lang="en-US" altLang="zh-CN" sz="2400" baseline="-25000" dirty="0"/>
              <a:t> </a:t>
            </a:r>
            <a:r>
              <a:rPr kumimoji="1" lang="en-US" altLang="zh-CN" sz="2400" dirty="0" smtClean="0"/>
              <a:t>&gt;V/2</a:t>
            </a:r>
            <a:r>
              <a:rPr kumimoji="1" lang="zh-CN" altLang="en-US" sz="2400" dirty="0" smtClean="0"/>
              <a:t>，以保证消除写冲突。</a:t>
            </a:r>
            <a:endParaRPr kumimoji="1" lang="zh-CN" altLang="en-US" sz="2400"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100</a:t>
            </a:fld>
            <a:endParaRPr lang="zh-CN" altLang="en-US" dirty="0"/>
          </a:p>
        </p:txBody>
      </p:sp>
    </p:spTree>
    <p:extLst>
      <p:ext uri="{BB962C8B-B14F-4D97-AF65-F5344CB8AC3E}">
        <p14:creationId xmlns:p14="http://schemas.microsoft.com/office/powerpoint/2010/main" val="3080076346"/>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6.4.6 GFS</a:t>
            </a:r>
            <a:endParaRPr lang="zh-CN" altLang="en-US" dirty="0"/>
          </a:p>
        </p:txBody>
      </p:sp>
      <p:sp>
        <p:nvSpPr>
          <p:cNvPr id="3" name="内容占位符 2"/>
          <p:cNvSpPr>
            <a:spLocks noGrp="1"/>
          </p:cNvSpPr>
          <p:nvPr>
            <p:ph idx="1"/>
          </p:nvPr>
        </p:nvSpPr>
        <p:spPr>
          <a:xfrm>
            <a:off x="838200" y="1285461"/>
            <a:ext cx="10515600" cy="5436013"/>
          </a:xfrm>
        </p:spPr>
        <p:txBody>
          <a:bodyPr>
            <a:noAutofit/>
          </a:bodyPr>
          <a:lstStyle/>
          <a:p>
            <a:r>
              <a:rPr lang="en-US" altLang="zh-CN" sz="2400" dirty="0" smtClean="0"/>
              <a:t>       Google </a:t>
            </a:r>
            <a:r>
              <a:rPr lang="en-US" altLang="zh-CN" sz="2400" dirty="0"/>
              <a:t>File System</a:t>
            </a:r>
            <a:r>
              <a:rPr lang="zh-CN" altLang="en-US" sz="2400" dirty="0"/>
              <a:t>，</a:t>
            </a:r>
            <a:r>
              <a:rPr lang="en-US" altLang="zh-CN" sz="2400" dirty="0"/>
              <a:t>Google</a:t>
            </a:r>
            <a:r>
              <a:rPr lang="zh-CN" altLang="en-US" sz="2400" dirty="0"/>
              <a:t>公司为了存储海量搜索数据而设计的专用</a:t>
            </a:r>
            <a:r>
              <a:rPr lang="zh-CN" altLang="en-US" sz="2400" dirty="0" smtClean="0"/>
              <a:t>文件系统，其设计</a:t>
            </a:r>
            <a:r>
              <a:rPr lang="zh-CN" altLang="en-US" sz="2400" dirty="0"/>
              <a:t>受到了当前及预期的</a:t>
            </a:r>
            <a:r>
              <a:rPr lang="zh-CN" altLang="en-US" sz="2400" dirty="0" smtClean="0"/>
              <a:t>应用、及</a:t>
            </a:r>
            <a:r>
              <a:rPr lang="zh-CN" altLang="en-US" sz="2400" dirty="0"/>
              <a:t>技术</a:t>
            </a:r>
            <a:r>
              <a:rPr lang="zh-CN" altLang="en-US" sz="2400" dirty="0" smtClean="0"/>
              <a:t>环境驱动，与</a:t>
            </a:r>
            <a:r>
              <a:rPr lang="zh-CN" altLang="en-US" sz="2400" dirty="0"/>
              <a:t>早期的</a:t>
            </a:r>
            <a:r>
              <a:rPr lang="zh-CN" altLang="en-US" sz="2400" dirty="0" smtClean="0"/>
              <a:t>文件系统有明显</a:t>
            </a:r>
            <a:r>
              <a:rPr lang="zh-CN" altLang="en-US" sz="2400" dirty="0"/>
              <a:t>不同的</a:t>
            </a:r>
            <a:r>
              <a:rPr lang="zh-CN" altLang="en-US" sz="2400" dirty="0" smtClean="0"/>
              <a:t>设想：</a:t>
            </a:r>
            <a:endParaRPr lang="en-US" altLang="zh-CN" sz="2400" dirty="0" smtClean="0"/>
          </a:p>
          <a:p>
            <a:r>
              <a:rPr lang="zh-CN" altLang="en-US" sz="2400" dirty="0" smtClean="0"/>
              <a:t>（</a:t>
            </a:r>
            <a:r>
              <a:rPr lang="en-US" altLang="zh-CN" sz="2400" dirty="0" smtClean="0"/>
              <a:t>1</a:t>
            </a:r>
            <a:r>
              <a:rPr lang="zh-CN" altLang="en-US" sz="2400" dirty="0" smtClean="0"/>
              <a:t>）系统</a:t>
            </a:r>
            <a:r>
              <a:rPr lang="zh-CN" altLang="en-US" sz="2400" dirty="0"/>
              <a:t>由成百上千台廉价计算部件构成，组件发生故障是常态，因此持续</a:t>
            </a:r>
            <a:r>
              <a:rPr lang="zh-CN" altLang="en-US" sz="2400" dirty="0" smtClean="0"/>
              <a:t>监控和错误检测</a:t>
            </a:r>
            <a:r>
              <a:rPr lang="zh-CN" altLang="en-US" sz="2400" dirty="0"/>
              <a:t>、容错和自动</a:t>
            </a:r>
            <a:r>
              <a:rPr lang="zh-CN" altLang="en-US" sz="2400" dirty="0" smtClean="0"/>
              <a:t>恢复系统的重要环节</a:t>
            </a:r>
            <a:r>
              <a:rPr lang="en-US" altLang="zh-CN" sz="2400" dirty="0" smtClean="0"/>
              <a:t>; </a:t>
            </a:r>
          </a:p>
          <a:p>
            <a:r>
              <a:rPr lang="zh-CN" altLang="en-US" sz="2400" dirty="0" smtClean="0"/>
              <a:t>（</a:t>
            </a:r>
            <a:r>
              <a:rPr lang="en-US" altLang="zh-CN" sz="2400" dirty="0" smtClean="0"/>
              <a:t>2</a:t>
            </a:r>
            <a:r>
              <a:rPr lang="zh-CN" altLang="en-US" sz="2400" dirty="0" smtClean="0"/>
              <a:t>）通过</a:t>
            </a:r>
            <a:r>
              <a:rPr lang="en-US" altLang="zh-CN" sz="2400" dirty="0"/>
              <a:t>I/O</a:t>
            </a:r>
            <a:r>
              <a:rPr lang="zh-CN" altLang="en-US" sz="2400" dirty="0"/>
              <a:t>和</a:t>
            </a:r>
            <a:r>
              <a:rPr lang="en-US" altLang="zh-CN" sz="2400" dirty="0"/>
              <a:t>Block Size</a:t>
            </a:r>
            <a:r>
              <a:rPr lang="zh-CN" altLang="en-US" sz="2400" dirty="0" smtClean="0"/>
              <a:t>参数设计，实现对大型文件的高效管理，避免出现成千上万</a:t>
            </a:r>
            <a:r>
              <a:rPr lang="en-US" altLang="zh-CN" sz="2400" dirty="0" smtClean="0"/>
              <a:t>KB</a:t>
            </a:r>
            <a:r>
              <a:rPr lang="zh-CN" altLang="en-US" sz="2400" dirty="0" smtClean="0"/>
              <a:t>规模文件块的</a:t>
            </a:r>
            <a:r>
              <a:rPr lang="en-US" altLang="zh-CN" sz="2400" dirty="0" smtClean="0"/>
              <a:t>TB</a:t>
            </a:r>
            <a:r>
              <a:rPr lang="zh-CN" altLang="en-US" sz="2400" dirty="0" smtClean="0"/>
              <a:t>级数据集。</a:t>
            </a:r>
            <a:endParaRPr lang="en-US" altLang="zh-CN" sz="2400" dirty="0" smtClean="0"/>
          </a:p>
          <a:p>
            <a:r>
              <a:rPr lang="zh-CN" altLang="en-US" sz="2400" dirty="0" smtClean="0"/>
              <a:t>（</a:t>
            </a:r>
            <a:r>
              <a:rPr lang="en-US" altLang="zh-CN" sz="2400" dirty="0" smtClean="0"/>
              <a:t>3</a:t>
            </a:r>
            <a:r>
              <a:rPr lang="zh-CN" altLang="en-US" sz="2400" dirty="0" smtClean="0"/>
              <a:t>）文件的追加写操作远远多于随机写，一旦</a:t>
            </a:r>
            <a:r>
              <a:rPr lang="zh-CN" altLang="en-US" sz="2400" dirty="0"/>
              <a:t>写入文件只能读取</a:t>
            </a:r>
            <a:r>
              <a:rPr lang="en-US" altLang="zh-CN" sz="2400" dirty="0"/>
              <a:t>(</a:t>
            </a:r>
            <a:r>
              <a:rPr lang="zh-CN" altLang="en-US" sz="2400" dirty="0"/>
              <a:t>顺序读取</a:t>
            </a:r>
            <a:r>
              <a:rPr lang="en-US" altLang="zh-CN" sz="2400" dirty="0"/>
              <a:t>)</a:t>
            </a:r>
            <a:r>
              <a:rPr lang="zh-CN" altLang="en-US" sz="2400" dirty="0"/>
              <a:t>，因此</a:t>
            </a:r>
            <a:r>
              <a:rPr lang="en-US" altLang="zh-CN" sz="2400" dirty="0" smtClean="0"/>
              <a:t>Append</a:t>
            </a:r>
            <a:r>
              <a:rPr lang="zh-CN" altLang="en-US" sz="2400" dirty="0" smtClean="0"/>
              <a:t>是性能</a:t>
            </a:r>
            <a:r>
              <a:rPr lang="zh-CN" altLang="en-US" sz="2400" dirty="0"/>
              <a:t>优化和原子性保证的重点</a:t>
            </a:r>
            <a:r>
              <a:rPr lang="zh-CN" altLang="en-US" sz="2400" dirty="0" smtClean="0"/>
              <a:t>，数据块的客户端缓存不是关键因素。</a:t>
            </a:r>
            <a:endParaRPr lang="en-US" altLang="zh-CN" sz="2400" dirty="0" smtClean="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101</a:t>
            </a:fld>
            <a:endParaRPr lang="zh-CN" altLang="en-US" dirty="0"/>
          </a:p>
        </p:txBody>
      </p:sp>
    </p:spTree>
    <p:extLst>
      <p:ext uri="{BB962C8B-B14F-4D97-AF65-F5344CB8AC3E}">
        <p14:creationId xmlns:p14="http://schemas.microsoft.com/office/powerpoint/2010/main" val="396409559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6.4.6 GFS</a:t>
            </a:r>
            <a:r>
              <a:rPr lang="zh-CN" altLang="en-US" dirty="0" smtClean="0"/>
              <a:t>（续）</a:t>
            </a:r>
            <a:endParaRPr lang="zh-CN" altLang="en-US"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102</a:t>
            </a:fld>
            <a:endParaRPr lang="zh-CN" altLang="en-US" dirty="0"/>
          </a:p>
        </p:txBody>
      </p:sp>
      <p:pic>
        <p:nvPicPr>
          <p:cNvPr id="8" name="内容占位符 7"/>
          <p:cNvPicPr>
            <a:picLocks noGrp="1" noChangeAspect="1"/>
          </p:cNvPicPr>
          <p:nvPr>
            <p:ph idx="1"/>
          </p:nvPr>
        </p:nvPicPr>
        <p:blipFill>
          <a:blip r:embed="rId2"/>
          <a:stretch>
            <a:fillRect/>
          </a:stretch>
        </p:blipFill>
        <p:spPr>
          <a:xfrm>
            <a:off x="838200" y="1123638"/>
            <a:ext cx="10055396" cy="4976220"/>
          </a:xfrm>
          <a:prstGeom prst="rect">
            <a:avLst/>
          </a:prstGeom>
        </p:spPr>
      </p:pic>
    </p:spTree>
    <p:extLst>
      <p:ext uri="{BB962C8B-B14F-4D97-AF65-F5344CB8AC3E}">
        <p14:creationId xmlns:p14="http://schemas.microsoft.com/office/powerpoint/2010/main" val="79528404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6.4.6 GFS</a:t>
            </a:r>
            <a:r>
              <a:rPr lang="zh-CN" altLang="en-US" dirty="0" smtClean="0"/>
              <a:t>（续）</a:t>
            </a:r>
            <a:endParaRPr lang="zh-CN" altLang="en-US" dirty="0"/>
          </a:p>
        </p:txBody>
      </p:sp>
      <p:sp>
        <p:nvSpPr>
          <p:cNvPr id="3" name="内容占位符 2"/>
          <p:cNvSpPr>
            <a:spLocks noGrp="1"/>
          </p:cNvSpPr>
          <p:nvPr>
            <p:ph idx="1"/>
          </p:nvPr>
        </p:nvSpPr>
        <p:spPr>
          <a:xfrm>
            <a:off x="838200" y="1134987"/>
            <a:ext cx="10515600" cy="5436013"/>
          </a:xfrm>
        </p:spPr>
        <p:txBody>
          <a:bodyPr>
            <a:noAutofit/>
          </a:bodyPr>
          <a:lstStyle/>
          <a:p>
            <a:r>
              <a:rPr lang="en-US" altLang="zh-CN" sz="2400" dirty="0" smtClean="0"/>
              <a:t>GFS</a:t>
            </a:r>
            <a:r>
              <a:rPr lang="zh-CN" altLang="en-US" sz="2400" dirty="0"/>
              <a:t>集群由一个</a:t>
            </a:r>
            <a:r>
              <a:rPr lang="en-US" altLang="zh-CN" sz="2400" dirty="0"/>
              <a:t>master</a:t>
            </a:r>
            <a:r>
              <a:rPr lang="zh-CN" altLang="en-US" sz="2400" dirty="0"/>
              <a:t>和大量的</a:t>
            </a:r>
            <a:r>
              <a:rPr lang="en-US" altLang="zh-CN" sz="2400" dirty="0" err="1"/>
              <a:t>chunkserver</a:t>
            </a:r>
            <a:r>
              <a:rPr lang="zh-CN" altLang="en-US" sz="2400" dirty="0"/>
              <a:t>构成，并被许多客户（</a:t>
            </a:r>
            <a:r>
              <a:rPr lang="en-US" altLang="zh-CN" sz="2400" dirty="0"/>
              <a:t>Client</a:t>
            </a:r>
            <a:r>
              <a:rPr lang="zh-CN" altLang="en-US" sz="2400" dirty="0"/>
              <a:t>）访问</a:t>
            </a:r>
            <a:r>
              <a:rPr lang="zh-CN" altLang="en-US" sz="2400" dirty="0" smtClean="0"/>
              <a:t>。</a:t>
            </a:r>
            <a:endParaRPr lang="en-US" altLang="zh-CN" sz="2400" dirty="0" smtClean="0"/>
          </a:p>
          <a:p>
            <a:endParaRPr lang="en-US" altLang="zh-CN" sz="2400" dirty="0" smtClean="0"/>
          </a:p>
          <a:p>
            <a:r>
              <a:rPr lang="en-US" altLang="zh-CN" sz="2400" dirty="0"/>
              <a:t>Master</a:t>
            </a:r>
            <a:r>
              <a:rPr lang="zh-CN" altLang="en-US" sz="2400" dirty="0"/>
              <a:t>和 </a:t>
            </a:r>
            <a:r>
              <a:rPr lang="en-US" altLang="zh-CN" sz="2400" dirty="0" err="1"/>
              <a:t>chunkserver</a:t>
            </a:r>
            <a:r>
              <a:rPr lang="zh-CN" altLang="en-US" sz="2400" dirty="0"/>
              <a:t>通常是运行用户层服务进程的</a:t>
            </a:r>
            <a:r>
              <a:rPr lang="en-US" altLang="zh-CN" sz="2400" dirty="0"/>
              <a:t>Linux</a:t>
            </a:r>
            <a:r>
              <a:rPr lang="zh-CN" altLang="en-US" sz="2400" dirty="0"/>
              <a:t>机器</a:t>
            </a:r>
            <a:r>
              <a:rPr lang="zh-CN" altLang="en-US" sz="2400" dirty="0" smtClean="0"/>
              <a:t>。文件</a:t>
            </a:r>
            <a:r>
              <a:rPr lang="zh-CN" altLang="en-US" sz="2400" dirty="0"/>
              <a:t>被分成固定大小的</a:t>
            </a:r>
            <a:r>
              <a:rPr lang="zh-CN" altLang="en-US" sz="2400" dirty="0" smtClean="0"/>
              <a:t>块，每个</a:t>
            </a:r>
            <a:r>
              <a:rPr lang="zh-CN" altLang="en-US" sz="2400" dirty="0"/>
              <a:t>块由一个不变的、全局唯一的</a:t>
            </a:r>
            <a:r>
              <a:rPr lang="en-US" altLang="zh-CN" sz="2400" dirty="0"/>
              <a:t>64</a:t>
            </a:r>
            <a:r>
              <a:rPr lang="zh-CN" altLang="en-US" sz="2400" dirty="0"/>
              <a:t>位的</a:t>
            </a:r>
            <a:r>
              <a:rPr lang="en-US" altLang="zh-CN" sz="2400" dirty="0" smtClean="0"/>
              <a:t>chunk-handle</a:t>
            </a:r>
            <a:r>
              <a:rPr lang="zh-CN" altLang="en-US" sz="2400" dirty="0"/>
              <a:t>标识</a:t>
            </a:r>
            <a:r>
              <a:rPr lang="zh-CN" altLang="en-US" sz="2400" dirty="0" smtClean="0"/>
              <a:t>，在</a:t>
            </a:r>
            <a:r>
              <a:rPr lang="zh-CN" altLang="en-US" sz="2400" dirty="0"/>
              <a:t>块创建</a:t>
            </a:r>
            <a:r>
              <a:rPr lang="zh-CN" altLang="en-US" sz="2400" dirty="0" smtClean="0"/>
              <a:t>时由</a:t>
            </a:r>
            <a:r>
              <a:rPr lang="en-US" altLang="zh-CN" sz="2400" dirty="0" smtClean="0"/>
              <a:t>master</a:t>
            </a:r>
            <a:r>
              <a:rPr lang="zh-CN" altLang="en-US" sz="2400" dirty="0" smtClean="0"/>
              <a:t>分配该标识。</a:t>
            </a:r>
            <a:r>
              <a:rPr lang="en-US" altLang="zh-CN" sz="2400" dirty="0" err="1"/>
              <a:t>ChunkServer</a:t>
            </a:r>
            <a:r>
              <a:rPr lang="zh-CN" altLang="en-US" sz="2400" dirty="0"/>
              <a:t>将</a:t>
            </a:r>
            <a:r>
              <a:rPr lang="zh-CN" altLang="en-US" sz="2400" dirty="0" smtClean="0"/>
              <a:t>块作为</a:t>
            </a:r>
            <a:r>
              <a:rPr lang="en-US" altLang="zh-CN" sz="2400" dirty="0" smtClean="0"/>
              <a:t>Linux</a:t>
            </a:r>
            <a:r>
              <a:rPr lang="zh-CN" altLang="en-US" sz="2400" dirty="0"/>
              <a:t>文件存储在本地</a:t>
            </a:r>
            <a:r>
              <a:rPr lang="zh-CN" altLang="en-US" sz="2400" dirty="0" smtClean="0"/>
              <a:t>磁盘，</a:t>
            </a:r>
            <a:r>
              <a:rPr lang="en-US" altLang="zh-CN" sz="2400" dirty="0" smtClean="0"/>
              <a:t>client</a:t>
            </a:r>
            <a:r>
              <a:rPr lang="zh-CN" altLang="en-US" sz="2400" dirty="0" smtClean="0"/>
              <a:t>可通过指定</a:t>
            </a:r>
            <a:r>
              <a:rPr lang="en-US" altLang="zh-CN" sz="2400" dirty="0" smtClean="0"/>
              <a:t>chunk-handle</a:t>
            </a:r>
            <a:r>
              <a:rPr lang="zh-CN" altLang="en-US" sz="2400" dirty="0" smtClean="0"/>
              <a:t>和</a:t>
            </a:r>
            <a:r>
              <a:rPr lang="en-US" altLang="zh-CN" sz="2400" dirty="0" smtClean="0"/>
              <a:t>byte range</a:t>
            </a:r>
            <a:r>
              <a:rPr lang="zh-CN" altLang="en-US" sz="2400" dirty="0" smtClean="0"/>
              <a:t>读取数据。</a:t>
            </a:r>
            <a:endParaRPr lang="en-US" altLang="zh-CN" sz="2400" dirty="0" smtClean="0"/>
          </a:p>
          <a:p>
            <a:endParaRPr lang="en-US" altLang="zh-CN" sz="2400" dirty="0" smtClean="0"/>
          </a:p>
          <a:p>
            <a:r>
              <a:rPr lang="zh-CN" altLang="en-US" sz="2400" dirty="0" smtClean="0"/>
              <a:t>出于可靠性</a:t>
            </a:r>
            <a:r>
              <a:rPr lang="zh-CN" altLang="en-US" sz="2400" dirty="0"/>
              <a:t>考虑，</a:t>
            </a:r>
            <a:r>
              <a:rPr lang="zh-CN" altLang="en-US" sz="2400" dirty="0" smtClean="0"/>
              <a:t>每个</a:t>
            </a:r>
            <a:r>
              <a:rPr lang="zh-CN" altLang="en-US" sz="2400" dirty="0"/>
              <a:t>块被复制到多个</a:t>
            </a:r>
            <a:r>
              <a:rPr lang="en-US" altLang="zh-CN" sz="2400" dirty="0" err="1"/>
              <a:t>chunkserver</a:t>
            </a:r>
            <a:r>
              <a:rPr lang="zh-CN" altLang="en-US" sz="2400" dirty="0" smtClean="0"/>
              <a:t>上，默认</a:t>
            </a:r>
            <a:r>
              <a:rPr lang="zh-CN" altLang="en-US" sz="2400" dirty="0"/>
              <a:t>情况</a:t>
            </a:r>
            <a:r>
              <a:rPr lang="zh-CN" altLang="en-US" sz="2400" dirty="0" smtClean="0"/>
              <a:t>下是</a:t>
            </a:r>
            <a:r>
              <a:rPr lang="en-US" altLang="zh-CN" sz="2400" dirty="0" smtClean="0"/>
              <a:t>3</a:t>
            </a:r>
            <a:r>
              <a:rPr lang="zh-CN" altLang="en-US" sz="2400" dirty="0"/>
              <a:t>个</a:t>
            </a:r>
            <a:r>
              <a:rPr lang="zh-CN" altLang="en-US" sz="2400" dirty="0" smtClean="0"/>
              <a:t>副本。</a:t>
            </a:r>
            <a:endParaRPr lang="zh-CN" altLang="en-US" sz="2400"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103</a:t>
            </a:fld>
            <a:endParaRPr lang="zh-CN" altLang="en-US" dirty="0"/>
          </a:p>
        </p:txBody>
      </p:sp>
      <p:sp>
        <p:nvSpPr>
          <p:cNvPr id="5" name="矩形 4"/>
          <p:cNvSpPr/>
          <p:nvPr/>
        </p:nvSpPr>
        <p:spPr>
          <a:xfrm>
            <a:off x="271618" y="6538912"/>
            <a:ext cx="5004896" cy="369332"/>
          </a:xfrm>
          <a:prstGeom prst="rect">
            <a:avLst/>
          </a:prstGeom>
        </p:spPr>
        <p:txBody>
          <a:bodyPr wrap="none">
            <a:spAutoFit/>
          </a:bodyPr>
          <a:lstStyle/>
          <a:p>
            <a:r>
              <a:rPr lang="zh-CN" altLang="en-US" dirty="0">
                <a:solidFill>
                  <a:schemeClr val="bg1">
                    <a:lumMod val="65000"/>
                  </a:schemeClr>
                </a:solidFill>
              </a:rPr>
              <a:t>参考：</a:t>
            </a:r>
            <a:r>
              <a:rPr lang="en-US" altLang="zh-CN" dirty="0">
                <a:solidFill>
                  <a:schemeClr val="bg1">
                    <a:lumMod val="65000"/>
                  </a:schemeClr>
                </a:solidFill>
              </a:rPr>
              <a:t>https://www.jianshu.com/p/5b3f278f8bde</a:t>
            </a:r>
            <a:endParaRPr lang="zh-CN" altLang="en-US" dirty="0">
              <a:solidFill>
                <a:schemeClr val="bg1">
                  <a:lumMod val="65000"/>
                </a:schemeClr>
              </a:solidFill>
            </a:endParaRPr>
          </a:p>
        </p:txBody>
      </p:sp>
    </p:spTree>
    <p:extLst>
      <p:ext uri="{BB962C8B-B14F-4D97-AF65-F5344CB8AC3E}">
        <p14:creationId xmlns:p14="http://schemas.microsoft.com/office/powerpoint/2010/main" val="750160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6.4.6 GFS</a:t>
            </a:r>
            <a:r>
              <a:rPr lang="zh-CN" altLang="en-US" dirty="0" smtClean="0"/>
              <a:t>（续）</a:t>
            </a:r>
            <a:endParaRPr lang="zh-CN" altLang="en-US" dirty="0"/>
          </a:p>
        </p:txBody>
      </p:sp>
      <p:sp>
        <p:nvSpPr>
          <p:cNvPr id="3" name="内容占位符 2"/>
          <p:cNvSpPr>
            <a:spLocks noGrp="1"/>
          </p:cNvSpPr>
          <p:nvPr>
            <p:ph idx="1"/>
          </p:nvPr>
        </p:nvSpPr>
        <p:spPr>
          <a:xfrm>
            <a:off x="838200" y="1134987"/>
            <a:ext cx="10515600" cy="5436013"/>
          </a:xfrm>
        </p:spPr>
        <p:txBody>
          <a:bodyPr>
            <a:noAutofit/>
          </a:bodyPr>
          <a:lstStyle/>
          <a:p>
            <a:r>
              <a:rPr lang="en-US" altLang="zh-CN" sz="2400" dirty="0" smtClean="0"/>
              <a:t>Master</a:t>
            </a:r>
            <a:r>
              <a:rPr lang="zh-CN" altLang="en-US" sz="2400" dirty="0"/>
              <a:t>维护文件系统所有的</a:t>
            </a:r>
            <a:r>
              <a:rPr lang="zh-CN" altLang="en-US" sz="2400" dirty="0" smtClean="0"/>
              <a:t>元数据</a:t>
            </a:r>
            <a:r>
              <a:rPr lang="zh-CN" altLang="en-US" sz="2400" dirty="0"/>
              <a:t>（</a:t>
            </a:r>
            <a:r>
              <a:rPr lang="en-US" altLang="zh-CN" sz="2400" dirty="0"/>
              <a:t>metadata</a:t>
            </a:r>
            <a:r>
              <a:rPr lang="zh-CN" altLang="en-US" sz="2400" dirty="0"/>
              <a:t>），包括名字空间、访问控制信息</a:t>
            </a:r>
            <a:r>
              <a:rPr lang="zh-CN" altLang="en-US" sz="2400" dirty="0" smtClean="0"/>
              <a:t>、文件</a:t>
            </a:r>
            <a:r>
              <a:rPr lang="zh-CN" altLang="en-US" sz="2400" dirty="0"/>
              <a:t>到块的</a:t>
            </a:r>
            <a:r>
              <a:rPr lang="zh-CN" altLang="en-US" sz="2400" dirty="0" smtClean="0"/>
              <a:t>映射、块</a:t>
            </a:r>
            <a:r>
              <a:rPr lang="zh-CN" altLang="en-US" sz="2400" dirty="0"/>
              <a:t>的当前</a:t>
            </a:r>
            <a:r>
              <a:rPr lang="zh-CN" altLang="en-US" sz="2400" dirty="0" smtClean="0"/>
              <a:t>位置，并通过操作日志对除了</a:t>
            </a:r>
            <a:r>
              <a:rPr lang="zh-CN" altLang="en-US" sz="2400" dirty="0"/>
              <a:t>块当前位置外的其他元数据有持久化保存机制</a:t>
            </a:r>
            <a:r>
              <a:rPr lang="zh-CN" altLang="en-US" sz="2400" dirty="0" smtClean="0"/>
              <a:t>。</a:t>
            </a:r>
            <a:endParaRPr lang="en-US" altLang="zh-CN" sz="2400" dirty="0" smtClean="0"/>
          </a:p>
          <a:p>
            <a:r>
              <a:rPr lang="en-US" altLang="zh-CN" sz="2400" dirty="0" smtClean="0"/>
              <a:t>Master</a:t>
            </a:r>
            <a:r>
              <a:rPr lang="zh-CN" altLang="en-US" sz="2400" dirty="0" smtClean="0"/>
              <a:t>定期</a:t>
            </a:r>
            <a:r>
              <a:rPr lang="zh-CN" altLang="en-US" sz="2400" dirty="0"/>
              <a:t>通过</a:t>
            </a:r>
            <a:r>
              <a:rPr lang="en-US" altLang="zh-CN" sz="2400" dirty="0" err="1"/>
              <a:t>HeartBeat</a:t>
            </a:r>
            <a:r>
              <a:rPr lang="zh-CN" altLang="en-US" sz="2400" dirty="0"/>
              <a:t>消息与每一</a:t>
            </a:r>
            <a:r>
              <a:rPr lang="zh-CN" altLang="en-US" sz="2400" dirty="0" smtClean="0"/>
              <a:t>个</a:t>
            </a:r>
            <a:r>
              <a:rPr lang="en-US" altLang="zh-CN" sz="2400" dirty="0" err="1" smtClean="0"/>
              <a:t>chunkserver</a:t>
            </a:r>
            <a:r>
              <a:rPr lang="zh-CN" altLang="en-US" sz="2400" dirty="0"/>
              <a:t>通信</a:t>
            </a:r>
            <a:r>
              <a:rPr lang="zh-CN" altLang="en-US" sz="2400" dirty="0" smtClean="0"/>
              <a:t>，向</a:t>
            </a:r>
            <a:r>
              <a:rPr lang="en-US" altLang="zh-CN" sz="2400" dirty="0" err="1"/>
              <a:t>chunkserver</a:t>
            </a:r>
            <a:r>
              <a:rPr lang="zh-CN" altLang="en-US" sz="2400" dirty="0"/>
              <a:t>发送指令并搜集</a:t>
            </a:r>
            <a:r>
              <a:rPr lang="en-US" altLang="zh-CN" sz="2400" dirty="0" err="1"/>
              <a:t>chunkserver</a:t>
            </a:r>
            <a:r>
              <a:rPr lang="zh-CN" altLang="en-US" sz="2400" dirty="0"/>
              <a:t>的</a:t>
            </a:r>
            <a:r>
              <a:rPr lang="zh-CN" altLang="en-US" sz="2400" dirty="0" smtClean="0"/>
              <a:t>状态，从而依据系统实际最新运行状况及时更新相关元数据。</a:t>
            </a:r>
            <a:endParaRPr lang="en-US" altLang="zh-CN" sz="2400" dirty="0" smtClean="0"/>
          </a:p>
          <a:p>
            <a:endParaRPr lang="en-US" altLang="zh-CN" sz="2400" dirty="0" smtClean="0"/>
          </a:p>
          <a:p>
            <a:r>
              <a:rPr lang="en-US" altLang="zh-CN" sz="2400" dirty="0" smtClean="0"/>
              <a:t>client</a:t>
            </a:r>
            <a:r>
              <a:rPr lang="zh-CN" altLang="en-US" sz="2400" dirty="0"/>
              <a:t>向</a:t>
            </a:r>
            <a:r>
              <a:rPr lang="en-US" altLang="zh-CN" sz="2400" dirty="0"/>
              <a:t>master</a:t>
            </a:r>
            <a:r>
              <a:rPr lang="zh-CN" altLang="en-US" sz="2400" dirty="0"/>
              <a:t>请求</a:t>
            </a:r>
            <a:r>
              <a:rPr lang="zh-CN" altLang="en-US" sz="2400" dirty="0" smtClean="0"/>
              <a:t>获取元数据，并缓存一段时间，过期后随着新的数据访问需求再次执行相关的获取和缓存动作，真正</a:t>
            </a:r>
            <a:r>
              <a:rPr lang="zh-CN" altLang="en-US" sz="2400" dirty="0"/>
              <a:t>的读写</a:t>
            </a:r>
            <a:r>
              <a:rPr lang="zh-CN" altLang="en-US" sz="2400" dirty="0" smtClean="0"/>
              <a:t>数据操作则是</a:t>
            </a:r>
            <a:r>
              <a:rPr lang="zh-CN" altLang="en-US" sz="2400" dirty="0"/>
              <a:t>直接与</a:t>
            </a:r>
            <a:r>
              <a:rPr lang="en-US" altLang="zh-CN" sz="2400" dirty="0" err="1"/>
              <a:t>chunkserver</a:t>
            </a:r>
            <a:r>
              <a:rPr lang="zh-CN" altLang="en-US" sz="2400" dirty="0"/>
              <a:t>交互</a:t>
            </a:r>
            <a:r>
              <a:rPr lang="zh-CN" altLang="en-US" sz="2400" dirty="0" smtClean="0"/>
              <a:t>。</a:t>
            </a:r>
            <a:endParaRPr lang="zh-CN" altLang="en-US" sz="2400"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104</a:t>
            </a:fld>
            <a:endParaRPr lang="zh-CN" altLang="en-US" dirty="0"/>
          </a:p>
        </p:txBody>
      </p:sp>
      <p:sp>
        <p:nvSpPr>
          <p:cNvPr id="5" name="矩形 4"/>
          <p:cNvSpPr/>
          <p:nvPr/>
        </p:nvSpPr>
        <p:spPr>
          <a:xfrm>
            <a:off x="271618" y="6538912"/>
            <a:ext cx="5004896" cy="369332"/>
          </a:xfrm>
          <a:prstGeom prst="rect">
            <a:avLst/>
          </a:prstGeom>
        </p:spPr>
        <p:txBody>
          <a:bodyPr wrap="none">
            <a:spAutoFit/>
          </a:bodyPr>
          <a:lstStyle/>
          <a:p>
            <a:r>
              <a:rPr lang="zh-CN" altLang="en-US" dirty="0">
                <a:solidFill>
                  <a:schemeClr val="bg1">
                    <a:lumMod val="65000"/>
                  </a:schemeClr>
                </a:solidFill>
              </a:rPr>
              <a:t>参考：</a:t>
            </a:r>
            <a:r>
              <a:rPr lang="en-US" altLang="zh-CN" dirty="0">
                <a:solidFill>
                  <a:schemeClr val="bg1">
                    <a:lumMod val="65000"/>
                  </a:schemeClr>
                </a:solidFill>
              </a:rPr>
              <a:t>https://www.jianshu.com/p/5b3f278f8bde</a:t>
            </a:r>
            <a:endParaRPr lang="zh-CN" altLang="en-US" dirty="0">
              <a:solidFill>
                <a:schemeClr val="bg1">
                  <a:lumMod val="65000"/>
                </a:schemeClr>
              </a:solidFill>
            </a:endParaRPr>
          </a:p>
        </p:txBody>
      </p:sp>
    </p:spTree>
    <p:extLst>
      <p:ext uri="{BB962C8B-B14F-4D97-AF65-F5344CB8AC3E}">
        <p14:creationId xmlns:p14="http://schemas.microsoft.com/office/powerpoint/2010/main" val="58181760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6.4.6 GFS</a:t>
            </a:r>
            <a:r>
              <a:rPr lang="zh-CN" altLang="en-US" dirty="0" smtClean="0"/>
              <a:t>（续）</a:t>
            </a:r>
            <a:endParaRPr lang="zh-CN" altLang="en-US" dirty="0"/>
          </a:p>
        </p:txBody>
      </p:sp>
      <p:sp>
        <p:nvSpPr>
          <p:cNvPr id="3" name="内容占位符 2"/>
          <p:cNvSpPr>
            <a:spLocks noGrp="1"/>
          </p:cNvSpPr>
          <p:nvPr>
            <p:ph idx="1"/>
          </p:nvPr>
        </p:nvSpPr>
        <p:spPr>
          <a:xfrm>
            <a:off x="838200" y="1134987"/>
            <a:ext cx="10030428" cy="5436013"/>
          </a:xfrm>
        </p:spPr>
        <p:txBody>
          <a:bodyPr>
            <a:noAutofit/>
          </a:bodyPr>
          <a:lstStyle/>
          <a:p>
            <a:r>
              <a:rPr lang="en-US" altLang="zh-CN" sz="2400" dirty="0" smtClean="0"/>
              <a:t>GFS</a:t>
            </a:r>
            <a:r>
              <a:rPr lang="zh-CN" altLang="en-US" sz="2400" dirty="0" smtClean="0"/>
              <a:t>对于</a:t>
            </a:r>
            <a:r>
              <a:rPr lang="en-US" altLang="zh-CN" sz="2400" dirty="0" smtClean="0"/>
              <a:t>chunk</a:t>
            </a:r>
            <a:r>
              <a:rPr lang="zh-CN" altLang="en-US" sz="2400" dirty="0" smtClean="0"/>
              <a:t>中的数据采用宽松</a:t>
            </a:r>
            <a:r>
              <a:rPr lang="zh-CN" altLang="en-US" sz="2400" dirty="0"/>
              <a:t>的一致性模型</a:t>
            </a:r>
            <a:r>
              <a:rPr lang="zh-CN" altLang="en-US" sz="2400" dirty="0" smtClean="0"/>
              <a:t>，通过租约实现数据访问的并发控制。</a:t>
            </a:r>
            <a:endParaRPr lang="en-US" altLang="zh-CN" sz="2400" dirty="0" smtClean="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105</a:t>
            </a:fld>
            <a:endParaRPr lang="zh-CN" altLang="en-US" dirty="0"/>
          </a:p>
        </p:txBody>
      </p:sp>
      <p:sp>
        <p:nvSpPr>
          <p:cNvPr id="5" name="矩形 4"/>
          <p:cNvSpPr/>
          <p:nvPr/>
        </p:nvSpPr>
        <p:spPr>
          <a:xfrm>
            <a:off x="271618" y="6538912"/>
            <a:ext cx="5004896" cy="369332"/>
          </a:xfrm>
          <a:prstGeom prst="rect">
            <a:avLst/>
          </a:prstGeom>
        </p:spPr>
        <p:txBody>
          <a:bodyPr wrap="none">
            <a:spAutoFit/>
          </a:bodyPr>
          <a:lstStyle/>
          <a:p>
            <a:r>
              <a:rPr lang="zh-CN" altLang="en-US" dirty="0">
                <a:solidFill>
                  <a:schemeClr val="bg1">
                    <a:lumMod val="65000"/>
                  </a:schemeClr>
                </a:solidFill>
              </a:rPr>
              <a:t>参考：</a:t>
            </a:r>
            <a:r>
              <a:rPr lang="en-US" altLang="zh-CN" dirty="0">
                <a:solidFill>
                  <a:schemeClr val="bg1">
                    <a:lumMod val="65000"/>
                  </a:schemeClr>
                </a:solidFill>
              </a:rPr>
              <a:t>https://www.jianshu.com/p/5b3f278f8bde</a:t>
            </a:r>
            <a:endParaRPr lang="zh-CN" altLang="en-US" dirty="0">
              <a:solidFill>
                <a:schemeClr val="bg1">
                  <a:lumMod val="65000"/>
                </a:schemeClr>
              </a:solidFill>
            </a:endParaRPr>
          </a:p>
        </p:txBody>
      </p:sp>
      <p:pic>
        <p:nvPicPr>
          <p:cNvPr id="6" name="图片 5"/>
          <p:cNvPicPr>
            <a:picLocks noChangeAspect="1"/>
          </p:cNvPicPr>
          <p:nvPr/>
        </p:nvPicPr>
        <p:blipFill>
          <a:blip r:embed="rId3"/>
          <a:stretch>
            <a:fillRect/>
          </a:stretch>
        </p:blipFill>
        <p:spPr>
          <a:xfrm>
            <a:off x="2774066" y="1584689"/>
            <a:ext cx="4251767" cy="3684093"/>
          </a:xfrm>
          <a:prstGeom prst="rect">
            <a:avLst/>
          </a:prstGeom>
        </p:spPr>
      </p:pic>
      <p:sp>
        <p:nvSpPr>
          <p:cNvPr id="7" name="矩形 6"/>
          <p:cNvSpPr/>
          <p:nvPr/>
        </p:nvSpPr>
        <p:spPr>
          <a:xfrm>
            <a:off x="838200" y="5596725"/>
            <a:ext cx="10030428" cy="830997"/>
          </a:xfrm>
          <a:prstGeom prst="rect">
            <a:avLst/>
          </a:prstGeom>
        </p:spPr>
        <p:txBody>
          <a:bodyPr wrap="square">
            <a:spAutoFit/>
          </a:bodyPr>
          <a:lstStyle/>
          <a:p>
            <a:r>
              <a:rPr lang="zh-CN" altLang="en-US" sz="2400" dirty="0">
                <a:latin typeface="微软雅黑" panose="020B0503020204020204" pitchFamily="34" charset="-122"/>
                <a:ea typeface="微软雅黑" panose="020B0503020204020204" pitchFamily="34" charset="-122"/>
              </a:rPr>
              <a:t>对于</a:t>
            </a:r>
            <a:r>
              <a:rPr lang="en-US" altLang="zh-CN" sz="2400" dirty="0">
                <a:latin typeface="微软雅黑" panose="020B0503020204020204" pitchFamily="34" charset="-122"/>
                <a:ea typeface="微软雅黑" panose="020B0503020204020204" pitchFamily="34" charset="-122"/>
              </a:rPr>
              <a:t>namespace</a:t>
            </a:r>
            <a:r>
              <a:rPr lang="zh-CN" altLang="en-US" sz="2400" dirty="0">
                <a:latin typeface="微软雅黑" panose="020B0503020204020204" pitchFamily="34" charset="-122"/>
                <a:ea typeface="微软雅黑" panose="020B0503020204020204" pitchFamily="34" charset="-122"/>
              </a:rPr>
              <a:t>命名空间的操作则由</a:t>
            </a:r>
            <a:r>
              <a:rPr lang="en-US" altLang="zh-CN" sz="2400" dirty="0">
                <a:latin typeface="微软雅黑" panose="020B0503020204020204" pitchFamily="34" charset="-122"/>
                <a:ea typeface="微软雅黑" panose="020B0503020204020204" pitchFamily="34" charset="-122"/>
              </a:rPr>
              <a:t>Master</a:t>
            </a:r>
            <a:r>
              <a:rPr lang="zh-CN" altLang="en-US" sz="2400" dirty="0">
                <a:latin typeface="微软雅黑" panose="020B0503020204020204" pitchFamily="34" charset="-122"/>
                <a:ea typeface="微软雅黑" panose="020B0503020204020204" pitchFamily="34" charset="-122"/>
              </a:rPr>
              <a:t>处理，通过命名空间锁保证原子性和正确性，通过操作日志保证其持久性。</a:t>
            </a:r>
            <a:endParaRPr lang="en-US" altLang="zh-CN" sz="24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6735823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6.4.7 BigTable</a:t>
            </a:r>
            <a:endParaRPr lang="zh-CN" altLang="en-US" dirty="0"/>
          </a:p>
        </p:txBody>
      </p:sp>
      <p:sp>
        <p:nvSpPr>
          <p:cNvPr id="3" name="内容占位符 2"/>
          <p:cNvSpPr>
            <a:spLocks noGrp="1"/>
          </p:cNvSpPr>
          <p:nvPr>
            <p:ph idx="1"/>
          </p:nvPr>
        </p:nvSpPr>
        <p:spPr>
          <a:xfrm>
            <a:off x="838200" y="1285461"/>
            <a:ext cx="10515600" cy="4860695"/>
          </a:xfrm>
        </p:spPr>
        <p:txBody>
          <a:bodyPr>
            <a:normAutofit lnSpcReduction="10000"/>
          </a:bodyPr>
          <a:lstStyle/>
          <a:p>
            <a:r>
              <a:rPr lang="en-US" altLang="zh-CN" sz="2400" dirty="0" smtClean="0"/>
              <a:t>       </a:t>
            </a:r>
            <a:r>
              <a:rPr lang="en-US" altLang="zh-CN" sz="2400" dirty="0" err="1" smtClean="0"/>
              <a:t>Bigtable</a:t>
            </a:r>
            <a:r>
              <a:rPr lang="zh-CN" altLang="en-US" sz="2400" dirty="0"/>
              <a:t>的设计是为了能</a:t>
            </a:r>
            <a:r>
              <a:rPr lang="zh-CN" altLang="en-US" sz="2400" dirty="0" smtClean="0"/>
              <a:t>可靠的处理</a:t>
            </a:r>
            <a:r>
              <a:rPr lang="en-US" altLang="zh-CN" sz="2400" dirty="0"/>
              <a:t>PB</a:t>
            </a:r>
            <a:r>
              <a:rPr lang="zh-CN" altLang="en-US" sz="2400" dirty="0"/>
              <a:t>级的海量数据，使其能够部署在千台机器</a:t>
            </a:r>
            <a:r>
              <a:rPr lang="zh-CN" altLang="en-US" sz="2400" dirty="0" smtClean="0"/>
              <a:t>上，该系统具有</a:t>
            </a:r>
            <a:r>
              <a:rPr lang="zh-CN" altLang="en-US" sz="2400" dirty="0"/>
              <a:t>高可靠性、高性能、可伸缩等特性</a:t>
            </a:r>
            <a:r>
              <a:rPr lang="zh-CN" altLang="en-US" sz="2400" dirty="0" smtClean="0"/>
              <a:t>，虽然借鉴</a:t>
            </a:r>
            <a:r>
              <a:rPr lang="zh-CN" altLang="en-US" sz="2400" dirty="0"/>
              <a:t>了并行数据库和内存数据库的一些特性，</a:t>
            </a:r>
            <a:r>
              <a:rPr lang="zh-CN" altLang="en-US" sz="2400" dirty="0" smtClean="0"/>
              <a:t>但提供了不同的接口。</a:t>
            </a:r>
            <a:endParaRPr lang="en-US" altLang="zh-CN" sz="2400" dirty="0" smtClean="0"/>
          </a:p>
          <a:p>
            <a:r>
              <a:rPr lang="en-US" altLang="zh-CN" sz="2400" dirty="0" smtClean="0"/>
              <a:t>       </a:t>
            </a:r>
            <a:r>
              <a:rPr lang="en-US" altLang="zh-CN" sz="2400" dirty="0" err="1" smtClean="0"/>
              <a:t>Bigtable</a:t>
            </a:r>
            <a:r>
              <a:rPr lang="zh-CN" altLang="en-US" sz="2400" dirty="0"/>
              <a:t>不支持完整的关系数据模型</a:t>
            </a:r>
            <a:r>
              <a:rPr lang="zh-CN" altLang="en-US" sz="2400" dirty="0" smtClean="0"/>
              <a:t>，只为</a:t>
            </a:r>
            <a:r>
              <a:rPr lang="zh-CN" altLang="en-US" sz="2400" dirty="0"/>
              <a:t>用户提供了简单的数据模型</a:t>
            </a:r>
            <a:r>
              <a:rPr lang="zh-CN" altLang="en-US" sz="2400" dirty="0" smtClean="0"/>
              <a:t>，用户可以</a:t>
            </a:r>
            <a:r>
              <a:rPr lang="zh-CN" altLang="en-US" sz="2400" dirty="0"/>
              <a:t>动态控制数据的分布和</a:t>
            </a:r>
            <a:r>
              <a:rPr lang="zh-CN" altLang="en-US" sz="2400" dirty="0" smtClean="0"/>
              <a:t>格式。</a:t>
            </a:r>
            <a:endParaRPr lang="en-US" altLang="zh-CN" sz="2400" dirty="0" smtClean="0"/>
          </a:p>
          <a:p>
            <a:r>
              <a:rPr lang="en-US" altLang="zh-CN" sz="2400" dirty="0" smtClean="0"/>
              <a:t>       </a:t>
            </a:r>
            <a:r>
              <a:rPr lang="en-US" altLang="zh-CN" sz="2400" dirty="0" err="1" smtClean="0"/>
              <a:t>Bigtable</a:t>
            </a:r>
            <a:r>
              <a:rPr lang="zh-CN" altLang="en-US" sz="2400" dirty="0" smtClean="0"/>
              <a:t>的数据组织是</a:t>
            </a:r>
            <a:r>
              <a:rPr lang="zh-CN" altLang="en-US" sz="2400" dirty="0"/>
              <a:t>一个</a:t>
            </a:r>
            <a:r>
              <a:rPr lang="zh-CN" altLang="en-US" sz="2400" dirty="0" smtClean="0"/>
              <a:t>分布式、多维映射表，表</a:t>
            </a:r>
            <a:r>
              <a:rPr lang="zh-CN" altLang="en-US" sz="2400" dirty="0"/>
              <a:t>中的</a:t>
            </a:r>
            <a:r>
              <a:rPr lang="zh-CN" altLang="en-US" sz="2400" dirty="0" smtClean="0"/>
              <a:t>数据通过三级索引获取，行关键字</a:t>
            </a:r>
            <a:r>
              <a:rPr lang="zh-CN" altLang="en-US" sz="2400" dirty="0"/>
              <a:t>（</a:t>
            </a:r>
            <a:r>
              <a:rPr lang="en-US" altLang="zh-CN" sz="2400" dirty="0"/>
              <a:t>Row Key</a:t>
            </a:r>
            <a:r>
              <a:rPr lang="zh-CN" altLang="en-US" sz="2400" dirty="0"/>
              <a:t>）</a:t>
            </a:r>
            <a:r>
              <a:rPr lang="zh-CN" altLang="en-US" sz="2400" dirty="0" smtClean="0"/>
              <a:t>为</a:t>
            </a:r>
            <a:r>
              <a:rPr lang="zh-CN" altLang="en-US" sz="2400" dirty="0"/>
              <a:t>第一级索引，列</a:t>
            </a:r>
            <a:r>
              <a:rPr lang="zh-CN" altLang="en-US" sz="2400" dirty="0" smtClean="0"/>
              <a:t>关键字</a:t>
            </a:r>
            <a:r>
              <a:rPr lang="zh-CN" altLang="en-US" sz="2400" dirty="0"/>
              <a:t>（</a:t>
            </a:r>
            <a:r>
              <a:rPr lang="en-US" altLang="zh-CN" sz="2400" dirty="0"/>
              <a:t>Column Key</a:t>
            </a:r>
            <a:r>
              <a:rPr lang="zh-CN" altLang="en-US" sz="2400" dirty="0"/>
              <a:t>）</a:t>
            </a:r>
            <a:r>
              <a:rPr lang="zh-CN" altLang="en-US" sz="2400" dirty="0" smtClean="0"/>
              <a:t>为</a:t>
            </a:r>
            <a:r>
              <a:rPr lang="zh-CN" altLang="en-US" sz="2400" dirty="0"/>
              <a:t>第二级索引，时间</a:t>
            </a:r>
            <a:r>
              <a:rPr lang="zh-CN" altLang="en-US" sz="2400" dirty="0" smtClean="0"/>
              <a:t>戳</a:t>
            </a:r>
            <a:r>
              <a:rPr lang="zh-CN" altLang="en-US" sz="2400" dirty="0"/>
              <a:t>（</a:t>
            </a:r>
            <a:r>
              <a:rPr lang="en-US" altLang="zh-CN" sz="2400" dirty="0"/>
              <a:t>Time Stamp</a:t>
            </a:r>
            <a:r>
              <a:rPr lang="zh-CN" altLang="en-US" sz="2400" dirty="0"/>
              <a:t>）</a:t>
            </a:r>
            <a:r>
              <a:rPr lang="zh-CN" altLang="en-US" sz="2400" dirty="0" smtClean="0"/>
              <a:t>为</a:t>
            </a:r>
            <a:r>
              <a:rPr lang="zh-CN" altLang="en-US" sz="2400" dirty="0"/>
              <a:t>第三级索引。</a:t>
            </a:r>
          </a:p>
          <a:p>
            <a:r>
              <a:rPr lang="en-US" altLang="zh-CN" sz="2400" dirty="0" smtClean="0"/>
              <a:t>       </a:t>
            </a:r>
            <a:r>
              <a:rPr lang="en-US" altLang="zh-CN" sz="2400" dirty="0" err="1" smtClean="0"/>
              <a:t>Bigtable</a:t>
            </a:r>
            <a:r>
              <a:rPr lang="zh-CN" altLang="en-US" sz="2400" dirty="0" smtClean="0"/>
              <a:t>的存取逻辑</a:t>
            </a:r>
            <a:r>
              <a:rPr lang="zh-CN" altLang="en-US" sz="2400" dirty="0"/>
              <a:t>可以表示</a:t>
            </a:r>
            <a:r>
              <a:rPr lang="zh-CN" altLang="en-US" sz="2400" dirty="0" smtClean="0"/>
              <a:t>为键值对：</a:t>
            </a:r>
            <a:endParaRPr lang="zh-CN" altLang="en-US" sz="2400" dirty="0"/>
          </a:p>
          <a:p>
            <a:r>
              <a:rPr lang="en-US" altLang="zh-CN" sz="2400" dirty="0"/>
              <a:t>(</a:t>
            </a:r>
            <a:r>
              <a:rPr lang="en-US" altLang="zh-CN" sz="2400" dirty="0" err="1"/>
              <a:t>row:string</a:t>
            </a:r>
            <a:r>
              <a:rPr lang="en-US" altLang="zh-CN" sz="2400" dirty="0"/>
              <a:t>, </a:t>
            </a:r>
            <a:r>
              <a:rPr lang="en-US" altLang="zh-CN" sz="2400" dirty="0" err="1"/>
              <a:t>column:string</a:t>
            </a:r>
            <a:r>
              <a:rPr lang="en-US" altLang="zh-CN" sz="2400" dirty="0"/>
              <a:t>, time:int64)→string</a:t>
            </a:r>
            <a:endParaRPr lang="zh-CN" altLang="en-US" sz="2400"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106</a:t>
            </a:fld>
            <a:endParaRPr lang="zh-CN" altLang="en-US" dirty="0"/>
          </a:p>
        </p:txBody>
      </p:sp>
    </p:spTree>
    <p:extLst>
      <p:ext uri="{BB962C8B-B14F-4D97-AF65-F5344CB8AC3E}">
        <p14:creationId xmlns:p14="http://schemas.microsoft.com/office/powerpoint/2010/main" val="215660823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68352"/>
            <a:ext cx="10515600" cy="920336"/>
          </a:xfrm>
        </p:spPr>
        <p:txBody>
          <a:bodyPr/>
          <a:lstStyle/>
          <a:p>
            <a:r>
              <a:rPr lang="en-US" altLang="zh-CN" dirty="0" smtClean="0"/>
              <a:t>6.4.7 BigTable</a:t>
            </a:r>
            <a:r>
              <a:rPr lang="zh-CN" altLang="en-US" dirty="0" smtClean="0"/>
              <a:t>（续）</a:t>
            </a:r>
            <a:endParaRPr lang="zh-CN" altLang="en-US" dirty="0"/>
          </a:p>
        </p:txBody>
      </p:sp>
      <p:sp>
        <p:nvSpPr>
          <p:cNvPr id="3" name="内容占位符 2"/>
          <p:cNvSpPr>
            <a:spLocks noGrp="1"/>
          </p:cNvSpPr>
          <p:nvPr>
            <p:ph idx="1"/>
          </p:nvPr>
        </p:nvSpPr>
        <p:spPr>
          <a:xfrm>
            <a:off x="838200" y="1088687"/>
            <a:ext cx="10515600" cy="4860695"/>
          </a:xfrm>
        </p:spPr>
        <p:txBody>
          <a:bodyPr>
            <a:noAutofit/>
          </a:bodyPr>
          <a:lstStyle/>
          <a:p>
            <a:pPr>
              <a:spcBef>
                <a:spcPts val="0"/>
              </a:spcBef>
            </a:pPr>
            <a:r>
              <a:rPr lang="zh-CN" altLang="en-US" sz="2400" b="1" dirty="0" smtClean="0"/>
              <a:t>行集合分区</a:t>
            </a:r>
            <a:endParaRPr lang="en-US" altLang="zh-CN" sz="2400" b="1" dirty="0" smtClean="0"/>
          </a:p>
          <a:p>
            <a:pPr>
              <a:spcBef>
                <a:spcPts val="0"/>
              </a:spcBef>
            </a:pPr>
            <a:r>
              <a:rPr lang="en-US" altLang="zh-CN" sz="2400" dirty="0" smtClean="0"/>
              <a:t>       </a:t>
            </a:r>
            <a:r>
              <a:rPr lang="en-US" altLang="zh-CN" sz="2400" dirty="0" err="1" smtClean="0"/>
              <a:t>Bigtable</a:t>
            </a:r>
            <a:r>
              <a:rPr lang="zh-CN" altLang="en-US" sz="2400" dirty="0" smtClean="0"/>
              <a:t>表</a:t>
            </a:r>
            <a:r>
              <a:rPr lang="zh-CN" altLang="en-US" sz="2400" dirty="0"/>
              <a:t>中</a:t>
            </a:r>
            <a:r>
              <a:rPr lang="zh-CN" altLang="en-US" sz="2400" dirty="0" smtClean="0"/>
              <a:t>数据是</a:t>
            </a:r>
            <a:r>
              <a:rPr lang="zh-CN" altLang="en-US" sz="2400" dirty="0"/>
              <a:t>根据行</a:t>
            </a:r>
            <a:r>
              <a:rPr lang="zh-CN" altLang="en-US" sz="2400" dirty="0" smtClean="0"/>
              <a:t>关键字按照词典顺序进行</a:t>
            </a:r>
            <a:r>
              <a:rPr lang="zh-CN" altLang="en-US" sz="2400" dirty="0"/>
              <a:t>排序的</a:t>
            </a:r>
            <a:r>
              <a:rPr lang="zh-CN" altLang="en-US" sz="2400" dirty="0" smtClean="0"/>
              <a:t>，依据排序的结果对表的行区间进行划分，每个行区间成为一个子表（</a:t>
            </a:r>
            <a:r>
              <a:rPr lang="en-US" altLang="zh-CN" sz="2400" dirty="0" smtClean="0"/>
              <a:t>Tablet</a:t>
            </a:r>
            <a:r>
              <a:rPr lang="zh-CN" altLang="en-US" sz="2400" dirty="0" smtClean="0"/>
              <a:t>），目的是让数据</a:t>
            </a:r>
            <a:r>
              <a:rPr lang="zh-CN" altLang="en-US" sz="2400" dirty="0"/>
              <a:t>访问具有良好的局部</a:t>
            </a:r>
            <a:r>
              <a:rPr lang="zh-CN" altLang="en-US" sz="2400" dirty="0" smtClean="0"/>
              <a:t>性。</a:t>
            </a:r>
            <a:endParaRPr lang="en-US" altLang="zh-CN" sz="2400" dirty="0" smtClean="0"/>
          </a:p>
          <a:p>
            <a:pPr>
              <a:spcBef>
                <a:spcPts val="0"/>
              </a:spcBef>
            </a:pPr>
            <a:r>
              <a:rPr lang="zh-CN" altLang="en-US" sz="2400" dirty="0" smtClean="0"/>
              <a:t>       子</a:t>
            </a:r>
            <a:r>
              <a:rPr lang="zh-CN" altLang="en-US" sz="2400" dirty="0"/>
              <a:t>表是</a:t>
            </a:r>
            <a:r>
              <a:rPr lang="en-US" altLang="zh-CN" sz="2400" dirty="0" err="1"/>
              <a:t>Bigtable</a:t>
            </a:r>
            <a:r>
              <a:rPr lang="zh-CN" altLang="en-US" sz="2400" dirty="0"/>
              <a:t>数据分布和负载均衡的基本单位</a:t>
            </a:r>
            <a:r>
              <a:rPr lang="zh-CN" altLang="en-US" sz="2400" dirty="0" smtClean="0"/>
              <a:t>，为了</a:t>
            </a:r>
            <a:r>
              <a:rPr lang="zh-CN" altLang="en-US" sz="2400" dirty="0"/>
              <a:t>限制子表的移动和恢复成本，每个子表默认的最大尺寸为</a:t>
            </a:r>
            <a:r>
              <a:rPr lang="en-US" altLang="zh-CN" sz="2400" dirty="0" smtClean="0"/>
              <a:t>200MB</a:t>
            </a:r>
            <a:r>
              <a:rPr lang="zh-CN" altLang="en-US" sz="2400" dirty="0" smtClean="0"/>
              <a:t>。</a:t>
            </a:r>
            <a:endParaRPr lang="zh-CN" altLang="en-US" sz="2400" dirty="0"/>
          </a:p>
          <a:p>
            <a:pPr>
              <a:spcBef>
                <a:spcPts val="0"/>
              </a:spcBef>
            </a:pPr>
            <a:r>
              <a:rPr lang="zh-CN" altLang="en-US" sz="2400" b="1" dirty="0" smtClean="0"/>
              <a:t>列族</a:t>
            </a:r>
            <a:endParaRPr lang="en-US" altLang="zh-CN" sz="2400" b="1" dirty="0" smtClean="0"/>
          </a:p>
          <a:p>
            <a:pPr>
              <a:spcBef>
                <a:spcPts val="0"/>
              </a:spcBef>
            </a:pPr>
            <a:r>
              <a:rPr lang="zh-CN" altLang="en-US" sz="2400" dirty="0" smtClean="0"/>
              <a:t>       列</a:t>
            </a:r>
            <a:r>
              <a:rPr lang="zh-CN" altLang="en-US" sz="2400" dirty="0"/>
              <a:t>关键字一般</a:t>
            </a:r>
            <a:r>
              <a:rPr lang="zh-CN" altLang="en-US" sz="2400" dirty="0" smtClean="0"/>
              <a:t>都关联一</a:t>
            </a:r>
            <a:r>
              <a:rPr lang="zh-CN" altLang="en-US" sz="2400" dirty="0"/>
              <a:t>种数据类型</a:t>
            </a:r>
            <a:r>
              <a:rPr lang="zh-CN" altLang="en-US" sz="2400" dirty="0" smtClean="0"/>
              <a:t>，一个列</a:t>
            </a:r>
            <a:r>
              <a:rPr lang="zh-CN" altLang="en-US" sz="2400" dirty="0"/>
              <a:t>关键字的</a:t>
            </a:r>
            <a:r>
              <a:rPr lang="zh-CN" altLang="en-US" sz="2400" dirty="0" smtClean="0"/>
              <a:t>集合可设计为一个列</a:t>
            </a:r>
            <a:r>
              <a:rPr lang="zh-CN" altLang="en-US" sz="2400" dirty="0"/>
              <a:t>族</a:t>
            </a:r>
            <a:r>
              <a:rPr lang="zh-CN" altLang="en-US" sz="2400" dirty="0" smtClean="0"/>
              <a:t>，</a:t>
            </a:r>
            <a:r>
              <a:rPr lang="zh-CN" altLang="en-US" sz="2400" dirty="0"/>
              <a:t>存储在同一列族下的数据属于同一种类型，列族下的数据被压缩在一起</a:t>
            </a:r>
            <a:r>
              <a:rPr lang="zh-CN" altLang="en-US" sz="2400" dirty="0" smtClean="0"/>
              <a:t>保存</a:t>
            </a:r>
            <a:r>
              <a:rPr lang="zh-CN" altLang="en-US" sz="2400" dirty="0"/>
              <a:t> </a:t>
            </a:r>
            <a:r>
              <a:rPr lang="zh-CN" altLang="en-US" sz="2400" dirty="0" smtClean="0"/>
              <a:t>。</a:t>
            </a:r>
            <a:endParaRPr lang="en-US" altLang="zh-CN" sz="2400" dirty="0" smtClean="0"/>
          </a:p>
          <a:p>
            <a:pPr>
              <a:spcBef>
                <a:spcPts val="0"/>
              </a:spcBef>
            </a:pPr>
            <a:r>
              <a:rPr lang="zh-CN" altLang="en-US" sz="2400" dirty="0" smtClean="0"/>
              <a:t>       列</a:t>
            </a:r>
            <a:r>
              <a:rPr lang="zh-CN" altLang="en-US" sz="2400" dirty="0"/>
              <a:t>族是访问控制的</a:t>
            </a:r>
            <a:r>
              <a:rPr lang="zh-CN" altLang="en-US" sz="2400" dirty="0" smtClean="0"/>
              <a:t>基本单位，数据</a:t>
            </a:r>
            <a:r>
              <a:rPr lang="zh-CN" altLang="en-US" sz="2400" dirty="0"/>
              <a:t>在被存储之前必须先创建列</a:t>
            </a:r>
            <a:r>
              <a:rPr lang="zh-CN" altLang="en-US" sz="2400" dirty="0" smtClean="0"/>
              <a:t>族。</a:t>
            </a:r>
            <a:endParaRPr lang="en-US" altLang="zh-CN" sz="2400" dirty="0" smtClean="0"/>
          </a:p>
          <a:p>
            <a:pPr>
              <a:spcBef>
                <a:spcPts val="0"/>
              </a:spcBef>
            </a:pPr>
            <a:r>
              <a:rPr lang="zh-CN" altLang="en-US" sz="2400" dirty="0" smtClean="0"/>
              <a:t>表的</a:t>
            </a:r>
            <a:r>
              <a:rPr lang="zh-CN" altLang="en-US" sz="2400" dirty="0"/>
              <a:t>列族不宜过多，通常几百个</a:t>
            </a:r>
            <a:r>
              <a:rPr lang="zh-CN" altLang="en-US" sz="2400" dirty="0" smtClean="0"/>
              <a:t>，而列则可以有几千个。</a:t>
            </a:r>
            <a:endParaRPr lang="en-US" altLang="zh-CN" sz="2400"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107</a:t>
            </a:fld>
            <a:endParaRPr lang="zh-CN" altLang="en-US" dirty="0"/>
          </a:p>
        </p:txBody>
      </p:sp>
    </p:spTree>
    <p:extLst>
      <p:ext uri="{BB962C8B-B14F-4D97-AF65-F5344CB8AC3E}">
        <p14:creationId xmlns:p14="http://schemas.microsoft.com/office/powerpoint/2010/main" val="303397446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68352"/>
            <a:ext cx="10515600" cy="920336"/>
          </a:xfrm>
        </p:spPr>
        <p:txBody>
          <a:bodyPr/>
          <a:lstStyle/>
          <a:p>
            <a:r>
              <a:rPr lang="en-US" altLang="zh-CN" dirty="0" smtClean="0"/>
              <a:t>6.4.7 BigTable</a:t>
            </a:r>
            <a:r>
              <a:rPr lang="zh-CN" altLang="en-US" dirty="0" smtClean="0"/>
              <a:t>（续）</a:t>
            </a:r>
            <a:endParaRPr lang="zh-CN" altLang="en-US" dirty="0"/>
          </a:p>
        </p:txBody>
      </p:sp>
      <p:pic>
        <p:nvPicPr>
          <p:cNvPr id="5" name="内容占位符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38200" y="954040"/>
            <a:ext cx="10040842" cy="5601142"/>
          </a:xfrm>
        </p:spPr>
      </p:pic>
      <p:sp>
        <p:nvSpPr>
          <p:cNvPr id="4" name="灯片编号占位符 3"/>
          <p:cNvSpPr>
            <a:spLocks noGrp="1"/>
          </p:cNvSpPr>
          <p:nvPr>
            <p:ph type="sldNum" sz="quarter" idx="12"/>
          </p:nvPr>
        </p:nvSpPr>
        <p:spPr>
          <a:xfrm>
            <a:off x="8594880" y="6420533"/>
            <a:ext cx="2743200" cy="365125"/>
          </a:xfrm>
        </p:spPr>
        <p:txBody>
          <a:bodyPr/>
          <a:lstStyle/>
          <a:p>
            <a:fld id="{C464E751-8DDD-48F4-87DB-3D6A7AC74B40}" type="slidenum">
              <a:rPr lang="zh-CN" altLang="en-US" smtClean="0"/>
              <a:pPr/>
              <a:t>108</a:t>
            </a:fld>
            <a:endParaRPr lang="zh-CN" altLang="en-US" dirty="0"/>
          </a:p>
        </p:txBody>
      </p:sp>
    </p:spTree>
    <p:extLst>
      <p:ext uri="{BB962C8B-B14F-4D97-AF65-F5344CB8AC3E}">
        <p14:creationId xmlns:p14="http://schemas.microsoft.com/office/powerpoint/2010/main" val="338516268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68352"/>
            <a:ext cx="10515600" cy="920336"/>
          </a:xfrm>
        </p:spPr>
        <p:txBody>
          <a:bodyPr/>
          <a:lstStyle/>
          <a:p>
            <a:r>
              <a:rPr lang="en-US" altLang="zh-CN" dirty="0" smtClean="0"/>
              <a:t>6.4.7 BigTable</a:t>
            </a:r>
            <a:r>
              <a:rPr lang="zh-CN" altLang="en-US" dirty="0" smtClean="0"/>
              <a:t>（续）</a:t>
            </a:r>
            <a:endParaRPr lang="zh-CN" altLang="en-US" dirty="0"/>
          </a:p>
        </p:txBody>
      </p:sp>
      <p:sp>
        <p:nvSpPr>
          <p:cNvPr id="4" name="灯片编号占位符 3"/>
          <p:cNvSpPr>
            <a:spLocks noGrp="1"/>
          </p:cNvSpPr>
          <p:nvPr>
            <p:ph type="sldNum" sz="quarter" idx="12"/>
          </p:nvPr>
        </p:nvSpPr>
        <p:spPr>
          <a:xfrm>
            <a:off x="8594880" y="6420533"/>
            <a:ext cx="2743200" cy="365125"/>
          </a:xfrm>
        </p:spPr>
        <p:txBody>
          <a:bodyPr/>
          <a:lstStyle/>
          <a:p>
            <a:fld id="{C464E751-8DDD-48F4-87DB-3D6A7AC74B40}" type="slidenum">
              <a:rPr lang="zh-CN" altLang="en-US" smtClean="0"/>
              <a:pPr/>
              <a:t>109</a:t>
            </a:fld>
            <a:endParaRPr lang="zh-CN" altLang="en-US" dirty="0"/>
          </a:p>
        </p:txBody>
      </p:sp>
      <p:pic>
        <p:nvPicPr>
          <p:cNvPr id="6" name="内容占位符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411448" y="1088687"/>
            <a:ext cx="9587555" cy="5057469"/>
          </a:xfrm>
        </p:spPr>
      </p:pic>
    </p:spTree>
    <p:extLst>
      <p:ext uri="{BB962C8B-B14F-4D97-AF65-F5344CB8AC3E}">
        <p14:creationId xmlns:p14="http://schemas.microsoft.com/office/powerpoint/2010/main" val="27147667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en-US" altLang="zh-CN" dirty="0"/>
              <a:t>6.1.3 </a:t>
            </a:r>
            <a:r>
              <a:rPr kumimoji="1" lang="zh-CN" altLang="en-US" dirty="0"/>
              <a:t>并行与分布式体系架构</a:t>
            </a:r>
            <a:r>
              <a:rPr kumimoji="1" lang="zh-CN" altLang="en-US" dirty="0" smtClean="0"/>
              <a:t>简述</a:t>
            </a:r>
            <a:endParaRPr lang="zh-CN" altLang="en-US" dirty="0"/>
          </a:p>
        </p:txBody>
      </p:sp>
      <p:sp>
        <p:nvSpPr>
          <p:cNvPr id="3" name="内容占位符 2"/>
          <p:cNvSpPr>
            <a:spLocks noGrp="1"/>
          </p:cNvSpPr>
          <p:nvPr>
            <p:ph idx="1"/>
          </p:nvPr>
        </p:nvSpPr>
        <p:spPr>
          <a:xfrm>
            <a:off x="838200" y="1285462"/>
            <a:ext cx="10515600" cy="2301800"/>
          </a:xfrm>
        </p:spPr>
        <p:txBody>
          <a:bodyPr>
            <a:normAutofit/>
          </a:bodyPr>
          <a:lstStyle/>
          <a:p>
            <a:r>
              <a:rPr lang="en-US" altLang="zh-CN" sz="2400" dirty="0" smtClean="0"/>
              <a:t>6.1.3.1 </a:t>
            </a:r>
            <a:r>
              <a:rPr lang="zh-CN" altLang="en-US" sz="2400" dirty="0" smtClean="0"/>
              <a:t>分布式体系架构</a:t>
            </a:r>
            <a:endParaRPr lang="en-US" altLang="zh-CN" sz="2400" dirty="0" smtClean="0"/>
          </a:p>
          <a:p>
            <a:r>
              <a:rPr lang="zh-CN" altLang="en-US" sz="2400" dirty="0" smtClean="0"/>
              <a:t>       分布式</a:t>
            </a:r>
            <a:r>
              <a:rPr lang="zh-CN" altLang="en-US" sz="2400" dirty="0"/>
              <a:t>体系架构指各</a:t>
            </a:r>
            <a:r>
              <a:rPr lang="zh-CN" altLang="en-US" sz="2400" b="1" dirty="0"/>
              <a:t>计算</a:t>
            </a:r>
            <a:r>
              <a:rPr lang="zh-CN" altLang="en-US" sz="2400" dirty="0"/>
              <a:t>设备分离，通过网络进行消息传递，完成设备间的通信与交互的体系架构</a:t>
            </a:r>
            <a:r>
              <a:rPr lang="zh-CN" altLang="en-US" sz="2400" dirty="0" smtClean="0"/>
              <a:t>。分布式数据库系统指</a:t>
            </a:r>
            <a:r>
              <a:rPr lang="zh-CN" altLang="en-US" sz="2400" b="1" dirty="0" smtClean="0"/>
              <a:t>存储设备</a:t>
            </a:r>
            <a:r>
              <a:rPr lang="zh-CN" altLang="en-US" sz="2400" dirty="0" smtClean="0"/>
              <a:t>不在同一个物理计算中的 数据库系统。</a:t>
            </a:r>
            <a:endParaRPr lang="zh-CN" altLang="en-US" sz="2400"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11</a:t>
            </a:fld>
            <a:endParaRPr lang="zh-CN" altLang="en-US" dirty="0"/>
          </a:p>
        </p:txBody>
      </p:sp>
      <p:pic>
        <p:nvPicPr>
          <p:cNvPr id="5" name="图片 4">
            <a:extLst>
              <a:ext uri="{FF2B5EF4-FFF2-40B4-BE49-F238E27FC236}">
                <a16:creationId xmlns:a16="http://schemas.microsoft.com/office/drawing/2014/main" id="{025E9A1E-B302-9541-8DEE-4EB0DB3219F3}"/>
              </a:ext>
            </a:extLst>
          </p:cNvPr>
          <p:cNvPicPr>
            <a:picLocks noChangeAspect="1"/>
          </p:cNvPicPr>
          <p:nvPr/>
        </p:nvPicPr>
        <p:blipFill>
          <a:blip r:embed="rId3"/>
          <a:stretch>
            <a:fillRect/>
          </a:stretch>
        </p:blipFill>
        <p:spPr>
          <a:xfrm>
            <a:off x="940767" y="3577214"/>
            <a:ext cx="4225192" cy="2197100"/>
          </a:xfrm>
          <a:prstGeom prst="rect">
            <a:avLst/>
          </a:prstGeom>
        </p:spPr>
      </p:pic>
      <p:graphicFrame>
        <p:nvGraphicFramePr>
          <p:cNvPr id="6" name="Object 4"/>
          <p:cNvGraphicFramePr>
            <a:graphicFrameLocks noChangeAspect="1"/>
          </p:cNvGraphicFramePr>
          <p:nvPr>
            <p:extLst>
              <p:ext uri="{D42A27DB-BD31-4B8C-83A1-F6EECF244321}">
                <p14:modId xmlns:p14="http://schemas.microsoft.com/office/powerpoint/2010/main" val="3289584197"/>
              </p:ext>
            </p:extLst>
          </p:nvPr>
        </p:nvGraphicFramePr>
        <p:xfrm>
          <a:off x="5944213" y="3331550"/>
          <a:ext cx="4631333" cy="3024800"/>
        </p:xfrm>
        <a:graphic>
          <a:graphicData uri="http://schemas.openxmlformats.org/presentationml/2006/ole">
            <mc:AlternateContent xmlns:mc="http://schemas.openxmlformats.org/markup-compatibility/2006">
              <mc:Choice xmlns:v="urn:schemas-microsoft-com:vml" Requires="v">
                <p:oleObj spid="_x0000_s3623" name="图片" r:id="rId4" imgW="3514725" imgH="2295525" progId="Word.Picture.8">
                  <p:embed/>
                </p:oleObj>
              </mc:Choice>
              <mc:Fallback>
                <p:oleObj name="图片" r:id="rId4" imgW="3514725" imgH="2295525" progId="Word.Picture.8">
                  <p:embed/>
                  <p:pic>
                    <p:nvPicPr>
                      <p:cNvPr id="8"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44213" y="3331550"/>
                        <a:ext cx="4631333" cy="3024800"/>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96239034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19880"/>
            <a:ext cx="10515600" cy="920336"/>
          </a:xfrm>
        </p:spPr>
        <p:txBody>
          <a:bodyPr/>
          <a:lstStyle/>
          <a:p>
            <a:r>
              <a:rPr lang="en-US" altLang="zh-CN" dirty="0"/>
              <a:t>6.4.7 BigTable</a:t>
            </a:r>
            <a:r>
              <a:rPr lang="zh-CN" altLang="en-US" dirty="0"/>
              <a:t>（续）</a:t>
            </a:r>
          </a:p>
        </p:txBody>
      </p:sp>
      <p:pic>
        <p:nvPicPr>
          <p:cNvPr id="5" name="内容占位符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74438" y="1106375"/>
            <a:ext cx="6013441" cy="5429063"/>
          </a:xfrm>
        </p:spPr>
      </p:pic>
      <p:sp>
        <p:nvSpPr>
          <p:cNvPr id="4" name="灯片编号占位符 3"/>
          <p:cNvSpPr>
            <a:spLocks noGrp="1"/>
          </p:cNvSpPr>
          <p:nvPr>
            <p:ph type="sldNum" sz="quarter" idx="12"/>
          </p:nvPr>
        </p:nvSpPr>
        <p:spPr/>
        <p:txBody>
          <a:bodyPr/>
          <a:lstStyle/>
          <a:p>
            <a:fld id="{C464E751-8DDD-48F4-87DB-3D6A7AC74B40}" type="slidenum">
              <a:rPr lang="zh-CN" altLang="en-US" smtClean="0"/>
              <a:pPr/>
              <a:t>110</a:t>
            </a:fld>
            <a:endParaRPr lang="zh-CN" altLang="en-US" dirty="0"/>
          </a:p>
        </p:txBody>
      </p:sp>
      <p:sp>
        <p:nvSpPr>
          <p:cNvPr id="6" name="矩形 5"/>
          <p:cNvSpPr/>
          <p:nvPr/>
        </p:nvSpPr>
        <p:spPr>
          <a:xfrm>
            <a:off x="5332962" y="6488668"/>
            <a:ext cx="5785558" cy="369332"/>
          </a:xfrm>
          <a:prstGeom prst="rect">
            <a:avLst/>
          </a:prstGeom>
        </p:spPr>
        <p:txBody>
          <a:bodyPr wrap="none">
            <a:spAutoFit/>
          </a:bodyPr>
          <a:lstStyle/>
          <a:p>
            <a:r>
              <a:rPr lang="zh-CN" altLang="en-US" dirty="0">
                <a:solidFill>
                  <a:schemeClr val="bg1">
                    <a:lumMod val="65000"/>
                  </a:schemeClr>
                </a:solidFill>
              </a:rPr>
              <a:t>https://blog.csdn.net/yunhua_lee/article/details/7484953</a:t>
            </a:r>
          </a:p>
        </p:txBody>
      </p:sp>
    </p:spTree>
    <p:extLst>
      <p:ext uri="{BB962C8B-B14F-4D97-AF65-F5344CB8AC3E}">
        <p14:creationId xmlns:p14="http://schemas.microsoft.com/office/powerpoint/2010/main" val="334296079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8600"/>
            <a:ext cx="10515600" cy="723400"/>
          </a:xfrm>
        </p:spPr>
        <p:txBody>
          <a:bodyPr/>
          <a:lstStyle/>
          <a:p>
            <a:r>
              <a:rPr lang="en-US" altLang="zh-CN" dirty="0"/>
              <a:t>6.4.7 BigTable</a:t>
            </a:r>
            <a:r>
              <a:rPr lang="zh-CN" altLang="en-US" dirty="0"/>
              <a:t>（续）</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111</a:t>
            </a:fld>
            <a:endParaRPr lang="zh-CN" altLang="en-US" dirty="0"/>
          </a:p>
        </p:txBody>
      </p:sp>
      <p:sp>
        <p:nvSpPr>
          <p:cNvPr id="6" name="矩形 5"/>
          <p:cNvSpPr/>
          <p:nvPr/>
        </p:nvSpPr>
        <p:spPr>
          <a:xfrm>
            <a:off x="5332962" y="6488668"/>
            <a:ext cx="5785558" cy="369332"/>
          </a:xfrm>
          <a:prstGeom prst="rect">
            <a:avLst/>
          </a:prstGeom>
        </p:spPr>
        <p:txBody>
          <a:bodyPr wrap="none">
            <a:spAutoFit/>
          </a:bodyPr>
          <a:lstStyle/>
          <a:p>
            <a:r>
              <a:rPr lang="zh-CN" altLang="en-US" dirty="0">
                <a:solidFill>
                  <a:schemeClr val="bg1">
                    <a:lumMod val="65000"/>
                  </a:schemeClr>
                </a:solidFill>
              </a:rPr>
              <a:t>https://blog.csdn.net/yunhua_lee/article/details/7484953</a:t>
            </a:r>
          </a:p>
        </p:txBody>
      </p:sp>
      <p:pic>
        <p:nvPicPr>
          <p:cNvPr id="7" name="内容占位符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28457" y="2856249"/>
            <a:ext cx="6082143" cy="3500101"/>
          </a:xfrm>
        </p:spPr>
      </p:pic>
      <p:sp>
        <p:nvSpPr>
          <p:cNvPr id="3" name="矩形 2"/>
          <p:cNvSpPr/>
          <p:nvPr/>
        </p:nvSpPr>
        <p:spPr>
          <a:xfrm>
            <a:off x="838200" y="709198"/>
            <a:ext cx="10129520" cy="2677656"/>
          </a:xfrm>
          <a:prstGeom prst="rect">
            <a:avLst/>
          </a:prstGeom>
        </p:spPr>
        <p:txBody>
          <a:bodyPr wrap="square">
            <a:spAutoFit/>
          </a:bodyPr>
          <a:lstStyle/>
          <a:p>
            <a:r>
              <a:rPr lang="zh-CN" altLang="en-US" sz="2400" dirty="0" smtClean="0">
                <a:latin typeface="微软雅黑" panose="020B0503020204020204" pitchFamily="34" charset="-122"/>
                <a:ea typeface="微软雅黑" panose="020B0503020204020204" pitchFamily="34" charset="-122"/>
              </a:rPr>
              <a:t>       当</a:t>
            </a:r>
            <a:r>
              <a:rPr lang="zh-CN" altLang="en-US" sz="2400" dirty="0">
                <a:latin typeface="微软雅黑" panose="020B0503020204020204" pitchFamily="34" charset="-122"/>
                <a:ea typeface="微软雅黑" panose="020B0503020204020204" pitchFamily="34" charset="-122"/>
              </a:rPr>
              <a:t>子服务器收到一个写</a:t>
            </a:r>
            <a:r>
              <a:rPr lang="zh-CN" altLang="en-US" sz="2400" dirty="0" smtClean="0">
                <a:latin typeface="微软雅黑" panose="020B0503020204020204" pitchFamily="34" charset="-122"/>
                <a:ea typeface="微软雅黑" panose="020B0503020204020204" pitchFamily="34" charset="-122"/>
              </a:rPr>
              <a:t>请求时，它先</a:t>
            </a:r>
            <a:r>
              <a:rPr lang="zh-CN" altLang="en-US" sz="2400" dirty="0">
                <a:latin typeface="微软雅黑" panose="020B0503020204020204" pitchFamily="34" charset="-122"/>
                <a:ea typeface="微软雅黑" panose="020B0503020204020204" pitchFamily="34" charset="-122"/>
              </a:rPr>
              <a:t>检查请求是否</a:t>
            </a:r>
            <a:r>
              <a:rPr lang="zh-CN" altLang="en-US" sz="2400" dirty="0" smtClean="0">
                <a:latin typeface="微软雅黑" panose="020B0503020204020204" pitchFamily="34" charset="-122"/>
                <a:ea typeface="微软雅黑" panose="020B0503020204020204" pitchFamily="34" charset="-122"/>
              </a:rPr>
              <a:t>合法；通过合法检查后将</a:t>
            </a:r>
            <a:r>
              <a:rPr lang="zh-CN" altLang="en-US" sz="2400" dirty="0">
                <a:latin typeface="微软雅黑" panose="020B0503020204020204" pitchFamily="34" charset="-122"/>
                <a:ea typeface="微软雅黑" panose="020B0503020204020204" pitchFamily="34" charset="-122"/>
              </a:rPr>
              <a:t>写请求提交到日志去，然后将数据写入内存中</a:t>
            </a:r>
            <a:r>
              <a:rPr lang="zh-CN" altLang="en-US" sz="2400" dirty="0" smtClean="0">
                <a:latin typeface="微软雅黑" panose="020B0503020204020204" pitchFamily="34" charset="-122"/>
                <a:ea typeface="微软雅黑" panose="020B0503020204020204" pitchFamily="34" charset="-122"/>
              </a:rPr>
              <a:t>的</a:t>
            </a:r>
            <a:r>
              <a:rPr lang="en-US" altLang="zh-CN" sz="2400" dirty="0" smtClean="0">
                <a:latin typeface="微软雅黑" panose="020B0503020204020204" pitchFamily="34" charset="-122"/>
                <a:ea typeface="微软雅黑" panose="020B0503020204020204" pitchFamily="34" charset="-122"/>
              </a:rPr>
              <a:t>memtable</a:t>
            </a: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memtable</a:t>
            </a:r>
            <a:r>
              <a:rPr lang="zh-CN" altLang="en-US" sz="2400" dirty="0">
                <a:latin typeface="微软雅黑" panose="020B0503020204020204" pitchFamily="34" charset="-122"/>
                <a:ea typeface="微软雅黑" panose="020B0503020204020204" pitchFamily="34" charset="-122"/>
              </a:rPr>
              <a:t>相当于</a:t>
            </a:r>
            <a:r>
              <a:rPr lang="en-US" altLang="zh-CN" sz="2400" dirty="0">
                <a:latin typeface="微软雅黑" panose="020B0503020204020204" pitchFamily="34" charset="-122"/>
                <a:ea typeface="微软雅黑" panose="020B0503020204020204" pitchFamily="34" charset="-122"/>
              </a:rPr>
              <a:t>SSTable</a:t>
            </a:r>
            <a:r>
              <a:rPr lang="zh-CN" altLang="en-US" sz="2400" dirty="0">
                <a:latin typeface="微软雅黑" panose="020B0503020204020204" pitchFamily="34" charset="-122"/>
                <a:ea typeface="微软雅黑" panose="020B0503020204020204" pitchFamily="34" charset="-122"/>
              </a:rPr>
              <a:t>的缓存，当</a:t>
            </a:r>
            <a:r>
              <a:rPr lang="en-US" altLang="zh-CN" sz="2400" dirty="0">
                <a:latin typeface="微软雅黑" panose="020B0503020204020204" pitchFamily="34" charset="-122"/>
                <a:ea typeface="微软雅黑" panose="020B0503020204020204" pitchFamily="34" charset="-122"/>
              </a:rPr>
              <a:t>memtable</a:t>
            </a:r>
            <a:r>
              <a:rPr lang="zh-CN" altLang="en-US" sz="2400" dirty="0">
                <a:latin typeface="微软雅黑" panose="020B0503020204020204" pitchFamily="34" charset="-122"/>
                <a:ea typeface="微软雅黑" panose="020B0503020204020204" pitchFamily="34" charset="-122"/>
              </a:rPr>
              <a:t>成长到一定规模会被冻结，</a:t>
            </a:r>
            <a:r>
              <a:rPr lang="en-US" altLang="zh-CN" sz="2400" dirty="0" err="1">
                <a:latin typeface="微软雅黑" panose="020B0503020204020204" pitchFamily="34" charset="-122"/>
                <a:ea typeface="微软雅黑" panose="020B0503020204020204" pitchFamily="34" charset="-122"/>
              </a:rPr>
              <a:t>Bigtable</a:t>
            </a:r>
            <a:r>
              <a:rPr lang="zh-CN" altLang="en-US" sz="2400" dirty="0">
                <a:latin typeface="微软雅黑" panose="020B0503020204020204" pitchFamily="34" charset="-122"/>
                <a:ea typeface="微软雅黑" panose="020B0503020204020204" pitchFamily="34" charset="-122"/>
              </a:rPr>
              <a:t>随之创建一个新的</a:t>
            </a:r>
            <a:r>
              <a:rPr lang="en-US" altLang="zh-CN" sz="2400" dirty="0">
                <a:latin typeface="微软雅黑" panose="020B0503020204020204" pitchFamily="34" charset="-122"/>
                <a:ea typeface="微软雅黑" panose="020B0503020204020204" pitchFamily="34" charset="-122"/>
              </a:rPr>
              <a:t>memtable</a:t>
            </a:r>
            <a:r>
              <a:rPr lang="zh-CN" altLang="en-US" sz="2400" dirty="0">
                <a:latin typeface="微软雅黑" panose="020B0503020204020204" pitchFamily="34" charset="-122"/>
                <a:ea typeface="微软雅黑" panose="020B0503020204020204" pitchFamily="34" charset="-122"/>
              </a:rPr>
              <a:t>，并且将冻结的</a:t>
            </a:r>
            <a:r>
              <a:rPr lang="en-US" altLang="zh-CN" sz="2400" dirty="0">
                <a:latin typeface="微软雅黑" panose="020B0503020204020204" pitchFamily="34" charset="-122"/>
                <a:ea typeface="微软雅黑" panose="020B0503020204020204" pitchFamily="34" charset="-122"/>
              </a:rPr>
              <a:t>memtable</a:t>
            </a:r>
            <a:r>
              <a:rPr lang="zh-CN" altLang="en-US" sz="2400" dirty="0">
                <a:latin typeface="微软雅黑" panose="020B0503020204020204" pitchFamily="34" charset="-122"/>
                <a:ea typeface="微软雅黑" panose="020B0503020204020204" pitchFamily="34" charset="-122"/>
              </a:rPr>
              <a:t>转换为</a:t>
            </a:r>
            <a:r>
              <a:rPr lang="en-US" altLang="zh-CN" sz="2400" dirty="0">
                <a:latin typeface="微软雅黑" panose="020B0503020204020204" pitchFamily="34" charset="-122"/>
                <a:ea typeface="微软雅黑" panose="020B0503020204020204" pitchFamily="34" charset="-122"/>
              </a:rPr>
              <a:t>SSTable</a:t>
            </a:r>
            <a:r>
              <a:rPr lang="zh-CN" altLang="en-US" sz="2400" dirty="0">
                <a:latin typeface="微软雅黑" panose="020B0503020204020204" pitchFamily="34" charset="-122"/>
                <a:ea typeface="微软雅黑" panose="020B0503020204020204" pitchFamily="34" charset="-122"/>
              </a:rPr>
              <a:t>格式写入</a:t>
            </a:r>
            <a:r>
              <a:rPr lang="en-US" altLang="zh-CN" sz="2400" dirty="0">
                <a:latin typeface="微软雅黑" panose="020B0503020204020204" pitchFamily="34" charset="-122"/>
                <a:ea typeface="微软雅黑" panose="020B0503020204020204" pitchFamily="34" charset="-122"/>
              </a:rPr>
              <a:t>GFS</a:t>
            </a:r>
            <a:r>
              <a:rPr lang="zh-CN" altLang="en-US" sz="2400" dirty="0" smtClean="0">
                <a:latin typeface="微软雅黑" panose="020B0503020204020204" pitchFamily="34" charset="-122"/>
                <a:ea typeface="微软雅黑" panose="020B0503020204020204" pitchFamily="34" charset="-122"/>
              </a:rPr>
              <a:t>，该过程称为</a:t>
            </a:r>
            <a:r>
              <a:rPr lang="en-US" altLang="zh-CN" sz="2400" dirty="0">
                <a:latin typeface="微软雅黑" panose="020B0503020204020204" pitchFamily="34" charset="-122"/>
                <a:ea typeface="微软雅黑" panose="020B0503020204020204" pitchFamily="34" charset="-122"/>
              </a:rPr>
              <a:t>minor compaction</a:t>
            </a:r>
            <a:r>
              <a:rPr lang="zh-CN" altLang="en-US" sz="2400" dirty="0" smtClean="0">
                <a:latin typeface="微软雅黑" panose="020B0503020204020204" pitchFamily="34" charset="-122"/>
                <a:ea typeface="微软雅黑" panose="020B0503020204020204" pitchFamily="34" charset="-122"/>
              </a:rPr>
              <a:t>。</a:t>
            </a:r>
            <a:endParaRPr lang="en-US" altLang="zh-CN" sz="2400" dirty="0" smtClean="0">
              <a:latin typeface="微软雅黑" panose="020B0503020204020204" pitchFamily="34" charset="-122"/>
              <a:ea typeface="微软雅黑" panose="020B0503020204020204" pitchFamily="34" charset="-122"/>
            </a:endParaRPr>
          </a:p>
          <a:p>
            <a:r>
              <a:rPr lang="zh-CN" altLang="en-US" sz="2400" dirty="0" smtClean="0">
                <a:solidFill>
                  <a:srgbClr val="121212"/>
                </a:solidFill>
                <a:latin typeface="微软雅黑" panose="020B0503020204020204" pitchFamily="34" charset="-122"/>
                <a:ea typeface="微软雅黑" panose="020B0503020204020204" pitchFamily="34" charset="-122"/>
              </a:rPr>
              <a:t>       子</a:t>
            </a:r>
            <a:r>
              <a:rPr lang="zh-CN" altLang="en-US" sz="2400" dirty="0">
                <a:solidFill>
                  <a:srgbClr val="121212"/>
                </a:solidFill>
                <a:latin typeface="微软雅黑" panose="020B0503020204020204" pitchFamily="34" charset="-122"/>
                <a:ea typeface="微软雅黑" panose="020B0503020204020204" pitchFamily="34" charset="-122"/>
              </a:rPr>
              <a:t>表的数据最终还是写到</a:t>
            </a:r>
            <a:r>
              <a:rPr lang="en-US" altLang="zh-CN" sz="2400" dirty="0" smtClean="0">
                <a:solidFill>
                  <a:srgbClr val="121212"/>
                </a:solidFill>
                <a:latin typeface="微软雅黑" panose="020B0503020204020204" pitchFamily="34" charset="-122"/>
                <a:ea typeface="微软雅黑" panose="020B0503020204020204" pitchFamily="34" charset="-122"/>
              </a:rPr>
              <a:t>GFS</a:t>
            </a:r>
            <a:r>
              <a:rPr lang="zh-CN" altLang="en-US" sz="2400" dirty="0" smtClean="0">
                <a:solidFill>
                  <a:srgbClr val="121212"/>
                </a:solidFill>
                <a:latin typeface="微软雅黑" panose="020B0503020204020204" pitchFamily="34" charset="-122"/>
                <a:ea typeface="微软雅黑" panose="020B0503020204020204" pitchFamily="34" charset="-122"/>
              </a:rPr>
              <a:t>，</a:t>
            </a:r>
            <a:r>
              <a:rPr lang="zh-CN" altLang="en-US" sz="2400" dirty="0">
                <a:solidFill>
                  <a:srgbClr val="121212"/>
                </a:solidFill>
                <a:latin typeface="微软雅黑" panose="020B0503020204020204" pitchFamily="34" charset="-122"/>
                <a:ea typeface="微软雅黑" panose="020B0503020204020204" pitchFamily="34" charset="-122"/>
              </a:rPr>
              <a:t>子表在</a:t>
            </a:r>
            <a:r>
              <a:rPr lang="en-US" altLang="zh-CN" sz="2400" dirty="0">
                <a:solidFill>
                  <a:srgbClr val="121212"/>
                </a:solidFill>
                <a:latin typeface="微软雅黑" panose="020B0503020204020204" pitchFamily="34" charset="-122"/>
                <a:ea typeface="微软雅黑" panose="020B0503020204020204" pitchFamily="34" charset="-122"/>
              </a:rPr>
              <a:t>GFS</a:t>
            </a:r>
            <a:r>
              <a:rPr lang="zh-CN" altLang="en-US" sz="2400" dirty="0">
                <a:solidFill>
                  <a:srgbClr val="121212"/>
                </a:solidFill>
                <a:latin typeface="微软雅黑" panose="020B0503020204020204" pitchFamily="34" charset="-122"/>
                <a:ea typeface="微软雅黑" panose="020B0503020204020204" pitchFamily="34" charset="-122"/>
              </a:rPr>
              <a:t>里的物理形态就是若干个</a:t>
            </a:r>
            <a:r>
              <a:rPr lang="en-US" altLang="zh-CN" sz="2400" dirty="0">
                <a:solidFill>
                  <a:srgbClr val="121212"/>
                </a:solidFill>
                <a:latin typeface="微软雅黑" panose="020B0503020204020204" pitchFamily="34" charset="-122"/>
                <a:ea typeface="微软雅黑" panose="020B0503020204020204" pitchFamily="34" charset="-122"/>
              </a:rPr>
              <a:t>SSTable</a:t>
            </a:r>
            <a:r>
              <a:rPr lang="zh-CN" altLang="en-US" sz="2400" dirty="0">
                <a:solidFill>
                  <a:srgbClr val="121212"/>
                </a:solidFill>
                <a:latin typeface="微软雅黑" panose="020B0503020204020204" pitchFamily="34" charset="-122"/>
                <a:ea typeface="微软雅黑" panose="020B0503020204020204" pitchFamily="34" charset="-122"/>
              </a:rPr>
              <a:t>文件</a:t>
            </a:r>
            <a:r>
              <a:rPr lang="zh-CN" altLang="en-US" sz="2400" dirty="0" smtClean="0">
                <a:solidFill>
                  <a:srgbClr val="121212"/>
                </a:solidFill>
                <a:latin typeface="微软雅黑" panose="020B0503020204020204" pitchFamily="34" charset="-122"/>
                <a:ea typeface="微软雅黑" panose="020B0503020204020204" pitchFamily="34" charset="-122"/>
              </a:rPr>
              <a:t>。</a:t>
            </a:r>
            <a:endParaRPr lang="en-US" altLang="zh-CN" sz="2400" dirty="0">
              <a:solidFill>
                <a:srgbClr val="121212"/>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78315761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6.4.7 BigTable</a:t>
            </a:r>
            <a:r>
              <a:rPr lang="zh-CN" altLang="en-US" dirty="0"/>
              <a:t>（续）</a:t>
            </a:r>
          </a:p>
        </p:txBody>
      </p:sp>
      <p:pic>
        <p:nvPicPr>
          <p:cNvPr id="5" name="内容占位符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45426" y="1163004"/>
            <a:ext cx="8784530" cy="5694995"/>
          </a:xfrm>
        </p:spPr>
      </p:pic>
      <p:sp>
        <p:nvSpPr>
          <p:cNvPr id="4" name="灯片编号占位符 3"/>
          <p:cNvSpPr>
            <a:spLocks noGrp="1"/>
          </p:cNvSpPr>
          <p:nvPr>
            <p:ph type="sldNum" sz="quarter" idx="12"/>
          </p:nvPr>
        </p:nvSpPr>
        <p:spPr/>
        <p:txBody>
          <a:bodyPr/>
          <a:lstStyle/>
          <a:p>
            <a:fld id="{C464E751-8DDD-48F4-87DB-3D6A7AC74B40}" type="slidenum">
              <a:rPr lang="zh-CN" altLang="en-US" smtClean="0"/>
              <a:pPr/>
              <a:t>112</a:t>
            </a:fld>
            <a:endParaRPr lang="zh-CN" altLang="en-US" dirty="0"/>
          </a:p>
        </p:txBody>
      </p:sp>
    </p:spTree>
    <p:extLst>
      <p:ext uri="{BB962C8B-B14F-4D97-AF65-F5344CB8AC3E}">
        <p14:creationId xmlns:p14="http://schemas.microsoft.com/office/powerpoint/2010/main" val="63296447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88018" y="1642436"/>
            <a:ext cx="7166325" cy="4546378"/>
          </a:xfrm>
          <a:prstGeom prst="rect">
            <a:avLst/>
          </a:prstGeom>
        </p:spPr>
      </p:pic>
      <p:sp>
        <p:nvSpPr>
          <p:cNvPr id="2" name="标题 1"/>
          <p:cNvSpPr>
            <a:spLocks noGrp="1"/>
          </p:cNvSpPr>
          <p:nvPr>
            <p:ph type="title"/>
          </p:nvPr>
        </p:nvSpPr>
        <p:spPr>
          <a:xfrm>
            <a:off x="838200" y="-81914"/>
            <a:ext cx="10515600" cy="920336"/>
          </a:xfrm>
        </p:spPr>
        <p:txBody>
          <a:bodyPr/>
          <a:lstStyle/>
          <a:p>
            <a:r>
              <a:rPr lang="en-US" altLang="zh-CN" dirty="0" smtClean="0"/>
              <a:t>6.4.8 TFS</a:t>
            </a:r>
            <a:endParaRPr lang="zh-CN" altLang="en-US" dirty="0"/>
          </a:p>
        </p:txBody>
      </p:sp>
      <p:sp>
        <p:nvSpPr>
          <p:cNvPr id="3" name="内容占位符 2"/>
          <p:cNvSpPr>
            <a:spLocks noGrp="1"/>
          </p:cNvSpPr>
          <p:nvPr>
            <p:ph idx="1"/>
          </p:nvPr>
        </p:nvSpPr>
        <p:spPr>
          <a:xfrm>
            <a:off x="861060" y="756047"/>
            <a:ext cx="10256520" cy="1418193"/>
          </a:xfrm>
        </p:spPr>
        <p:txBody>
          <a:bodyPr>
            <a:normAutofit/>
          </a:bodyPr>
          <a:lstStyle/>
          <a:p>
            <a:r>
              <a:rPr lang="en-US" altLang="zh-CN" sz="2400" dirty="0"/>
              <a:t>TFS</a:t>
            </a:r>
            <a:r>
              <a:rPr lang="zh-CN" altLang="en-US" sz="2400" dirty="0"/>
              <a:t>（</a:t>
            </a:r>
            <a:r>
              <a:rPr lang="en-US" altLang="zh-CN" sz="2400" dirty="0" err="1"/>
              <a:t>Taobao</a:t>
            </a:r>
            <a:r>
              <a:rPr lang="en-US" altLang="zh-CN" sz="2400" dirty="0"/>
              <a:t> </a:t>
            </a:r>
            <a:r>
              <a:rPr lang="en-US" altLang="zh-CN" sz="2400" dirty="0" err="1" smtClean="0"/>
              <a:t>FileSystem</a:t>
            </a:r>
            <a:r>
              <a:rPr lang="zh-CN" altLang="en-US" sz="2400" dirty="0"/>
              <a:t>）是一个高可扩展、高可用、高性能、面向互联网服务的分布式文件系统</a:t>
            </a:r>
            <a:r>
              <a:rPr lang="zh-CN" altLang="en-US" sz="2400" dirty="0" smtClean="0"/>
              <a:t>，构筑</a:t>
            </a:r>
            <a:r>
              <a:rPr lang="zh-CN" altLang="en-US" sz="2400" dirty="0"/>
              <a:t>在普通的</a:t>
            </a:r>
            <a:r>
              <a:rPr lang="en-US" altLang="zh-CN" sz="2400" dirty="0"/>
              <a:t>Linux</a:t>
            </a:r>
            <a:r>
              <a:rPr lang="zh-CN" altLang="en-US" sz="2400" dirty="0"/>
              <a:t>机器集群上，可为外部提供高可靠和高并发的存储</a:t>
            </a:r>
            <a:r>
              <a:rPr lang="zh-CN" altLang="en-US" sz="2400" dirty="0" smtClean="0"/>
              <a:t>访问。</a:t>
            </a:r>
            <a:endParaRPr lang="en-US" altLang="zh-CN" sz="2400" dirty="0" smtClean="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113</a:t>
            </a:fld>
            <a:endParaRPr lang="zh-CN" altLang="en-US" dirty="0"/>
          </a:p>
        </p:txBody>
      </p:sp>
      <p:sp>
        <p:nvSpPr>
          <p:cNvPr id="6" name="矩形 5"/>
          <p:cNvSpPr/>
          <p:nvPr/>
        </p:nvSpPr>
        <p:spPr>
          <a:xfrm>
            <a:off x="838200" y="2658033"/>
            <a:ext cx="3629660" cy="3046988"/>
          </a:xfrm>
          <a:prstGeom prst="rect">
            <a:avLst/>
          </a:prstGeom>
        </p:spPr>
        <p:txBody>
          <a:bodyPr wrap="square">
            <a:spAutoFit/>
          </a:bodyPr>
          <a:lstStyle/>
          <a:p>
            <a:r>
              <a:rPr lang="en-US" altLang="zh-CN" sz="2400" dirty="0" smtClean="0">
                <a:latin typeface="微软雅黑" panose="020B0503020204020204" pitchFamily="34" charset="-122"/>
                <a:ea typeface="微软雅黑" panose="020B0503020204020204" pitchFamily="34" charset="-122"/>
              </a:rPr>
              <a:t>TFS</a:t>
            </a:r>
            <a:r>
              <a:rPr lang="zh-CN" altLang="en-US" sz="2400" dirty="0" smtClean="0">
                <a:latin typeface="微软雅黑" panose="020B0503020204020204" pitchFamily="34" charset="-122"/>
                <a:ea typeface="微软雅黑" panose="020B0503020204020204" pitchFamily="34" charset="-122"/>
              </a:rPr>
              <a:t>主要</a:t>
            </a:r>
            <a:r>
              <a:rPr lang="zh-CN" altLang="en-US" sz="2400" dirty="0">
                <a:latin typeface="微软雅黑" panose="020B0503020204020204" pitchFamily="34" charset="-122"/>
                <a:ea typeface="微软雅黑" panose="020B0503020204020204" pitchFamily="34" charset="-122"/>
              </a:rPr>
              <a:t>针对海量的非结构化</a:t>
            </a:r>
            <a:r>
              <a:rPr lang="zh-CN" altLang="en-US" sz="2400" dirty="0" smtClean="0">
                <a:latin typeface="微软雅黑" panose="020B0503020204020204" pitchFamily="34" charset="-122"/>
                <a:ea typeface="微软雅黑" panose="020B0503020204020204" pitchFamily="34" charset="-122"/>
              </a:rPr>
              <a:t>数据，它为</a:t>
            </a:r>
            <a:r>
              <a:rPr lang="zh-CN" altLang="en-US" sz="2400" dirty="0">
                <a:latin typeface="微软雅黑" panose="020B0503020204020204" pitchFamily="34" charset="-122"/>
                <a:ea typeface="微软雅黑" panose="020B0503020204020204" pitchFamily="34" charset="-122"/>
              </a:rPr>
              <a:t>淘宝提供海量小文件存储，通常文件大小不超过</a:t>
            </a:r>
            <a:r>
              <a:rPr lang="en-US" altLang="zh-CN" sz="2400" dirty="0" smtClean="0">
                <a:latin typeface="微软雅黑" panose="020B0503020204020204" pitchFamily="34" charset="-122"/>
                <a:ea typeface="微软雅黑" panose="020B0503020204020204" pitchFamily="34" charset="-122"/>
              </a:rPr>
              <a:t>1M</a:t>
            </a:r>
            <a:r>
              <a:rPr lang="zh-CN" altLang="en-US" sz="2400" dirty="0" smtClean="0">
                <a:latin typeface="微软雅黑" panose="020B0503020204020204" pitchFamily="34" charset="-122"/>
                <a:ea typeface="微软雅黑" panose="020B0503020204020204" pitchFamily="34" charset="-122"/>
              </a:rPr>
              <a:t>。</a:t>
            </a:r>
            <a:endParaRPr lang="en-US" altLang="zh-CN" sz="2400" dirty="0" smtClean="0">
              <a:latin typeface="微软雅黑" panose="020B0503020204020204" pitchFamily="34" charset="-122"/>
              <a:ea typeface="微软雅黑" panose="020B0503020204020204" pitchFamily="34" charset="-122"/>
            </a:endParaRPr>
          </a:p>
          <a:p>
            <a:endParaRPr lang="en-US" altLang="zh-CN" sz="2400" dirty="0">
              <a:latin typeface="微软雅黑" panose="020B0503020204020204" pitchFamily="34" charset="-122"/>
              <a:ea typeface="微软雅黑" panose="020B0503020204020204" pitchFamily="34" charset="-122"/>
            </a:endParaRPr>
          </a:p>
          <a:p>
            <a:r>
              <a:rPr lang="en-US" altLang="zh-CN" sz="2400" dirty="0" smtClean="0">
                <a:latin typeface="微软雅黑" panose="020B0503020204020204" pitchFamily="34" charset="-122"/>
                <a:ea typeface="微软雅黑" panose="020B0503020204020204" pitchFamily="34" charset="-122"/>
              </a:rPr>
              <a:t>TFS</a:t>
            </a:r>
            <a:r>
              <a:rPr lang="zh-CN" altLang="en-US" sz="2400" dirty="0" smtClean="0">
                <a:latin typeface="微软雅黑" panose="020B0503020204020204" pitchFamily="34" charset="-122"/>
                <a:ea typeface="微软雅黑" panose="020B0503020204020204" pitchFamily="34" charset="-122"/>
              </a:rPr>
              <a:t>采用</a:t>
            </a:r>
            <a:r>
              <a:rPr lang="en-US" altLang="zh-CN" sz="2400" dirty="0" smtClean="0">
                <a:latin typeface="微软雅黑" panose="020B0503020204020204" pitchFamily="34" charset="-122"/>
                <a:ea typeface="微软雅黑" panose="020B0503020204020204" pitchFamily="34" charset="-122"/>
              </a:rPr>
              <a:t>HA</a:t>
            </a:r>
            <a:r>
              <a:rPr lang="zh-CN" altLang="en-US" sz="2400" dirty="0">
                <a:latin typeface="微软雅黑" panose="020B0503020204020204" pitchFamily="34" charset="-122"/>
                <a:ea typeface="微软雅黑" panose="020B0503020204020204" pitchFamily="34" charset="-122"/>
              </a:rPr>
              <a:t>架构和平滑扩容，保证了整个文件系统的可用性和扩展性</a:t>
            </a:r>
            <a:r>
              <a:rPr lang="zh-CN" altLang="en-US" sz="2400" dirty="0" smtClean="0">
                <a:latin typeface="微软雅黑" panose="020B0503020204020204" pitchFamily="34" charset="-122"/>
                <a:ea typeface="微软雅黑" panose="020B0503020204020204" pitchFamily="34" charset="-122"/>
              </a:rPr>
              <a:t>。</a:t>
            </a:r>
            <a:endParaRPr lang="en-US" altLang="zh-CN" sz="2400" dirty="0" smtClean="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1264165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81914"/>
            <a:ext cx="10515600" cy="920336"/>
          </a:xfrm>
        </p:spPr>
        <p:txBody>
          <a:bodyPr/>
          <a:lstStyle/>
          <a:p>
            <a:r>
              <a:rPr lang="en-US" altLang="zh-CN" dirty="0" smtClean="0"/>
              <a:t>6.4.8 TFS</a:t>
            </a:r>
            <a:r>
              <a:rPr lang="zh-CN" altLang="en-US" dirty="0" smtClean="0"/>
              <a:t>（续）</a:t>
            </a:r>
            <a:endParaRPr lang="zh-CN" altLang="en-US" dirty="0"/>
          </a:p>
        </p:txBody>
      </p:sp>
      <p:sp>
        <p:nvSpPr>
          <p:cNvPr id="3" name="内容占位符 2"/>
          <p:cNvSpPr>
            <a:spLocks noGrp="1"/>
          </p:cNvSpPr>
          <p:nvPr>
            <p:ph idx="1"/>
          </p:nvPr>
        </p:nvSpPr>
        <p:spPr>
          <a:xfrm>
            <a:off x="861060" y="756047"/>
            <a:ext cx="10256520" cy="5106273"/>
          </a:xfrm>
        </p:spPr>
        <p:txBody>
          <a:bodyPr>
            <a:normAutofit/>
          </a:bodyPr>
          <a:lstStyle/>
          <a:p>
            <a:r>
              <a:rPr lang="en-US" altLang="zh-CN" sz="2400" dirty="0" smtClean="0"/>
              <a:t>TFS</a:t>
            </a:r>
            <a:r>
              <a:rPr lang="zh-CN" altLang="en-US" sz="2400" dirty="0" smtClean="0"/>
              <a:t>采用</a:t>
            </a:r>
            <a:r>
              <a:rPr lang="zh-CN" altLang="en-US" sz="2400" dirty="0"/>
              <a:t>扁平化的数据组织结构</a:t>
            </a:r>
            <a:r>
              <a:rPr lang="zh-CN" altLang="en-US" sz="2400" dirty="0" smtClean="0"/>
              <a:t>，将</a:t>
            </a:r>
            <a:r>
              <a:rPr lang="zh-CN" altLang="en-US" sz="2400" dirty="0"/>
              <a:t>文件名映射到文件的物理地址，简化了文件的访问流程，一定程度上为</a:t>
            </a:r>
            <a:r>
              <a:rPr lang="en-US" altLang="zh-CN" sz="2400" dirty="0"/>
              <a:t>TFS</a:t>
            </a:r>
            <a:r>
              <a:rPr lang="zh-CN" altLang="en-US" sz="2400" dirty="0"/>
              <a:t>提供了良好的读写性能</a:t>
            </a:r>
            <a:r>
              <a:rPr lang="zh-CN" altLang="en-US" sz="2400" dirty="0" smtClean="0"/>
              <a:t>。</a:t>
            </a:r>
            <a:endParaRPr lang="en-US" altLang="zh-CN" sz="2400" dirty="0" smtClean="0"/>
          </a:p>
          <a:p>
            <a:r>
              <a:rPr lang="zh-CN" altLang="en-US" sz="2400" b="1" dirty="0" smtClean="0"/>
              <a:t>块存储</a:t>
            </a:r>
            <a:endParaRPr lang="en-US" altLang="zh-CN" sz="2400" b="1" dirty="0" smtClean="0"/>
          </a:p>
          <a:p>
            <a:r>
              <a:rPr lang="zh-CN" altLang="en-US" sz="2400" dirty="0" smtClean="0"/>
              <a:t>       在</a:t>
            </a:r>
            <a:r>
              <a:rPr lang="en-US" altLang="zh-CN" sz="2400" dirty="0"/>
              <a:t>TFS</a:t>
            </a:r>
            <a:r>
              <a:rPr lang="zh-CN" altLang="en-US" sz="2400" dirty="0"/>
              <a:t>中，将大量的小文件（实际用户文件）合并成为一个大</a:t>
            </a:r>
            <a:r>
              <a:rPr lang="zh-CN" altLang="en-US" sz="2400" dirty="0" smtClean="0"/>
              <a:t>文件（称为块，</a:t>
            </a:r>
            <a:r>
              <a:rPr lang="en-US" altLang="zh-CN" sz="2400" dirty="0" smtClean="0"/>
              <a:t>Block</a:t>
            </a:r>
            <a:r>
              <a:rPr lang="zh-CN" altLang="en-US" sz="2400" dirty="0" smtClean="0"/>
              <a:t>），</a:t>
            </a:r>
            <a:r>
              <a:rPr lang="en-US" altLang="zh-CN" sz="2400" dirty="0" smtClean="0"/>
              <a:t>TFS</a:t>
            </a:r>
            <a:r>
              <a:rPr lang="zh-CN" altLang="en-US" sz="2400" dirty="0"/>
              <a:t>以</a:t>
            </a:r>
            <a:r>
              <a:rPr lang="en-US" altLang="zh-CN" sz="2400" dirty="0"/>
              <a:t>Block</a:t>
            </a:r>
            <a:r>
              <a:rPr lang="zh-CN" altLang="en-US" sz="2400" dirty="0"/>
              <a:t>的方式组织文件的存储</a:t>
            </a:r>
            <a:r>
              <a:rPr lang="zh-CN" altLang="en-US" sz="2400" dirty="0" smtClean="0"/>
              <a:t>。</a:t>
            </a:r>
            <a:endParaRPr lang="en-US" altLang="zh-CN" sz="2400" dirty="0" smtClean="0"/>
          </a:p>
          <a:p>
            <a:r>
              <a:rPr lang="en-US" altLang="zh-CN" sz="2400" dirty="0" smtClean="0"/>
              <a:t>       </a:t>
            </a:r>
            <a:r>
              <a:rPr lang="en-US" altLang="zh-CN" sz="2400" dirty="0" err="1" smtClean="0"/>
              <a:t>NameServer</a:t>
            </a:r>
            <a:r>
              <a:rPr lang="zh-CN" altLang="en-US" sz="2400" dirty="0"/>
              <a:t>为每一个分配一个集群内唯一的编号，</a:t>
            </a:r>
            <a:r>
              <a:rPr lang="zh-CN" altLang="en-US" sz="2400" dirty="0" smtClean="0"/>
              <a:t>维护</a:t>
            </a:r>
            <a:r>
              <a:rPr lang="en-US" altLang="zh-CN" sz="2400" dirty="0"/>
              <a:t>Block</a:t>
            </a:r>
            <a:r>
              <a:rPr lang="zh-CN" altLang="en-US" sz="2400" dirty="0"/>
              <a:t>信息列表，以及</a:t>
            </a:r>
            <a:r>
              <a:rPr lang="en-US" altLang="zh-CN" sz="2400" dirty="0"/>
              <a:t>Block</a:t>
            </a:r>
            <a:r>
              <a:rPr lang="zh-CN" altLang="en-US" sz="2400" dirty="0"/>
              <a:t>与</a:t>
            </a:r>
            <a:r>
              <a:rPr lang="en-US" altLang="zh-CN" sz="2400" dirty="0" err="1"/>
              <a:t>DataServer</a:t>
            </a:r>
            <a:r>
              <a:rPr lang="zh-CN" altLang="en-US" sz="2400" dirty="0"/>
              <a:t>之间的映射</a:t>
            </a:r>
            <a:r>
              <a:rPr lang="zh-CN" altLang="en-US" sz="2400" dirty="0" smtClean="0"/>
              <a:t>关系。</a:t>
            </a:r>
            <a:endParaRPr lang="en-US" altLang="zh-CN" sz="2400" dirty="0" smtClean="0"/>
          </a:p>
          <a:p>
            <a:r>
              <a:rPr lang="zh-CN" altLang="en-US" sz="2400" dirty="0" smtClean="0"/>
              <a:t>       每个块在多个</a:t>
            </a:r>
            <a:r>
              <a:rPr lang="en-US" altLang="zh-CN" sz="2400" dirty="0" err="1" smtClean="0"/>
              <a:t>DataServer</a:t>
            </a:r>
            <a:r>
              <a:rPr lang="zh-CN" altLang="en-US" sz="2400" dirty="0" smtClean="0"/>
              <a:t>上冗余存储（一般</a:t>
            </a:r>
            <a:r>
              <a:rPr lang="en-US" altLang="zh-CN" sz="2400" dirty="0" smtClean="0"/>
              <a:t>3</a:t>
            </a:r>
            <a:r>
              <a:rPr lang="zh-CN" altLang="en-US" sz="2400" dirty="0" smtClean="0"/>
              <a:t>个），数据的读写请求先</a:t>
            </a:r>
            <a:r>
              <a:rPr lang="zh-CN" altLang="en-US" sz="2400" dirty="0"/>
              <a:t>由</a:t>
            </a:r>
            <a:r>
              <a:rPr lang="en-US" altLang="zh-CN" sz="2400" dirty="0" err="1"/>
              <a:t>NameServer</a:t>
            </a:r>
            <a:r>
              <a:rPr lang="zh-CN" altLang="en-US" sz="2400" dirty="0"/>
              <a:t>选择合适的</a:t>
            </a:r>
            <a:r>
              <a:rPr lang="en-US" altLang="zh-CN" sz="2400" dirty="0" err="1"/>
              <a:t>DataServer</a:t>
            </a:r>
            <a:r>
              <a:rPr lang="zh-CN" altLang="en-US" sz="2400" dirty="0"/>
              <a:t>节点返回给客户端，再在对应的</a:t>
            </a:r>
            <a:r>
              <a:rPr lang="en-US" altLang="zh-CN" sz="2400" dirty="0" err="1"/>
              <a:t>DataServer</a:t>
            </a:r>
            <a:r>
              <a:rPr lang="zh-CN" altLang="en-US" sz="2400" dirty="0"/>
              <a:t>节点上进行数据操作</a:t>
            </a:r>
            <a:r>
              <a:rPr lang="zh-CN" altLang="en-US" sz="2400" dirty="0" smtClean="0"/>
              <a:t>。</a:t>
            </a:r>
            <a:endParaRPr lang="zh-CN" altLang="en-US" sz="2400"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114</a:t>
            </a:fld>
            <a:endParaRPr lang="zh-CN" altLang="en-US" dirty="0"/>
          </a:p>
        </p:txBody>
      </p:sp>
    </p:spTree>
    <p:extLst>
      <p:ext uri="{BB962C8B-B14F-4D97-AF65-F5344CB8AC3E}">
        <p14:creationId xmlns:p14="http://schemas.microsoft.com/office/powerpoint/2010/main" val="93886785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81914"/>
            <a:ext cx="10515600" cy="920336"/>
          </a:xfrm>
        </p:spPr>
        <p:txBody>
          <a:bodyPr/>
          <a:lstStyle/>
          <a:p>
            <a:r>
              <a:rPr lang="en-US" altLang="zh-CN" dirty="0" smtClean="0"/>
              <a:t>6.4.8 TFS</a:t>
            </a:r>
            <a:r>
              <a:rPr lang="zh-CN" altLang="en-US" dirty="0" smtClean="0"/>
              <a:t>（续）</a:t>
            </a:r>
            <a:endParaRPr lang="zh-CN" altLang="en-US" dirty="0"/>
          </a:p>
        </p:txBody>
      </p:sp>
      <p:sp>
        <p:nvSpPr>
          <p:cNvPr id="3" name="内容占位符 2"/>
          <p:cNvSpPr>
            <a:spLocks noGrp="1"/>
          </p:cNvSpPr>
          <p:nvPr>
            <p:ph idx="1"/>
          </p:nvPr>
        </p:nvSpPr>
        <p:spPr>
          <a:xfrm>
            <a:off x="861060" y="756047"/>
            <a:ext cx="4623435" cy="5106273"/>
          </a:xfrm>
        </p:spPr>
        <p:txBody>
          <a:bodyPr>
            <a:noAutofit/>
          </a:bodyPr>
          <a:lstStyle/>
          <a:p>
            <a:r>
              <a:rPr lang="en-US" altLang="zh-CN" sz="2000" dirty="0" smtClean="0"/>
              <a:t>Block</a:t>
            </a:r>
            <a:r>
              <a:rPr lang="zh-CN" altLang="en-US" sz="2000" dirty="0" smtClean="0"/>
              <a:t>由于是冗余存储，每</a:t>
            </a:r>
            <a:r>
              <a:rPr lang="zh-CN" altLang="en-US" sz="2000" dirty="0"/>
              <a:t>一个写入</a:t>
            </a:r>
            <a:r>
              <a:rPr lang="zh-CN" altLang="en-US" sz="2000" dirty="0" smtClean="0"/>
              <a:t>请求必须所有的副本写入</a:t>
            </a:r>
            <a:r>
              <a:rPr lang="zh-CN" altLang="en-US" sz="2000" dirty="0"/>
              <a:t>成功才算成功</a:t>
            </a:r>
            <a:r>
              <a:rPr lang="zh-CN" altLang="en-US" sz="2000" dirty="0" smtClean="0"/>
              <a:t>。</a:t>
            </a:r>
            <a:endParaRPr lang="en-US" altLang="zh-CN" sz="2000" dirty="0" smtClean="0"/>
          </a:p>
          <a:p>
            <a:r>
              <a:rPr lang="zh-CN" altLang="en-US" sz="2000" b="1" dirty="0" smtClean="0"/>
              <a:t>与</a:t>
            </a:r>
            <a:r>
              <a:rPr lang="en-US" altLang="zh-CN" sz="2000" b="1" dirty="0" smtClean="0"/>
              <a:t>GFS</a:t>
            </a:r>
            <a:r>
              <a:rPr lang="zh-CN" altLang="en-US" sz="2000" b="1" dirty="0" smtClean="0"/>
              <a:t>写流程的区别：</a:t>
            </a:r>
            <a:endParaRPr lang="zh-CN" altLang="en-US" sz="2000" dirty="0"/>
          </a:p>
          <a:p>
            <a:r>
              <a:rPr lang="zh-CN" altLang="en-US" sz="2000" b="1" dirty="0" smtClean="0"/>
              <a:t>每个</a:t>
            </a:r>
            <a:r>
              <a:rPr lang="zh-CN" altLang="en-US" sz="2000" b="1" dirty="0"/>
              <a:t>写请求需要多次访问</a:t>
            </a:r>
            <a:r>
              <a:rPr lang="en-US" altLang="zh-CN" sz="2000" b="1" dirty="0" err="1" smtClean="0"/>
              <a:t>NameServer</a:t>
            </a:r>
            <a:r>
              <a:rPr lang="zh-CN" altLang="en-US" sz="2000" b="1" dirty="0" smtClean="0"/>
              <a:t>；</a:t>
            </a:r>
            <a:endParaRPr lang="zh-CN" altLang="en-US" sz="2000" dirty="0"/>
          </a:p>
          <a:p>
            <a:r>
              <a:rPr lang="zh-CN" altLang="en-US" sz="2000" b="1" dirty="0" smtClean="0"/>
              <a:t>数据</a:t>
            </a:r>
            <a:r>
              <a:rPr lang="zh-CN" altLang="en-US" sz="2000" b="1" dirty="0"/>
              <a:t>推送没有采用流水线方式减少</a:t>
            </a:r>
            <a:r>
              <a:rPr lang="zh-CN" altLang="en-US" sz="2000" b="1" dirty="0" smtClean="0"/>
              <a:t>延迟。</a:t>
            </a:r>
            <a:endParaRPr lang="zh-CN" altLang="en-US" sz="2000" dirty="0"/>
          </a:p>
          <a:p>
            <a:endParaRPr lang="en-US" altLang="zh-CN" sz="2000" dirty="0" smtClean="0"/>
          </a:p>
          <a:p>
            <a:r>
              <a:rPr lang="zh-CN" altLang="en-US" sz="2000" dirty="0" smtClean="0"/>
              <a:t>当</a:t>
            </a:r>
            <a:r>
              <a:rPr lang="zh-CN" altLang="en-US" sz="2000" dirty="0"/>
              <a:t>出现磁盘</a:t>
            </a:r>
            <a:r>
              <a:rPr lang="zh-CN" altLang="en-US" sz="2000" dirty="0" smtClean="0"/>
              <a:t>损坏、</a:t>
            </a:r>
            <a:r>
              <a:rPr lang="en-US" altLang="zh-CN" sz="2000" dirty="0" err="1" smtClean="0"/>
              <a:t>DataServer</a:t>
            </a:r>
            <a:r>
              <a:rPr lang="zh-CN" altLang="en-US" sz="2000" dirty="0"/>
              <a:t>宕</a:t>
            </a:r>
            <a:r>
              <a:rPr lang="zh-CN" altLang="en-US" sz="2000" dirty="0" smtClean="0"/>
              <a:t>机时，</a:t>
            </a:r>
            <a:r>
              <a:rPr lang="en-US" altLang="zh-CN" sz="2000" dirty="0"/>
              <a:t>TFS</a:t>
            </a:r>
            <a:r>
              <a:rPr lang="zh-CN" altLang="en-US" sz="2000" dirty="0"/>
              <a:t>启动复制流程，把备份</a:t>
            </a:r>
            <a:r>
              <a:rPr lang="zh-CN" altLang="en-US" sz="2000" dirty="0" smtClean="0"/>
              <a:t>数不足的</a:t>
            </a:r>
            <a:r>
              <a:rPr lang="en-US" altLang="zh-CN" sz="2000" dirty="0"/>
              <a:t>Block</a:t>
            </a:r>
            <a:r>
              <a:rPr lang="zh-CN" altLang="en-US" sz="2000" dirty="0"/>
              <a:t>尽快复制到其他</a:t>
            </a:r>
            <a:r>
              <a:rPr lang="en-US" altLang="zh-CN" sz="2000" dirty="0" err="1" smtClean="0"/>
              <a:t>DataServer</a:t>
            </a:r>
            <a:r>
              <a:rPr lang="zh-CN" altLang="en-US" sz="2000" dirty="0" smtClean="0"/>
              <a:t>。 </a:t>
            </a:r>
            <a:endParaRPr lang="en-US" altLang="zh-CN" sz="2000" dirty="0"/>
          </a:p>
          <a:p>
            <a:r>
              <a:rPr lang="en-US" altLang="zh-CN" sz="2000" dirty="0" smtClean="0"/>
              <a:t>TFS</a:t>
            </a:r>
            <a:r>
              <a:rPr lang="zh-CN" altLang="en-US" sz="2000" dirty="0"/>
              <a:t>对每一个文件会记录校验</a:t>
            </a:r>
            <a:r>
              <a:rPr lang="en-US" altLang="zh-CN" sz="2000" dirty="0"/>
              <a:t>crc</a:t>
            </a:r>
            <a:r>
              <a:rPr lang="zh-CN" altLang="en-US" sz="2000" dirty="0"/>
              <a:t>，当客户端发现</a:t>
            </a:r>
            <a:r>
              <a:rPr lang="en-US" altLang="zh-CN" sz="2000" dirty="0"/>
              <a:t>crc</a:t>
            </a:r>
            <a:r>
              <a:rPr lang="zh-CN" altLang="en-US" sz="2000" dirty="0"/>
              <a:t>和文件内容不匹配时，会自动切换到一个好的</a:t>
            </a:r>
            <a:r>
              <a:rPr lang="en-US" altLang="zh-CN" sz="2000" dirty="0"/>
              <a:t>block</a:t>
            </a:r>
            <a:r>
              <a:rPr lang="zh-CN" altLang="en-US" sz="2000" dirty="0"/>
              <a:t>上读取。</a:t>
            </a:r>
            <a:endParaRPr lang="en-US" altLang="zh-CN" sz="2000" dirty="0" smtClean="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115</a:t>
            </a:fld>
            <a:endParaRPr lang="zh-CN" altLang="en-US" dirty="0"/>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84495" y="838422"/>
            <a:ext cx="5751195" cy="4932458"/>
          </a:xfrm>
          <a:prstGeom prst="rect">
            <a:avLst/>
          </a:prstGeom>
        </p:spPr>
      </p:pic>
    </p:spTree>
    <p:extLst>
      <p:ext uri="{BB962C8B-B14F-4D97-AF65-F5344CB8AC3E}">
        <p14:creationId xmlns:p14="http://schemas.microsoft.com/office/powerpoint/2010/main" val="276639057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6.4.9 </a:t>
            </a:r>
            <a:r>
              <a:rPr lang="en-US" altLang="zh-CN" dirty="0" err="1" smtClean="0"/>
              <a:t>OceanBase</a:t>
            </a:r>
            <a:endParaRPr lang="zh-CN" altLang="en-US" dirty="0"/>
          </a:p>
        </p:txBody>
      </p:sp>
      <p:sp>
        <p:nvSpPr>
          <p:cNvPr id="3" name="内容占位符 2"/>
          <p:cNvSpPr>
            <a:spLocks noGrp="1"/>
          </p:cNvSpPr>
          <p:nvPr>
            <p:ph idx="1"/>
          </p:nvPr>
        </p:nvSpPr>
        <p:spPr/>
        <p:txBody>
          <a:bodyPr>
            <a:normAutofit/>
          </a:bodyPr>
          <a:lstStyle/>
          <a:p>
            <a:r>
              <a:rPr lang="en-US" altLang="zh-CN" sz="2400" dirty="0" err="1"/>
              <a:t>OceanBase</a:t>
            </a:r>
            <a:r>
              <a:rPr lang="zh-CN" altLang="en-US" sz="2400" dirty="0"/>
              <a:t>是阿里开发的分布式关系型</a:t>
            </a:r>
            <a:r>
              <a:rPr lang="en-US" altLang="zh-CN" sz="2400" dirty="0"/>
              <a:t>(SQL)</a:t>
            </a:r>
            <a:r>
              <a:rPr lang="zh-CN" altLang="en-US" sz="2400" dirty="0"/>
              <a:t>数据库，其目标是支持数百</a:t>
            </a:r>
            <a:r>
              <a:rPr lang="en-US" altLang="zh-CN" sz="2400" dirty="0"/>
              <a:t>TB</a:t>
            </a:r>
            <a:r>
              <a:rPr lang="zh-CN" altLang="en-US" sz="2400" dirty="0"/>
              <a:t>的数据量以及数十万</a:t>
            </a:r>
            <a:r>
              <a:rPr lang="en-US" altLang="zh-CN" sz="2400" dirty="0"/>
              <a:t>TPS</a:t>
            </a:r>
            <a:r>
              <a:rPr lang="zh-CN" altLang="en-US" sz="2400" dirty="0"/>
              <a:t>、数百万</a:t>
            </a:r>
            <a:r>
              <a:rPr lang="en-US" altLang="zh-CN" sz="2400" dirty="0"/>
              <a:t>QPS</a:t>
            </a:r>
            <a:r>
              <a:rPr lang="zh-CN" altLang="en-US" sz="2400" dirty="0"/>
              <a:t>的访问</a:t>
            </a:r>
            <a:r>
              <a:rPr lang="zh-CN" altLang="en-US" sz="2400" dirty="0" smtClean="0"/>
              <a:t>量。</a:t>
            </a:r>
            <a:endParaRPr lang="zh-CN" altLang="en-US" sz="2400"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116</a:t>
            </a:fld>
            <a:endParaRPr lang="zh-CN" altLang="en-US" dirty="0"/>
          </a:p>
        </p:txBody>
      </p:sp>
      <p:pic>
        <p:nvPicPr>
          <p:cNvPr id="6" name="图片 5"/>
          <p:cNvPicPr>
            <a:picLocks noChangeAspect="1"/>
          </p:cNvPicPr>
          <p:nvPr/>
        </p:nvPicPr>
        <p:blipFill>
          <a:blip r:embed="rId2"/>
          <a:stretch>
            <a:fillRect/>
          </a:stretch>
        </p:blipFill>
        <p:spPr>
          <a:xfrm>
            <a:off x="913447" y="2295524"/>
            <a:ext cx="9214675" cy="4261611"/>
          </a:xfrm>
          <a:prstGeom prst="rect">
            <a:avLst/>
          </a:prstGeom>
        </p:spPr>
      </p:pic>
    </p:spTree>
    <p:extLst>
      <p:ext uri="{BB962C8B-B14F-4D97-AF65-F5344CB8AC3E}">
        <p14:creationId xmlns:p14="http://schemas.microsoft.com/office/powerpoint/2010/main" val="118707058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6.4.9 </a:t>
            </a:r>
            <a:r>
              <a:rPr lang="en-US" altLang="zh-CN" dirty="0" err="1" smtClean="0"/>
              <a:t>OceanBase</a:t>
            </a:r>
            <a:r>
              <a:rPr lang="zh-CN" altLang="en-US" dirty="0" smtClean="0"/>
              <a:t>（续）</a:t>
            </a:r>
            <a:endParaRPr lang="zh-CN" altLang="en-US" dirty="0"/>
          </a:p>
        </p:txBody>
      </p:sp>
      <p:sp>
        <p:nvSpPr>
          <p:cNvPr id="3" name="内容占位符 2"/>
          <p:cNvSpPr>
            <a:spLocks noGrp="1"/>
          </p:cNvSpPr>
          <p:nvPr>
            <p:ph idx="1"/>
          </p:nvPr>
        </p:nvSpPr>
        <p:spPr>
          <a:xfrm>
            <a:off x="838200" y="1285462"/>
            <a:ext cx="10515600" cy="5267738"/>
          </a:xfrm>
        </p:spPr>
        <p:txBody>
          <a:bodyPr>
            <a:normAutofit fontScale="92500" lnSpcReduction="10000"/>
          </a:bodyPr>
          <a:lstStyle/>
          <a:p>
            <a:r>
              <a:rPr lang="en-US" altLang="zh-CN" sz="2400" dirty="0" err="1"/>
              <a:t>OceanBase</a:t>
            </a:r>
            <a:r>
              <a:rPr lang="zh-CN" altLang="en-US" sz="2400" dirty="0"/>
              <a:t>由如下几个部分组成</a:t>
            </a:r>
            <a:r>
              <a:rPr lang="zh-CN" altLang="en-US" sz="2400" dirty="0" smtClean="0"/>
              <a:t>：</a:t>
            </a:r>
            <a:endParaRPr lang="en-US" altLang="zh-CN" sz="2400" dirty="0" smtClean="0"/>
          </a:p>
          <a:p>
            <a:r>
              <a:rPr lang="zh-CN" altLang="en-US" sz="2400" b="1" dirty="0" smtClean="0"/>
              <a:t>客户端</a:t>
            </a:r>
            <a:r>
              <a:rPr lang="zh-CN" altLang="en-US" sz="2400" dirty="0"/>
              <a:t>：用户使用</a:t>
            </a:r>
            <a:r>
              <a:rPr lang="en-US" altLang="zh-CN" sz="2400" dirty="0" err="1"/>
              <a:t>OceanBase</a:t>
            </a:r>
            <a:r>
              <a:rPr lang="zh-CN" altLang="en-US" sz="2400" dirty="0"/>
              <a:t>的方式和</a:t>
            </a:r>
            <a:r>
              <a:rPr lang="en-US" altLang="zh-CN" sz="2400" dirty="0"/>
              <a:t>MySQL</a:t>
            </a:r>
            <a:r>
              <a:rPr lang="zh-CN" altLang="en-US" sz="2400" dirty="0" smtClean="0"/>
              <a:t>数据库相同。</a:t>
            </a:r>
            <a:endParaRPr lang="en-US" altLang="zh-CN" sz="2400" dirty="0" smtClean="0"/>
          </a:p>
          <a:p>
            <a:r>
              <a:rPr lang="en-US" altLang="zh-CN" sz="2400" b="1" dirty="0" err="1" smtClean="0"/>
              <a:t>RootServer</a:t>
            </a:r>
            <a:r>
              <a:rPr lang="zh-CN" altLang="en-US" sz="2400" dirty="0"/>
              <a:t>：管理集群中的所有服务器，子表（</a:t>
            </a:r>
            <a:r>
              <a:rPr lang="en-US" altLang="zh-CN" sz="2400" dirty="0"/>
              <a:t>tablet</a:t>
            </a:r>
            <a:r>
              <a:rPr lang="zh-CN" altLang="en-US" sz="2400" dirty="0"/>
              <a:t>）数据分布以及副本管理</a:t>
            </a:r>
            <a:r>
              <a:rPr lang="zh-CN" altLang="en-US" sz="2400" dirty="0" smtClean="0"/>
              <a:t>。一般有一个备份节点，</a:t>
            </a:r>
            <a:r>
              <a:rPr lang="zh-CN" altLang="en-US" sz="2400" dirty="0"/>
              <a:t>主备之间数据强同步</a:t>
            </a:r>
            <a:r>
              <a:rPr lang="zh-CN" altLang="en-US" sz="2400" dirty="0" smtClean="0"/>
              <a:t>。</a:t>
            </a:r>
            <a:endParaRPr lang="en-US" altLang="zh-CN" sz="2400" dirty="0" smtClean="0"/>
          </a:p>
          <a:p>
            <a:r>
              <a:rPr lang="en-US" altLang="zh-CN" sz="2400" b="1" dirty="0" err="1" smtClean="0"/>
              <a:t>UpdateServer</a:t>
            </a:r>
            <a:r>
              <a:rPr lang="zh-CN" altLang="en-US" sz="2400" dirty="0"/>
              <a:t>：</a:t>
            </a:r>
            <a:r>
              <a:rPr lang="zh-CN" altLang="en-US" sz="2400" dirty="0" smtClean="0"/>
              <a:t>存储增量</a:t>
            </a:r>
            <a:r>
              <a:rPr lang="zh-CN" altLang="en-US" sz="2400" dirty="0"/>
              <a:t>更新</a:t>
            </a:r>
            <a:r>
              <a:rPr lang="zh-CN" altLang="en-US" sz="2400" dirty="0" smtClean="0"/>
              <a:t>数据，一般有一个备份节点，</a:t>
            </a:r>
            <a:r>
              <a:rPr lang="zh-CN" altLang="en-US" sz="2400" dirty="0"/>
              <a:t>主备之间可以配置不同的同步模式。 </a:t>
            </a:r>
            <a:r>
              <a:rPr lang="en-US" altLang="zh-CN" sz="2400" dirty="0" err="1" smtClean="0"/>
              <a:t>UpdateServer</a:t>
            </a:r>
            <a:r>
              <a:rPr lang="zh-CN" altLang="en-US" sz="2400" dirty="0" smtClean="0"/>
              <a:t>一般部署为和</a:t>
            </a:r>
            <a:r>
              <a:rPr lang="en-US" altLang="zh-CN" sz="2400" dirty="0" err="1" smtClean="0"/>
              <a:t>RootServer</a:t>
            </a:r>
            <a:r>
              <a:rPr lang="zh-CN" altLang="en-US" sz="2400" dirty="0" smtClean="0"/>
              <a:t>共</a:t>
            </a:r>
            <a:r>
              <a:rPr lang="zh-CN" altLang="en-US" sz="2400" dirty="0"/>
              <a:t>用物理服务器</a:t>
            </a:r>
            <a:r>
              <a:rPr lang="zh-CN" altLang="en-US" sz="2400" dirty="0" smtClean="0"/>
              <a:t>。</a:t>
            </a:r>
            <a:endParaRPr lang="en-US" altLang="zh-CN" sz="2400" dirty="0" smtClean="0"/>
          </a:p>
          <a:p>
            <a:endParaRPr lang="en-US" altLang="zh-CN" sz="2400" b="1" dirty="0" smtClean="0"/>
          </a:p>
          <a:p>
            <a:r>
              <a:rPr lang="en-US" altLang="zh-CN" sz="2400" b="1" dirty="0" err="1" smtClean="0"/>
              <a:t>ChunkServer</a:t>
            </a:r>
            <a:r>
              <a:rPr lang="zh-CN" altLang="en-US" sz="2400" dirty="0"/>
              <a:t>：</a:t>
            </a:r>
            <a:r>
              <a:rPr lang="zh-CN" altLang="en-US" sz="2400" dirty="0" smtClean="0"/>
              <a:t>存储基线</a:t>
            </a:r>
            <a:r>
              <a:rPr lang="zh-CN" altLang="en-US" sz="2400" dirty="0"/>
              <a:t>数据。 基线数据一般存储两份或者三份，可配置</a:t>
            </a:r>
            <a:r>
              <a:rPr lang="zh-CN" altLang="en-US" sz="2400" dirty="0" smtClean="0"/>
              <a:t>。</a:t>
            </a:r>
            <a:endParaRPr lang="en-US" altLang="zh-CN" sz="2400" dirty="0" smtClean="0"/>
          </a:p>
          <a:p>
            <a:r>
              <a:rPr lang="en-US" altLang="zh-CN" sz="2400" b="1" dirty="0" err="1" smtClean="0"/>
              <a:t>MergeServer</a:t>
            </a:r>
            <a:r>
              <a:rPr lang="zh-CN" altLang="en-US" sz="2400" dirty="0"/>
              <a:t>：接收并解析用户的</a:t>
            </a:r>
            <a:r>
              <a:rPr lang="en-US" altLang="zh-CN" sz="2400" dirty="0"/>
              <a:t>SQL</a:t>
            </a:r>
            <a:r>
              <a:rPr lang="zh-CN" altLang="en-US" sz="2400" dirty="0"/>
              <a:t>请求</a:t>
            </a:r>
            <a:r>
              <a:rPr lang="zh-CN" altLang="en-US" sz="2400" dirty="0" smtClean="0"/>
              <a:t>，转发</a:t>
            </a:r>
            <a:r>
              <a:rPr lang="zh-CN" altLang="en-US" sz="2400" dirty="0"/>
              <a:t>给相应的</a:t>
            </a:r>
            <a:r>
              <a:rPr lang="en-US" altLang="zh-CN" sz="2400" dirty="0" err="1"/>
              <a:t>ChunkServer</a:t>
            </a:r>
            <a:r>
              <a:rPr lang="zh-CN" altLang="en-US" sz="2400" dirty="0"/>
              <a:t>或者</a:t>
            </a:r>
            <a:r>
              <a:rPr lang="en-US" altLang="zh-CN" sz="2400" dirty="0" err="1"/>
              <a:t>UpdateServer</a:t>
            </a:r>
            <a:r>
              <a:rPr lang="zh-CN" altLang="en-US" sz="2400" dirty="0"/>
              <a:t>。如果请求的</a:t>
            </a:r>
            <a:r>
              <a:rPr lang="zh-CN" altLang="en-US" sz="2400" dirty="0" smtClean="0"/>
              <a:t>数据涉及多个</a:t>
            </a:r>
            <a:r>
              <a:rPr lang="en-US" altLang="zh-CN" sz="2400" dirty="0" err="1" smtClean="0"/>
              <a:t>ChunkServer</a:t>
            </a:r>
            <a:r>
              <a:rPr lang="zh-CN" altLang="en-US" sz="2400" dirty="0" smtClean="0"/>
              <a:t>，</a:t>
            </a:r>
            <a:r>
              <a:rPr lang="en-US" altLang="zh-CN" sz="2400" dirty="0" err="1" smtClean="0"/>
              <a:t>MergeServer</a:t>
            </a:r>
            <a:r>
              <a:rPr lang="zh-CN" altLang="en-US" sz="2400" dirty="0" smtClean="0"/>
              <a:t>对多</a:t>
            </a:r>
            <a:r>
              <a:rPr lang="en-US" altLang="zh-CN" sz="2400" dirty="0" err="1" smtClean="0"/>
              <a:t>ChunkServer</a:t>
            </a:r>
            <a:r>
              <a:rPr lang="zh-CN" altLang="en-US" sz="2400" dirty="0"/>
              <a:t>返回的结果进行合并</a:t>
            </a:r>
            <a:r>
              <a:rPr lang="zh-CN" altLang="en-US" sz="2400" dirty="0" smtClean="0"/>
              <a:t>。</a:t>
            </a:r>
            <a:endParaRPr lang="zh-CN" altLang="en-US" sz="2400"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117</a:t>
            </a:fld>
            <a:endParaRPr lang="zh-CN" altLang="en-US" dirty="0"/>
          </a:p>
        </p:txBody>
      </p:sp>
    </p:spTree>
    <p:extLst>
      <p:ext uri="{BB962C8B-B14F-4D97-AF65-F5344CB8AC3E}">
        <p14:creationId xmlns:p14="http://schemas.microsoft.com/office/powerpoint/2010/main" val="2853541840"/>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74711"/>
            <a:ext cx="10515600" cy="920336"/>
          </a:xfrm>
        </p:spPr>
        <p:txBody>
          <a:bodyPr/>
          <a:lstStyle/>
          <a:p>
            <a:r>
              <a:rPr lang="en-US" altLang="zh-CN" dirty="0" smtClean="0"/>
              <a:t>6.4.9 </a:t>
            </a:r>
            <a:r>
              <a:rPr lang="en-US" altLang="zh-CN" dirty="0" err="1" smtClean="0"/>
              <a:t>OceanBase</a:t>
            </a:r>
            <a:r>
              <a:rPr lang="zh-CN" altLang="en-US" dirty="0" smtClean="0"/>
              <a:t>（续）</a:t>
            </a:r>
            <a:endParaRPr lang="zh-CN" altLang="en-US" dirty="0"/>
          </a:p>
        </p:txBody>
      </p:sp>
      <p:sp>
        <p:nvSpPr>
          <p:cNvPr id="3" name="内容占位符 2"/>
          <p:cNvSpPr>
            <a:spLocks noGrp="1"/>
          </p:cNvSpPr>
          <p:nvPr>
            <p:ph idx="1"/>
          </p:nvPr>
        </p:nvSpPr>
        <p:spPr>
          <a:xfrm>
            <a:off x="838200" y="845625"/>
            <a:ext cx="10515600" cy="2800401"/>
          </a:xfrm>
        </p:spPr>
        <p:txBody>
          <a:bodyPr>
            <a:normAutofit/>
          </a:bodyPr>
          <a:lstStyle/>
          <a:p>
            <a:r>
              <a:rPr lang="en-US" altLang="zh-CN" sz="2400" dirty="0" err="1" smtClean="0"/>
              <a:t>OceanBase</a:t>
            </a:r>
            <a:r>
              <a:rPr lang="zh-CN" altLang="en-US" sz="2400" dirty="0" smtClean="0"/>
              <a:t>的</a:t>
            </a:r>
            <a:r>
              <a:rPr lang="zh-CN" altLang="en-US" sz="2400" dirty="0"/>
              <a:t>基准数据按照主键排序并且划分为数据量大致相等的数据子集，称为</a:t>
            </a:r>
            <a:r>
              <a:rPr lang="en-US" altLang="zh-CN" sz="2400" dirty="0" smtClean="0"/>
              <a:t>tablet</a:t>
            </a:r>
            <a:r>
              <a:rPr lang="zh-CN" altLang="en-US" sz="2400" dirty="0" smtClean="0"/>
              <a:t>（</a:t>
            </a:r>
            <a:r>
              <a:rPr lang="zh-CN" altLang="en-US" sz="2400" dirty="0"/>
              <a:t>缺省大小是</a:t>
            </a:r>
            <a:r>
              <a:rPr lang="en-US" altLang="zh-CN" sz="2400" dirty="0" smtClean="0"/>
              <a:t>256MB</a:t>
            </a:r>
            <a:r>
              <a:rPr lang="zh-CN" altLang="en-US" sz="2400" dirty="0" smtClean="0"/>
              <a:t>，可</a:t>
            </a:r>
            <a:r>
              <a:rPr lang="zh-CN" altLang="en-US" sz="2400" dirty="0"/>
              <a:t>配置</a:t>
            </a:r>
            <a:r>
              <a:rPr lang="zh-CN" altLang="en-US" sz="2400" dirty="0" smtClean="0"/>
              <a:t>），主</a:t>
            </a:r>
            <a:r>
              <a:rPr lang="zh-CN" altLang="en-US" sz="2400" dirty="0"/>
              <a:t>键由若干列组成并且具有</a:t>
            </a:r>
            <a:r>
              <a:rPr lang="zh-CN" altLang="en-US" sz="2400" dirty="0" smtClean="0"/>
              <a:t>唯一性。</a:t>
            </a:r>
            <a:endParaRPr lang="en-US" altLang="zh-CN" sz="2400" dirty="0" smtClean="0"/>
          </a:p>
          <a:p>
            <a:r>
              <a:rPr lang="en-US" altLang="zh-CN" sz="2400" dirty="0" err="1" smtClean="0"/>
              <a:t>OceanBase</a:t>
            </a:r>
            <a:r>
              <a:rPr lang="zh-CN" altLang="en-US" sz="2400" dirty="0"/>
              <a:t>的数据分布方式与</a:t>
            </a:r>
            <a:r>
              <a:rPr lang="en-US" altLang="zh-CN" sz="2400" dirty="0" err="1"/>
              <a:t>Bigtable</a:t>
            </a:r>
            <a:r>
              <a:rPr lang="zh-CN" altLang="en-US" sz="2400" dirty="0"/>
              <a:t>一样采用顺序分布</a:t>
            </a:r>
            <a:r>
              <a:rPr lang="zh-CN" altLang="en-US" sz="2400" dirty="0" smtClean="0"/>
              <a:t>，但没有使用</a:t>
            </a:r>
            <a:r>
              <a:rPr lang="en-US" altLang="zh-CN" sz="2400" dirty="0" err="1" smtClean="0"/>
              <a:t>RootTable</a:t>
            </a:r>
            <a:r>
              <a:rPr lang="en-US" altLang="zh-CN" sz="2400" dirty="0" smtClean="0"/>
              <a:t> </a:t>
            </a:r>
            <a:r>
              <a:rPr lang="en-US" altLang="zh-CN" sz="2400" dirty="0"/>
              <a:t>+ </a:t>
            </a:r>
            <a:r>
              <a:rPr lang="en-US" altLang="zh-CN" sz="2400" dirty="0" err="1" smtClean="0"/>
              <a:t>MetaTable</a:t>
            </a:r>
            <a:r>
              <a:rPr lang="zh-CN" altLang="en-US" sz="2400" dirty="0" smtClean="0"/>
              <a:t>的两</a:t>
            </a:r>
            <a:r>
              <a:rPr lang="zh-CN" altLang="en-US" sz="2400" dirty="0"/>
              <a:t>级索引结构，</a:t>
            </a:r>
            <a:r>
              <a:rPr lang="zh-CN" altLang="en-US" sz="2400" dirty="0" smtClean="0"/>
              <a:t>而只使用了</a:t>
            </a:r>
            <a:r>
              <a:rPr lang="en-US" altLang="zh-CN" sz="2400" dirty="0" err="1" smtClean="0"/>
              <a:t>RootTable</a:t>
            </a:r>
            <a:r>
              <a:rPr lang="zh-CN" altLang="en-US" sz="2400" dirty="0"/>
              <a:t>一级</a:t>
            </a:r>
            <a:r>
              <a:rPr lang="zh-CN" altLang="en-US" sz="2400" dirty="0" smtClean="0"/>
              <a:t>索引。</a:t>
            </a:r>
            <a:endParaRPr lang="en-US" altLang="zh-CN" sz="2400" dirty="0" smtClean="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118</a:t>
            </a:fld>
            <a:endParaRPr lang="zh-CN" altLang="en-US" dirty="0"/>
          </a:p>
        </p:txBody>
      </p:sp>
      <p:sp>
        <p:nvSpPr>
          <p:cNvPr id="6" name="矩形 5"/>
          <p:cNvSpPr/>
          <p:nvPr/>
        </p:nvSpPr>
        <p:spPr>
          <a:xfrm>
            <a:off x="652040" y="6452672"/>
            <a:ext cx="7866927" cy="369332"/>
          </a:xfrm>
          <a:prstGeom prst="rect">
            <a:avLst/>
          </a:prstGeom>
        </p:spPr>
        <p:txBody>
          <a:bodyPr wrap="square">
            <a:spAutoFit/>
          </a:bodyPr>
          <a:lstStyle/>
          <a:p>
            <a:r>
              <a:rPr lang="zh-CN" altLang="en-US" dirty="0">
                <a:solidFill>
                  <a:schemeClr val="bg1">
                    <a:lumMod val="75000"/>
                  </a:schemeClr>
                </a:solidFill>
              </a:rPr>
              <a:t>原文链接：</a:t>
            </a:r>
            <a:r>
              <a:rPr lang="en-US" altLang="zh-CN" dirty="0">
                <a:solidFill>
                  <a:schemeClr val="bg1">
                    <a:lumMod val="75000"/>
                  </a:schemeClr>
                </a:solidFill>
              </a:rPr>
              <a:t>https://blog.csdn.net/jiankunking/article/details/84020030</a:t>
            </a:r>
          </a:p>
        </p:txBody>
      </p:sp>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199" y="4897902"/>
            <a:ext cx="5585750" cy="1454858"/>
          </a:xfrm>
          <a:prstGeom prst="rect">
            <a:avLst/>
          </a:prstGeom>
        </p:spPr>
      </p:pic>
      <p:sp>
        <p:nvSpPr>
          <p:cNvPr id="8" name="矩形 7"/>
          <p:cNvSpPr/>
          <p:nvPr/>
        </p:nvSpPr>
        <p:spPr>
          <a:xfrm>
            <a:off x="838199" y="3296045"/>
            <a:ext cx="10423003" cy="1569660"/>
          </a:xfrm>
          <a:prstGeom prst="rect">
            <a:avLst/>
          </a:prstGeom>
        </p:spPr>
        <p:txBody>
          <a:bodyPr wrap="square">
            <a:spAutoFit/>
          </a:bodyPr>
          <a:lstStyle/>
          <a:p>
            <a:r>
              <a:rPr lang="zh-CN" altLang="en-US" sz="2400" dirty="0" smtClean="0">
                <a:latin typeface="微软雅黑" panose="020B0503020204020204" pitchFamily="34" charset="-122"/>
                <a:ea typeface="微软雅黑" panose="020B0503020204020204" pitchFamily="34" charset="-122"/>
              </a:rPr>
              <a:t>RootServer</a:t>
            </a:r>
            <a:r>
              <a:rPr lang="zh-CN" altLang="en-US" sz="2400" dirty="0">
                <a:latin typeface="微软雅黑" panose="020B0503020204020204" pitchFamily="34" charset="-122"/>
                <a:ea typeface="微软雅黑" panose="020B0503020204020204" pitchFamily="34" charset="-122"/>
              </a:rPr>
              <a:t>中的RootTable</a:t>
            </a:r>
            <a:r>
              <a:rPr lang="zh-CN" altLang="en-US" sz="2400" dirty="0" smtClean="0">
                <a:latin typeface="微软雅黑" panose="020B0503020204020204" pitchFamily="34" charset="-122"/>
                <a:ea typeface="微软雅黑" panose="020B0503020204020204" pitchFamily="34" charset="-122"/>
              </a:rPr>
              <a:t>记录每个</a:t>
            </a:r>
            <a:r>
              <a:rPr lang="zh-CN" altLang="en-US" sz="2400" dirty="0">
                <a:latin typeface="微软雅黑" panose="020B0503020204020204" pitchFamily="34" charset="-122"/>
                <a:ea typeface="微软雅黑" panose="020B0503020204020204" pitchFamily="34" charset="-122"/>
              </a:rPr>
              <a:t>tablet所在的ChunkServer位置信息，每个tablet包含多个副本（一般为三</a:t>
            </a:r>
            <a:r>
              <a:rPr lang="zh-CN" altLang="en-US" sz="2400" dirty="0" smtClean="0">
                <a:latin typeface="微软雅黑" panose="020B0503020204020204" pitchFamily="34" charset="-122"/>
                <a:ea typeface="微软雅黑" panose="020B0503020204020204" pitchFamily="34" charset="-122"/>
              </a:rPr>
              <a:t>个），</a:t>
            </a:r>
            <a:r>
              <a:rPr lang="zh-CN" altLang="en-US" sz="2400" dirty="0">
                <a:latin typeface="微软雅黑" panose="020B0503020204020204" pitchFamily="34" charset="-122"/>
                <a:ea typeface="微软雅黑" panose="020B0503020204020204" pitchFamily="34" charset="-122"/>
              </a:rPr>
              <a:t>分布在多台ChunkServer中</a:t>
            </a:r>
            <a:r>
              <a:rPr lang="zh-CN" altLang="en-US" sz="2400" dirty="0" smtClean="0">
                <a:latin typeface="微软雅黑" panose="020B0503020204020204" pitchFamily="34" charset="-122"/>
                <a:ea typeface="微软雅黑" panose="020B0503020204020204" pitchFamily="34" charset="-122"/>
              </a:rPr>
              <a:t>。RootServer</a:t>
            </a:r>
            <a:r>
              <a:rPr lang="zh-CN" altLang="en-US" sz="2400" dirty="0">
                <a:latin typeface="微软雅黑" panose="020B0503020204020204" pitchFamily="34" charset="-122"/>
                <a:ea typeface="微软雅黑" panose="020B0503020204020204" pitchFamily="34" charset="-122"/>
              </a:rPr>
              <a:t>也会定期执行负载均衡，选择某些tablet从负载较高的机器迁移到负载较低的机器</a:t>
            </a:r>
            <a:r>
              <a:rPr lang="zh-CN" altLang="en-US" sz="2400" dirty="0" smtClean="0">
                <a:latin typeface="微软雅黑" panose="020B0503020204020204" pitchFamily="34" charset="-122"/>
                <a:ea typeface="微软雅黑" panose="020B0503020204020204" pitchFamily="34" charset="-122"/>
              </a:rPr>
              <a:t>。</a:t>
            </a:r>
            <a:endParaRPr lang="zh-CN" altLang="en-US" sz="2400" dirty="0">
              <a:latin typeface="微软雅黑" panose="020B0503020204020204" pitchFamily="34" charset="-122"/>
              <a:ea typeface="微软雅黑" panose="020B0503020204020204" pitchFamily="34" charset="-122"/>
            </a:endParaRPr>
          </a:p>
        </p:txBody>
      </p:sp>
      <p:sp>
        <p:nvSpPr>
          <p:cNvPr id="9" name="矩形 8"/>
          <p:cNvSpPr/>
          <p:nvPr/>
        </p:nvSpPr>
        <p:spPr>
          <a:xfrm>
            <a:off x="6662644" y="5952650"/>
            <a:ext cx="3461204" cy="400110"/>
          </a:xfrm>
          <a:prstGeom prst="rect">
            <a:avLst/>
          </a:prstGeom>
        </p:spPr>
        <p:txBody>
          <a:bodyPr wrap="none">
            <a:spAutoFit/>
          </a:bodyPr>
          <a:lstStyle/>
          <a:p>
            <a:r>
              <a:rPr lang="zh-CN" altLang="en-US" sz="2000" dirty="0">
                <a:latin typeface="微软雅黑" panose="020B0503020204020204" pitchFamily="34" charset="-122"/>
                <a:ea typeface="微软雅黑" panose="020B0503020204020204" pitchFamily="34" charset="-122"/>
              </a:rPr>
              <a:t>表格被分为四个tablet的</a:t>
            </a:r>
            <a:r>
              <a:rPr lang="zh-CN" altLang="en-US" sz="2000" dirty="0" smtClean="0">
                <a:latin typeface="微软雅黑" panose="020B0503020204020204" pitchFamily="34" charset="-122"/>
                <a:ea typeface="微软雅黑" panose="020B0503020204020204" pitchFamily="34" charset="-122"/>
              </a:rPr>
              <a:t>例子</a:t>
            </a:r>
            <a:endParaRPr lang="zh-CN" altLang="en-US" sz="2000" dirty="0"/>
          </a:p>
        </p:txBody>
      </p:sp>
    </p:spTree>
    <p:extLst>
      <p:ext uri="{BB962C8B-B14F-4D97-AF65-F5344CB8AC3E}">
        <p14:creationId xmlns:p14="http://schemas.microsoft.com/office/powerpoint/2010/main" val="193459769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6.4.9 </a:t>
            </a:r>
            <a:r>
              <a:rPr lang="en-US" altLang="zh-CN" dirty="0" err="1" smtClean="0"/>
              <a:t>OceanBase</a:t>
            </a:r>
            <a:r>
              <a:rPr lang="zh-CN" altLang="en-US" dirty="0" smtClean="0"/>
              <a:t>（续）</a:t>
            </a:r>
            <a:endParaRPr lang="zh-CN" altLang="en-US" dirty="0"/>
          </a:p>
        </p:txBody>
      </p:sp>
      <p:sp>
        <p:nvSpPr>
          <p:cNvPr id="3" name="内容占位符 2"/>
          <p:cNvSpPr>
            <a:spLocks noGrp="1"/>
          </p:cNvSpPr>
          <p:nvPr>
            <p:ph idx="1"/>
          </p:nvPr>
        </p:nvSpPr>
        <p:spPr>
          <a:xfrm>
            <a:off x="838200" y="1285462"/>
            <a:ext cx="10515600" cy="594138"/>
          </a:xfrm>
        </p:spPr>
        <p:txBody>
          <a:bodyPr>
            <a:normAutofit/>
          </a:bodyPr>
          <a:lstStyle/>
          <a:p>
            <a:r>
              <a:rPr lang="en-US" altLang="zh-CN" sz="2400" dirty="0" err="1" smtClean="0"/>
              <a:t>OceanBase</a:t>
            </a:r>
            <a:r>
              <a:rPr lang="zh-CN" altLang="en-US" sz="2400" dirty="0" smtClean="0"/>
              <a:t>查询</a:t>
            </a:r>
            <a:endParaRPr lang="zh-CN" altLang="en-US" sz="2400"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119</a:t>
            </a:fld>
            <a:endParaRPr lang="zh-CN" altLang="en-US" dirty="0"/>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15895" y="1879600"/>
            <a:ext cx="5276850" cy="3400425"/>
          </a:xfrm>
          <a:prstGeom prst="rect">
            <a:avLst/>
          </a:prstGeom>
        </p:spPr>
      </p:pic>
      <p:sp>
        <p:nvSpPr>
          <p:cNvPr id="7" name="矩形 6"/>
          <p:cNvSpPr/>
          <p:nvPr/>
        </p:nvSpPr>
        <p:spPr>
          <a:xfrm>
            <a:off x="838199" y="6352143"/>
            <a:ext cx="8421547" cy="369332"/>
          </a:xfrm>
          <a:prstGeom prst="rect">
            <a:avLst/>
          </a:prstGeom>
        </p:spPr>
        <p:txBody>
          <a:bodyPr wrap="square">
            <a:spAutoFit/>
          </a:bodyPr>
          <a:lstStyle/>
          <a:p>
            <a:r>
              <a:rPr lang="zh-CN" altLang="en-US" dirty="0" smtClean="0">
                <a:solidFill>
                  <a:schemeClr val="bg1">
                    <a:lumMod val="85000"/>
                  </a:schemeClr>
                </a:solidFill>
              </a:rPr>
              <a:t>图片资料链接</a:t>
            </a:r>
            <a:r>
              <a:rPr lang="zh-CN" altLang="en-US" dirty="0">
                <a:solidFill>
                  <a:schemeClr val="bg1">
                    <a:lumMod val="85000"/>
                  </a:schemeClr>
                </a:solidFill>
              </a:rPr>
              <a:t>：</a:t>
            </a:r>
            <a:r>
              <a:rPr lang="en-US" altLang="zh-CN" dirty="0">
                <a:solidFill>
                  <a:schemeClr val="bg1">
                    <a:lumMod val="85000"/>
                  </a:schemeClr>
                </a:solidFill>
              </a:rPr>
              <a:t>https://blog.csdn.net/qq_22162093/article/details/107614919</a:t>
            </a:r>
            <a:endParaRPr lang="zh-CN" altLang="en-US" dirty="0">
              <a:solidFill>
                <a:schemeClr val="bg1">
                  <a:lumMod val="85000"/>
                </a:schemeClr>
              </a:solidFill>
            </a:endParaRPr>
          </a:p>
        </p:txBody>
      </p:sp>
    </p:spTree>
    <p:extLst>
      <p:ext uri="{BB962C8B-B14F-4D97-AF65-F5344CB8AC3E}">
        <p14:creationId xmlns:p14="http://schemas.microsoft.com/office/powerpoint/2010/main" val="27712563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2800" dirty="0"/>
              <a:t>6.1.3.1 </a:t>
            </a:r>
            <a:r>
              <a:rPr lang="zh-CN" altLang="en-US" sz="2800" dirty="0"/>
              <a:t>分布式体系</a:t>
            </a:r>
            <a:r>
              <a:rPr lang="zh-CN" altLang="en-US" sz="2800" dirty="0" smtClean="0"/>
              <a:t>架构（续）</a:t>
            </a:r>
            <a:endParaRPr lang="zh-CN" altLang="en-US" sz="2800" dirty="0"/>
          </a:p>
        </p:txBody>
      </p:sp>
      <p:sp>
        <p:nvSpPr>
          <p:cNvPr id="3" name="内容占位符 2"/>
          <p:cNvSpPr>
            <a:spLocks noGrp="1"/>
          </p:cNvSpPr>
          <p:nvPr>
            <p:ph idx="1"/>
          </p:nvPr>
        </p:nvSpPr>
        <p:spPr>
          <a:xfrm>
            <a:off x="838200" y="1285462"/>
            <a:ext cx="10515600" cy="5070888"/>
          </a:xfrm>
        </p:spPr>
        <p:txBody>
          <a:bodyPr>
            <a:noAutofit/>
          </a:bodyPr>
          <a:lstStyle/>
          <a:p>
            <a:pPr lvl="1"/>
            <a:r>
              <a:rPr lang="zh-CN" altLang="en-US" b="1" dirty="0"/>
              <a:t>优点</a:t>
            </a:r>
          </a:p>
          <a:p>
            <a:pPr algn="just">
              <a:buFont typeface="Wingdings" panose="05000000000000000000" pitchFamily="2" charset="2"/>
              <a:buChar char="Ø"/>
            </a:pPr>
            <a:r>
              <a:rPr lang="zh-CN" altLang="en-US" sz="2400" dirty="0"/>
              <a:t>自治与</a:t>
            </a:r>
            <a:r>
              <a:rPr lang="zh-CN" altLang="en-US" sz="2400" dirty="0" smtClean="0"/>
              <a:t>协调</a:t>
            </a:r>
            <a:r>
              <a:rPr lang="en-US" altLang="zh-CN" sz="2400" dirty="0" smtClean="0"/>
              <a:t>——</a:t>
            </a:r>
            <a:r>
              <a:rPr lang="zh-CN" altLang="en-US" sz="2400" dirty="0" smtClean="0"/>
              <a:t>节点自制、局部可自制、全局可共享可协调，事务可分为全局事务和局部事务</a:t>
            </a:r>
            <a:endParaRPr lang="zh-CN" altLang="en-US" sz="2400" dirty="0"/>
          </a:p>
          <a:p>
            <a:pPr algn="just">
              <a:buFont typeface="Wingdings" panose="05000000000000000000" pitchFamily="2" charset="2"/>
              <a:buChar char="Ø"/>
            </a:pPr>
            <a:r>
              <a:rPr lang="zh-CN" altLang="en-US" sz="2400" dirty="0" smtClean="0"/>
              <a:t>异地</a:t>
            </a:r>
            <a:r>
              <a:rPr lang="zh-CN" altLang="en-US" sz="2400" dirty="0"/>
              <a:t>数据</a:t>
            </a:r>
            <a:r>
              <a:rPr lang="zh-CN" altLang="en-US" sz="2400" dirty="0" smtClean="0"/>
              <a:t>访问</a:t>
            </a:r>
            <a:r>
              <a:rPr lang="en-US" altLang="zh-CN" sz="2400" dirty="0" smtClean="0"/>
              <a:t>——</a:t>
            </a:r>
            <a:r>
              <a:rPr lang="zh-CN" altLang="en-US" sz="2400" dirty="0" smtClean="0"/>
              <a:t>数据分布式存储</a:t>
            </a:r>
            <a:endParaRPr lang="zh-CN" altLang="en-US" sz="2400" dirty="0"/>
          </a:p>
          <a:p>
            <a:pPr algn="just">
              <a:buFont typeface="Wingdings" panose="05000000000000000000" pitchFamily="2" charset="2"/>
              <a:buChar char="Ø"/>
            </a:pPr>
            <a:r>
              <a:rPr lang="zh-CN" altLang="en-US" sz="2400" dirty="0" smtClean="0"/>
              <a:t>高可用性</a:t>
            </a:r>
            <a:r>
              <a:rPr lang="en-US" altLang="zh-CN" sz="2400" dirty="0" smtClean="0"/>
              <a:t>——</a:t>
            </a:r>
            <a:r>
              <a:rPr lang="zh-CN" altLang="en-US" sz="2400" dirty="0" smtClean="0"/>
              <a:t>可设置数据副本及其容错机制</a:t>
            </a:r>
            <a:endParaRPr lang="en-US" altLang="zh-CN" sz="2400" dirty="0" smtClean="0"/>
          </a:p>
          <a:p>
            <a:pPr algn="just">
              <a:buFont typeface="Wingdings" panose="05000000000000000000" pitchFamily="2" charset="2"/>
              <a:buChar char="Ø"/>
            </a:pPr>
            <a:r>
              <a:rPr lang="zh-CN" altLang="en-US" sz="2400" dirty="0" smtClean="0"/>
              <a:t>负载均衡</a:t>
            </a:r>
            <a:r>
              <a:rPr lang="en-US" altLang="zh-CN" sz="2400" dirty="0" smtClean="0"/>
              <a:t>——</a:t>
            </a:r>
            <a:r>
              <a:rPr lang="zh-CN" altLang="en-US" sz="2400" dirty="0" smtClean="0"/>
              <a:t>可灵活制定数据的分布策略</a:t>
            </a:r>
            <a:endParaRPr lang="zh-CN" altLang="en-US" sz="2400" dirty="0"/>
          </a:p>
          <a:p>
            <a:pPr algn="just"/>
            <a:r>
              <a:rPr lang="zh-CN" altLang="en-US" sz="2400" b="1" dirty="0"/>
              <a:t> 缺点</a:t>
            </a:r>
          </a:p>
          <a:p>
            <a:pPr algn="just">
              <a:buFont typeface="Wingdings" panose="05000000000000000000" pitchFamily="2" charset="2"/>
              <a:buChar char="Ø"/>
            </a:pPr>
            <a:r>
              <a:rPr lang="zh-CN" altLang="en-US" sz="2400" dirty="0"/>
              <a:t>结构与管理</a:t>
            </a:r>
            <a:r>
              <a:rPr lang="zh-CN" altLang="en-US" sz="2400" dirty="0" smtClean="0"/>
              <a:t>复杂</a:t>
            </a:r>
            <a:r>
              <a:rPr lang="en-US" altLang="zh-CN" sz="2400" dirty="0" smtClean="0"/>
              <a:t>——</a:t>
            </a:r>
            <a:r>
              <a:rPr lang="zh-CN" altLang="en-US" sz="2400" dirty="0" smtClean="0"/>
              <a:t>副本的复制与同步、分布式事务提交、并发控制</a:t>
            </a:r>
            <a:endParaRPr lang="zh-CN" altLang="en-US" sz="2400" dirty="0"/>
          </a:p>
          <a:p>
            <a:pPr algn="just">
              <a:buFont typeface="Wingdings" panose="05000000000000000000" pitchFamily="2" charset="2"/>
              <a:buChar char="Ø"/>
            </a:pPr>
            <a:r>
              <a:rPr lang="zh-CN" altLang="en-US" sz="2400" dirty="0"/>
              <a:t>效率受网速</a:t>
            </a:r>
            <a:r>
              <a:rPr lang="zh-CN" altLang="en-US" sz="2400" dirty="0" smtClean="0"/>
              <a:t>影响</a:t>
            </a:r>
            <a:r>
              <a:rPr lang="en-US" altLang="zh-CN" sz="2400" dirty="0" smtClean="0"/>
              <a:t>——</a:t>
            </a:r>
            <a:r>
              <a:rPr lang="zh-CN" altLang="en-US" sz="2400" dirty="0" smtClean="0"/>
              <a:t>协调过程离不开网络</a:t>
            </a:r>
            <a:endParaRPr kumimoji="1" lang="zh-CN" altLang="en-US" sz="2400"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12</a:t>
            </a:fld>
            <a:endParaRPr lang="zh-CN" altLang="en-US" dirty="0"/>
          </a:p>
        </p:txBody>
      </p:sp>
    </p:spTree>
    <p:extLst>
      <p:ext uri="{BB962C8B-B14F-4D97-AF65-F5344CB8AC3E}">
        <p14:creationId xmlns:p14="http://schemas.microsoft.com/office/powerpoint/2010/main" val="394108818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6.4.9 </a:t>
            </a:r>
            <a:r>
              <a:rPr lang="en-US" altLang="zh-CN" dirty="0" err="1" smtClean="0"/>
              <a:t>OceanBase</a:t>
            </a:r>
            <a:r>
              <a:rPr lang="zh-CN" altLang="en-US" dirty="0" smtClean="0"/>
              <a:t>（续）</a:t>
            </a:r>
            <a:endParaRPr lang="zh-CN" altLang="en-US" dirty="0"/>
          </a:p>
        </p:txBody>
      </p:sp>
      <p:sp>
        <p:nvSpPr>
          <p:cNvPr id="3" name="内容占位符 2"/>
          <p:cNvSpPr>
            <a:spLocks noGrp="1"/>
          </p:cNvSpPr>
          <p:nvPr>
            <p:ph idx="1"/>
          </p:nvPr>
        </p:nvSpPr>
        <p:spPr>
          <a:xfrm>
            <a:off x="838200" y="1285462"/>
            <a:ext cx="10515600" cy="1213898"/>
          </a:xfrm>
        </p:spPr>
        <p:txBody>
          <a:bodyPr>
            <a:normAutofit/>
          </a:bodyPr>
          <a:lstStyle/>
          <a:p>
            <a:r>
              <a:rPr lang="zh-CN" altLang="en-US" sz="2400" dirty="0" smtClean="0"/>
              <a:t>增量</a:t>
            </a:r>
            <a:r>
              <a:rPr lang="zh-CN" altLang="en-US" sz="2400" dirty="0"/>
              <a:t>数据每天都在增加</a:t>
            </a:r>
            <a:r>
              <a:rPr lang="zh-CN" altLang="en-US" sz="2400" dirty="0" smtClean="0"/>
              <a:t>，还是需要及时将增量转化合并到基线数据中。</a:t>
            </a:r>
            <a:r>
              <a:rPr lang="en-US" altLang="zh-CN" sz="2400" dirty="0" err="1" smtClean="0"/>
              <a:t>OceanBase</a:t>
            </a:r>
            <a:r>
              <a:rPr lang="zh-CN" altLang="en-US" sz="2400" dirty="0" smtClean="0"/>
              <a:t>会选择低</a:t>
            </a:r>
            <a:r>
              <a:rPr lang="zh-CN" altLang="en-US" sz="2400" dirty="0"/>
              <a:t>负载时段进行数据的合并</a:t>
            </a:r>
            <a:r>
              <a:rPr lang="zh-CN" altLang="en-US" sz="2400" dirty="0" smtClean="0"/>
              <a:t>操作。</a:t>
            </a:r>
            <a:endParaRPr lang="zh-CN" altLang="en-US" sz="2400"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120</a:t>
            </a:fld>
            <a:endParaRPr lang="zh-CN" altLang="en-US" dirty="0"/>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11655" y="2287078"/>
            <a:ext cx="6073006" cy="3749040"/>
          </a:xfrm>
          <a:prstGeom prst="rect">
            <a:avLst/>
          </a:prstGeom>
        </p:spPr>
      </p:pic>
      <p:sp>
        <p:nvSpPr>
          <p:cNvPr id="7" name="矩形 6"/>
          <p:cNvSpPr/>
          <p:nvPr/>
        </p:nvSpPr>
        <p:spPr>
          <a:xfrm>
            <a:off x="838199" y="6352143"/>
            <a:ext cx="8421547" cy="369332"/>
          </a:xfrm>
          <a:prstGeom prst="rect">
            <a:avLst/>
          </a:prstGeom>
        </p:spPr>
        <p:txBody>
          <a:bodyPr wrap="square">
            <a:spAutoFit/>
          </a:bodyPr>
          <a:lstStyle/>
          <a:p>
            <a:r>
              <a:rPr lang="zh-CN" altLang="en-US" dirty="0" smtClean="0">
                <a:solidFill>
                  <a:schemeClr val="bg1">
                    <a:lumMod val="85000"/>
                  </a:schemeClr>
                </a:solidFill>
              </a:rPr>
              <a:t>图片资料链接</a:t>
            </a:r>
            <a:r>
              <a:rPr lang="zh-CN" altLang="en-US" dirty="0">
                <a:solidFill>
                  <a:schemeClr val="bg1">
                    <a:lumMod val="85000"/>
                  </a:schemeClr>
                </a:solidFill>
              </a:rPr>
              <a:t>：</a:t>
            </a:r>
            <a:r>
              <a:rPr lang="en-US" altLang="zh-CN" dirty="0">
                <a:solidFill>
                  <a:schemeClr val="bg1">
                    <a:lumMod val="85000"/>
                  </a:schemeClr>
                </a:solidFill>
              </a:rPr>
              <a:t>https://blog.csdn.net/qq_22162093/article/details/107614919</a:t>
            </a:r>
            <a:endParaRPr lang="zh-CN" altLang="en-US" dirty="0">
              <a:solidFill>
                <a:schemeClr val="bg1">
                  <a:lumMod val="85000"/>
                </a:schemeClr>
              </a:solidFill>
            </a:endParaRPr>
          </a:p>
        </p:txBody>
      </p:sp>
    </p:spTree>
    <p:extLst>
      <p:ext uri="{BB962C8B-B14F-4D97-AF65-F5344CB8AC3E}">
        <p14:creationId xmlns:p14="http://schemas.microsoft.com/office/powerpoint/2010/main" val="1503617490"/>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6.4.9 </a:t>
            </a:r>
            <a:r>
              <a:rPr lang="en-US" altLang="zh-CN" dirty="0" err="1" smtClean="0"/>
              <a:t>OceanBase</a:t>
            </a:r>
            <a:r>
              <a:rPr lang="zh-CN" altLang="en-US" dirty="0" smtClean="0"/>
              <a:t>（续）</a:t>
            </a:r>
            <a:endParaRPr lang="zh-CN" altLang="en-US" dirty="0"/>
          </a:p>
        </p:txBody>
      </p:sp>
      <p:sp>
        <p:nvSpPr>
          <p:cNvPr id="3" name="内容占位符 2"/>
          <p:cNvSpPr>
            <a:spLocks noGrp="1"/>
          </p:cNvSpPr>
          <p:nvPr>
            <p:ph idx="1"/>
          </p:nvPr>
        </p:nvSpPr>
        <p:spPr>
          <a:xfrm>
            <a:off x="838200" y="1285462"/>
            <a:ext cx="3581400" cy="5267738"/>
          </a:xfrm>
        </p:spPr>
        <p:txBody>
          <a:bodyPr>
            <a:noAutofit/>
          </a:bodyPr>
          <a:lstStyle/>
          <a:p>
            <a:r>
              <a:rPr lang="en-US" altLang="zh-CN" sz="2400" dirty="0" err="1" smtClean="0"/>
              <a:t>OceanBase</a:t>
            </a:r>
            <a:r>
              <a:rPr lang="zh-CN" altLang="en-US" sz="2400" dirty="0"/>
              <a:t>一般部署为三个</a:t>
            </a:r>
            <a:r>
              <a:rPr lang="en-US" altLang="zh-CN" sz="2400" dirty="0"/>
              <a:t>Zone</a:t>
            </a:r>
            <a:r>
              <a:rPr lang="zh-CN" altLang="en-US" sz="2400" dirty="0"/>
              <a:t>，每个</a:t>
            </a:r>
            <a:r>
              <a:rPr lang="en-US" altLang="zh-CN" sz="2400" dirty="0"/>
              <a:t>Zone</a:t>
            </a:r>
            <a:r>
              <a:rPr lang="zh-CN" altLang="en-US" sz="2400" dirty="0"/>
              <a:t>由多个节点</a:t>
            </a:r>
            <a:r>
              <a:rPr lang="en-US" altLang="zh-CN" sz="2400" dirty="0"/>
              <a:t>/</a:t>
            </a:r>
            <a:r>
              <a:rPr lang="zh-CN" altLang="en-US" sz="2400" dirty="0"/>
              <a:t>服务器（</a:t>
            </a:r>
            <a:r>
              <a:rPr lang="en-US" altLang="zh-CN" sz="2400" dirty="0" err="1"/>
              <a:t>OBServer</a:t>
            </a:r>
            <a:r>
              <a:rPr lang="zh-CN" altLang="en-US" sz="2400" dirty="0"/>
              <a:t>）</a:t>
            </a:r>
            <a:r>
              <a:rPr lang="zh-CN" altLang="en-US" sz="2400" dirty="0" smtClean="0"/>
              <a:t>组成。</a:t>
            </a:r>
            <a:endParaRPr lang="zh-CN" altLang="en-US" sz="2400" dirty="0"/>
          </a:p>
          <a:p>
            <a:r>
              <a:rPr lang="zh-CN" altLang="en-US" sz="2400" dirty="0"/>
              <a:t>全对等节点：每个节点均有自己的</a:t>
            </a:r>
            <a:r>
              <a:rPr lang="en-US" altLang="zh-CN" sz="2400" dirty="0"/>
              <a:t>SQL</a:t>
            </a:r>
            <a:r>
              <a:rPr lang="zh-CN" altLang="en-US" sz="2400" dirty="0"/>
              <a:t>引擎和存储引擎，各自管理不同的数据分区，完全</a:t>
            </a:r>
            <a:r>
              <a:rPr lang="zh-CN" altLang="en-US" sz="2400" dirty="0" smtClean="0"/>
              <a:t>对等。</a:t>
            </a:r>
            <a:endParaRPr lang="zh-CN" altLang="en-US" sz="2400" dirty="0"/>
          </a:p>
          <a:p>
            <a:r>
              <a:rPr lang="zh-CN" altLang="en-US" sz="2400" dirty="0"/>
              <a:t>无共享：</a:t>
            </a:r>
            <a:r>
              <a:rPr lang="en-US" altLang="zh-CN" sz="2400" dirty="0" err="1"/>
              <a:t>OceanBase</a:t>
            </a:r>
            <a:r>
              <a:rPr lang="zh-CN" altLang="en-US" sz="2400" dirty="0"/>
              <a:t>数据分布在各个</a:t>
            </a:r>
            <a:r>
              <a:rPr lang="zh-CN" altLang="en-US" sz="2400" dirty="0" smtClean="0"/>
              <a:t>节点，</a:t>
            </a:r>
            <a:r>
              <a:rPr lang="zh-CN" altLang="en-US" sz="2400" dirty="0"/>
              <a:t>不基于任何共享存储结构</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121</a:t>
            </a:fld>
            <a:endParaRPr lang="zh-CN" altLang="en-US" dirty="0"/>
          </a:p>
        </p:txBody>
      </p:sp>
      <p:pic>
        <p:nvPicPr>
          <p:cNvPr id="7" name="图片 6"/>
          <p:cNvPicPr>
            <a:picLocks noChangeAspect="1"/>
          </p:cNvPicPr>
          <p:nvPr/>
        </p:nvPicPr>
        <p:blipFill>
          <a:blip r:embed="rId3"/>
          <a:stretch>
            <a:fillRect/>
          </a:stretch>
        </p:blipFill>
        <p:spPr>
          <a:xfrm>
            <a:off x="4419600" y="1285462"/>
            <a:ext cx="6616228" cy="4751070"/>
          </a:xfrm>
          <a:prstGeom prst="rect">
            <a:avLst/>
          </a:prstGeom>
        </p:spPr>
      </p:pic>
      <p:sp>
        <p:nvSpPr>
          <p:cNvPr id="8" name="矩形 7"/>
          <p:cNvSpPr/>
          <p:nvPr/>
        </p:nvSpPr>
        <p:spPr>
          <a:xfrm>
            <a:off x="838200" y="6442202"/>
            <a:ext cx="7289800" cy="369332"/>
          </a:xfrm>
          <a:prstGeom prst="rect">
            <a:avLst/>
          </a:prstGeom>
        </p:spPr>
        <p:txBody>
          <a:bodyPr wrap="square">
            <a:spAutoFit/>
          </a:bodyPr>
          <a:lstStyle/>
          <a:p>
            <a:r>
              <a:rPr lang="zh-CN" altLang="en-US" dirty="0" smtClean="0">
                <a:solidFill>
                  <a:schemeClr val="bg1">
                    <a:lumMod val="85000"/>
                  </a:schemeClr>
                </a:solidFill>
              </a:rPr>
              <a:t>参考</a:t>
            </a:r>
            <a:r>
              <a:rPr lang="zh-CN" altLang="en-US" dirty="0">
                <a:solidFill>
                  <a:schemeClr val="bg1">
                    <a:lumMod val="85000"/>
                  </a:schemeClr>
                </a:solidFill>
              </a:rPr>
              <a:t>：https://blog.csdn.net/weixin_38377637/article/details/99971352</a:t>
            </a:r>
          </a:p>
        </p:txBody>
      </p:sp>
    </p:spTree>
    <p:extLst>
      <p:ext uri="{BB962C8B-B14F-4D97-AF65-F5344CB8AC3E}">
        <p14:creationId xmlns:p14="http://schemas.microsoft.com/office/powerpoint/2010/main" val="402158044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6.4.9 </a:t>
            </a:r>
            <a:r>
              <a:rPr lang="en-US" altLang="zh-CN" dirty="0" err="1" smtClean="0"/>
              <a:t>OceanBase</a:t>
            </a:r>
            <a:r>
              <a:rPr lang="zh-CN" altLang="en-US" dirty="0" smtClean="0"/>
              <a:t>（续）</a:t>
            </a:r>
            <a:endParaRPr lang="zh-CN" altLang="en-US" dirty="0"/>
          </a:p>
        </p:txBody>
      </p:sp>
      <p:sp>
        <p:nvSpPr>
          <p:cNvPr id="3" name="内容占位符 2"/>
          <p:cNvSpPr>
            <a:spLocks noGrp="1"/>
          </p:cNvSpPr>
          <p:nvPr>
            <p:ph idx="1"/>
          </p:nvPr>
        </p:nvSpPr>
        <p:spPr>
          <a:xfrm>
            <a:off x="844410" y="1144111"/>
            <a:ext cx="3901063" cy="5267738"/>
          </a:xfrm>
        </p:spPr>
        <p:txBody>
          <a:bodyPr>
            <a:noAutofit/>
          </a:bodyPr>
          <a:lstStyle/>
          <a:p>
            <a:r>
              <a:rPr lang="zh-CN" altLang="en-US" sz="2400" dirty="0"/>
              <a:t>高可用</a:t>
            </a:r>
            <a:r>
              <a:rPr lang="en-US" altLang="zh-CN" sz="2400" dirty="0"/>
              <a:t>+</a:t>
            </a:r>
            <a:r>
              <a:rPr lang="zh-CN" altLang="en-US" sz="2400" dirty="0"/>
              <a:t>强一致：多副本</a:t>
            </a:r>
            <a:r>
              <a:rPr lang="en-US" altLang="zh-CN" sz="2400" dirty="0"/>
              <a:t>+</a:t>
            </a:r>
            <a:r>
              <a:rPr lang="en-US" altLang="zh-CN" sz="2400" dirty="0" err="1"/>
              <a:t>Paxos</a:t>
            </a:r>
            <a:r>
              <a:rPr lang="zh-CN" altLang="en-US" sz="2400" dirty="0"/>
              <a:t>协议，保证数据（日志）</a:t>
            </a:r>
            <a:r>
              <a:rPr lang="zh-CN" altLang="en-US" sz="2400" dirty="0" smtClean="0"/>
              <a:t>写到</a:t>
            </a:r>
            <a:r>
              <a:rPr lang="zh-CN" altLang="en-US" sz="2400" dirty="0"/>
              <a:t>三台机器中至少两台 （每个</a:t>
            </a:r>
            <a:r>
              <a:rPr lang="en-US" altLang="zh-CN" sz="2400" dirty="0" smtClean="0"/>
              <a:t>Zone</a:t>
            </a:r>
            <a:r>
              <a:rPr lang="zh-CN" altLang="en-US" sz="2400" dirty="0" smtClean="0"/>
              <a:t>基线</a:t>
            </a:r>
            <a:r>
              <a:rPr lang="zh-CN" altLang="en-US" sz="2400" dirty="0"/>
              <a:t>数据分布在</a:t>
            </a:r>
            <a:r>
              <a:rPr lang="en-US" altLang="zh-CN" sz="2400" dirty="0" err="1"/>
              <a:t>ChunkSever</a:t>
            </a:r>
            <a:r>
              <a:rPr lang="zh-CN" altLang="en-US" sz="2400" dirty="0"/>
              <a:t>上，有两个或三个副本，增量数据在</a:t>
            </a:r>
            <a:r>
              <a:rPr lang="en-US" altLang="zh-CN" sz="2400" dirty="0" err="1"/>
              <a:t>UpdateSever</a:t>
            </a:r>
            <a:r>
              <a:rPr lang="zh-CN" altLang="en-US" sz="2400" dirty="0"/>
              <a:t>上是一主一备</a:t>
            </a:r>
            <a:r>
              <a:rPr lang="zh-CN" altLang="en-US" sz="2400" dirty="0" smtClean="0"/>
              <a:t>）。</a:t>
            </a:r>
            <a:endParaRPr lang="en-US" altLang="zh-CN" sz="2400" dirty="0" smtClean="0"/>
          </a:p>
          <a:p>
            <a:r>
              <a:rPr lang="en-US" altLang="zh-CN" sz="2400" dirty="0" err="1"/>
              <a:t>ObProxy</a:t>
            </a:r>
            <a:r>
              <a:rPr lang="zh-CN" altLang="en-US" sz="2400" dirty="0"/>
              <a:t>：百万级处理能力的代理，路由转发，轻量级</a:t>
            </a:r>
            <a:r>
              <a:rPr lang="en-US" altLang="zh-CN" sz="2400" dirty="0" err="1"/>
              <a:t>SQLParser</a:t>
            </a:r>
            <a:r>
              <a:rPr lang="zh-CN" altLang="en-US" sz="2400" dirty="0"/>
              <a:t>，无状态</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122</a:t>
            </a:fld>
            <a:endParaRPr lang="zh-CN" altLang="en-US" dirty="0"/>
          </a:p>
        </p:txBody>
      </p:sp>
      <p:sp>
        <p:nvSpPr>
          <p:cNvPr id="8" name="矩形 7"/>
          <p:cNvSpPr/>
          <p:nvPr/>
        </p:nvSpPr>
        <p:spPr>
          <a:xfrm>
            <a:off x="838200" y="6442202"/>
            <a:ext cx="7289800" cy="369332"/>
          </a:xfrm>
          <a:prstGeom prst="rect">
            <a:avLst/>
          </a:prstGeom>
        </p:spPr>
        <p:txBody>
          <a:bodyPr wrap="square">
            <a:spAutoFit/>
          </a:bodyPr>
          <a:lstStyle/>
          <a:p>
            <a:r>
              <a:rPr lang="zh-CN" altLang="en-US" dirty="0" smtClean="0">
                <a:solidFill>
                  <a:schemeClr val="bg1">
                    <a:lumMod val="85000"/>
                  </a:schemeClr>
                </a:solidFill>
              </a:rPr>
              <a:t>参考</a:t>
            </a:r>
            <a:r>
              <a:rPr lang="zh-CN" altLang="en-US" dirty="0">
                <a:solidFill>
                  <a:schemeClr val="bg1">
                    <a:lumMod val="85000"/>
                  </a:schemeClr>
                </a:solidFill>
              </a:rPr>
              <a:t>：https://blog.csdn.net/weixin_38377637/article/details/99971352</a:t>
            </a:r>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08411" y="1199610"/>
            <a:ext cx="6608326" cy="5156740"/>
          </a:xfrm>
          <a:prstGeom prst="rect">
            <a:avLst/>
          </a:prstGeom>
        </p:spPr>
      </p:pic>
    </p:spTree>
    <p:extLst>
      <p:ext uri="{BB962C8B-B14F-4D97-AF65-F5344CB8AC3E}">
        <p14:creationId xmlns:p14="http://schemas.microsoft.com/office/powerpoint/2010/main" val="187558329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6.4.10 </a:t>
            </a:r>
            <a:r>
              <a:rPr lang="en-US" altLang="zh-CN" dirty="0"/>
              <a:t>SPANNERDB</a:t>
            </a:r>
          </a:p>
        </p:txBody>
      </p:sp>
      <p:sp>
        <p:nvSpPr>
          <p:cNvPr id="3" name="内容占位符 2"/>
          <p:cNvSpPr>
            <a:spLocks noGrp="1"/>
          </p:cNvSpPr>
          <p:nvPr>
            <p:ph idx="1"/>
          </p:nvPr>
        </p:nvSpPr>
        <p:spPr>
          <a:xfrm>
            <a:off x="838200" y="1285462"/>
            <a:ext cx="10515600" cy="5219510"/>
          </a:xfrm>
        </p:spPr>
        <p:txBody>
          <a:bodyPr>
            <a:noAutofit/>
          </a:bodyPr>
          <a:lstStyle/>
          <a:p>
            <a:r>
              <a:rPr lang="en-US" altLang="zh-CN" sz="2400" dirty="0" smtClean="0"/>
              <a:t>Google</a:t>
            </a:r>
            <a:r>
              <a:rPr lang="zh-CN" altLang="en-US" sz="2400" dirty="0" smtClean="0"/>
              <a:t>的</a:t>
            </a:r>
            <a:r>
              <a:rPr lang="en-US" altLang="zh-CN" sz="2400" dirty="0" smtClean="0"/>
              <a:t>BigTable</a:t>
            </a:r>
            <a:r>
              <a:rPr lang="zh-CN" altLang="en-US" sz="2400" dirty="0" smtClean="0"/>
              <a:t>的局限性：</a:t>
            </a:r>
            <a:endParaRPr lang="en-US" altLang="zh-CN" sz="2400" dirty="0" smtClean="0"/>
          </a:p>
          <a:p>
            <a:pPr marL="342900" indent="-342900">
              <a:buFont typeface="Wingdings" panose="05000000000000000000" pitchFamily="2" charset="2"/>
              <a:buChar char="Ø"/>
            </a:pPr>
            <a:r>
              <a:rPr lang="zh-CN" altLang="en-US" sz="2400" dirty="0" smtClean="0"/>
              <a:t>架构中只有</a:t>
            </a:r>
            <a:r>
              <a:rPr lang="zh-CN" altLang="en-US" sz="2400" dirty="0"/>
              <a:t>一个</a:t>
            </a:r>
            <a:r>
              <a:rPr lang="en-US" altLang="zh-CN" sz="2400" dirty="0"/>
              <a:t>Master</a:t>
            </a:r>
            <a:r>
              <a:rPr lang="zh-CN" altLang="en-US" sz="2400" dirty="0"/>
              <a:t>服务器，因此一个</a:t>
            </a:r>
            <a:r>
              <a:rPr lang="en-US" altLang="zh-CN" sz="2400" dirty="0" err="1"/>
              <a:t>Bigtable</a:t>
            </a:r>
            <a:r>
              <a:rPr lang="zh-CN" altLang="en-US" sz="2400" dirty="0"/>
              <a:t>分布式数据库的扩展能力，始终</a:t>
            </a:r>
            <a:r>
              <a:rPr lang="zh-CN" altLang="en-US" sz="2400" dirty="0" smtClean="0"/>
              <a:t>是受到了</a:t>
            </a:r>
            <a:r>
              <a:rPr lang="en-US" altLang="zh-CN" sz="2400" dirty="0" smtClean="0"/>
              <a:t>Master</a:t>
            </a:r>
            <a:r>
              <a:rPr lang="zh-CN" altLang="en-US" sz="2400" dirty="0" smtClean="0"/>
              <a:t>容量的限制。</a:t>
            </a:r>
            <a:endParaRPr lang="en-US" altLang="zh-CN" sz="2400" dirty="0" smtClean="0"/>
          </a:p>
          <a:p>
            <a:pPr marL="342900" indent="-342900">
              <a:buFont typeface="Wingdings" panose="05000000000000000000" pitchFamily="2" charset="2"/>
              <a:buChar char="Ø"/>
            </a:pPr>
            <a:r>
              <a:rPr lang="en-US" altLang="zh-CN" sz="2400" dirty="0" err="1" smtClean="0"/>
              <a:t>Bigtable</a:t>
            </a:r>
            <a:r>
              <a:rPr lang="zh-CN" altLang="en-US" sz="2400" dirty="0" smtClean="0"/>
              <a:t>丢失了传统</a:t>
            </a:r>
            <a:r>
              <a:rPr lang="en-US" altLang="zh-CN" sz="2400" dirty="0"/>
              <a:t>RDMS</a:t>
            </a:r>
            <a:r>
              <a:rPr lang="zh-CN" altLang="en-US" sz="2400" dirty="0"/>
              <a:t>系统的一些特点</a:t>
            </a:r>
            <a:r>
              <a:rPr lang="zh-CN" altLang="en-US" sz="2400" dirty="0" smtClean="0"/>
              <a:t>，包括多</a:t>
            </a:r>
            <a:r>
              <a:rPr lang="zh-CN" altLang="en-US" sz="2400" dirty="0"/>
              <a:t>数据表之间的事务</a:t>
            </a:r>
            <a:r>
              <a:rPr lang="zh-CN" altLang="en-US" sz="2400" dirty="0" smtClean="0"/>
              <a:t>一致性。</a:t>
            </a:r>
            <a:endParaRPr lang="en-US" altLang="zh-CN" sz="2400" dirty="0" smtClean="0"/>
          </a:p>
          <a:p>
            <a:r>
              <a:rPr lang="en-US" altLang="zh-CN" sz="2400" dirty="0" smtClean="0"/>
              <a:t>          </a:t>
            </a:r>
            <a:r>
              <a:rPr lang="zh-CN" altLang="zh-CN" sz="2400" dirty="0" smtClean="0"/>
              <a:t>↓</a:t>
            </a:r>
            <a:endParaRPr lang="en-US" altLang="zh-CN" sz="2400" dirty="0" smtClean="0"/>
          </a:p>
          <a:p>
            <a:r>
              <a:rPr lang="en-US" altLang="zh-CN" sz="2400" dirty="0"/>
              <a:t>Spanner </a:t>
            </a:r>
            <a:r>
              <a:rPr lang="zh-CN" altLang="en-US" sz="2400" dirty="0"/>
              <a:t>是</a:t>
            </a:r>
            <a:r>
              <a:rPr lang="en-US" altLang="zh-CN" sz="2400" dirty="0"/>
              <a:t>Google</a:t>
            </a:r>
            <a:r>
              <a:rPr lang="zh-CN" altLang="en-US" sz="2400" dirty="0"/>
              <a:t>的全球级</a:t>
            </a:r>
            <a:r>
              <a:rPr lang="zh-CN" altLang="en-US" sz="2400" dirty="0" smtClean="0"/>
              <a:t>的分布式数据库 ，其全球级的扩展性可达到数百万的节点，数以百计</a:t>
            </a:r>
            <a:r>
              <a:rPr lang="zh-CN" altLang="en-US" sz="2400" dirty="0"/>
              <a:t>的数据中心，上万亿的行</a:t>
            </a:r>
            <a:r>
              <a:rPr lang="zh-CN" altLang="en-US" sz="2400" dirty="0" smtClean="0"/>
              <a:t>。</a:t>
            </a:r>
            <a:endParaRPr lang="en-US" altLang="zh-CN" sz="2400" dirty="0" smtClean="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123</a:t>
            </a:fld>
            <a:endParaRPr lang="zh-CN" altLang="en-US" dirty="0"/>
          </a:p>
        </p:txBody>
      </p:sp>
    </p:spTree>
    <p:extLst>
      <p:ext uri="{BB962C8B-B14F-4D97-AF65-F5344CB8AC3E}">
        <p14:creationId xmlns:p14="http://schemas.microsoft.com/office/powerpoint/2010/main" val="139898926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6.4.10 SPANNERDB</a:t>
            </a:r>
            <a:r>
              <a:rPr lang="zh-CN" altLang="en-US" dirty="0" smtClean="0"/>
              <a:t>（续）</a:t>
            </a:r>
            <a:endParaRPr lang="en-US" altLang="zh-CN" dirty="0"/>
          </a:p>
        </p:txBody>
      </p:sp>
      <p:sp>
        <p:nvSpPr>
          <p:cNvPr id="3" name="内容占位符 2"/>
          <p:cNvSpPr>
            <a:spLocks noGrp="1"/>
          </p:cNvSpPr>
          <p:nvPr>
            <p:ph idx="1"/>
          </p:nvPr>
        </p:nvSpPr>
        <p:spPr>
          <a:xfrm>
            <a:off x="838200" y="1285462"/>
            <a:ext cx="10515600" cy="5219510"/>
          </a:xfrm>
        </p:spPr>
        <p:txBody>
          <a:bodyPr>
            <a:noAutofit/>
          </a:bodyPr>
          <a:lstStyle/>
          <a:p>
            <a:r>
              <a:rPr lang="en-US" altLang="zh-CN" sz="2400" dirty="0"/>
              <a:t>Spanner</a:t>
            </a:r>
            <a:r>
              <a:rPr lang="zh-CN" altLang="en-US" sz="2400" dirty="0"/>
              <a:t>不再是类似</a:t>
            </a:r>
            <a:r>
              <a:rPr lang="en-US" altLang="zh-CN" sz="2400" dirty="0"/>
              <a:t>BigTable</a:t>
            </a:r>
            <a:r>
              <a:rPr lang="zh-CN" altLang="en-US" sz="2400" dirty="0"/>
              <a:t>的版本化</a:t>
            </a:r>
            <a:r>
              <a:rPr lang="en-US" altLang="zh-CN" sz="2400" dirty="0"/>
              <a:t>key-value</a:t>
            </a:r>
            <a:r>
              <a:rPr lang="zh-CN" altLang="en-US" sz="2400" dirty="0"/>
              <a:t>存储，而是一个“临时多版本”的数据库，数据是存储在一个版本化的关系表里面，存储的时间数据会根据其提交的时间打上时间戳，应用可以访问到较老的版本</a:t>
            </a:r>
            <a:r>
              <a:rPr lang="zh-CN" altLang="en-US" sz="2400" dirty="0" smtClean="0"/>
              <a:t>，老</a:t>
            </a:r>
            <a:r>
              <a:rPr lang="zh-CN" altLang="en-US" sz="2400" dirty="0"/>
              <a:t>的版本也会被垃圾回收掉。</a:t>
            </a:r>
          </a:p>
          <a:p>
            <a:r>
              <a:rPr lang="en-US" altLang="zh-CN" sz="2400" dirty="0"/>
              <a:t>Google</a:t>
            </a:r>
            <a:r>
              <a:rPr lang="zh-CN" altLang="en-US" sz="2400" dirty="0"/>
              <a:t>官方认为 </a:t>
            </a:r>
            <a:r>
              <a:rPr lang="en-US" altLang="zh-CN" sz="2400" dirty="0"/>
              <a:t>Spanner</a:t>
            </a:r>
            <a:r>
              <a:rPr lang="zh-CN" altLang="en-US" sz="2400" dirty="0"/>
              <a:t>是下一代</a:t>
            </a:r>
            <a:r>
              <a:rPr lang="en-US" altLang="zh-CN" sz="2400" dirty="0"/>
              <a:t>BigTable</a:t>
            </a:r>
            <a:r>
              <a:rPr lang="zh-CN" altLang="en-US" sz="2400" dirty="0" smtClean="0"/>
              <a:t>，其特点有：</a:t>
            </a:r>
            <a:endParaRPr lang="en-US" altLang="zh-CN" sz="2400" dirty="0" smtClean="0"/>
          </a:p>
          <a:p>
            <a:pPr marL="450850"/>
            <a:r>
              <a:rPr lang="zh-CN" altLang="en-US" sz="2400" dirty="0"/>
              <a:t>严格的</a:t>
            </a:r>
            <a:r>
              <a:rPr lang="en-US" altLang="zh-CN" sz="2400" dirty="0"/>
              <a:t>CP</a:t>
            </a:r>
            <a:r>
              <a:rPr lang="zh-CN" altLang="en-US" sz="2400" dirty="0"/>
              <a:t>系统</a:t>
            </a:r>
            <a:r>
              <a:rPr lang="zh-CN" altLang="en-US" sz="2400" dirty="0" smtClean="0"/>
              <a:t>以及高可用性；</a:t>
            </a:r>
            <a:endParaRPr lang="zh-CN" altLang="en-US" sz="2400" dirty="0"/>
          </a:p>
          <a:p>
            <a:pPr marL="450850"/>
            <a:r>
              <a:rPr lang="zh-CN" altLang="en-US" sz="2400" dirty="0"/>
              <a:t>基于</a:t>
            </a:r>
            <a:r>
              <a:rPr lang="en-US" altLang="zh-CN" sz="2400" dirty="0"/>
              <a:t>2PC</a:t>
            </a:r>
            <a:r>
              <a:rPr lang="zh-CN" altLang="en-US" sz="2400" dirty="0"/>
              <a:t>协议的内部顺序</a:t>
            </a:r>
            <a:r>
              <a:rPr lang="zh-CN" altLang="en-US" sz="2400" dirty="0" smtClean="0"/>
              <a:t>一致性；</a:t>
            </a:r>
            <a:endParaRPr lang="zh-CN" altLang="en-US" sz="2400" dirty="0"/>
          </a:p>
          <a:p>
            <a:pPr marL="450850"/>
            <a:r>
              <a:rPr lang="zh-CN" altLang="en-US" sz="2400" dirty="0" smtClean="0"/>
              <a:t>支持外部</a:t>
            </a:r>
            <a:r>
              <a:rPr lang="zh-CN" altLang="en-US" sz="2400" dirty="0"/>
              <a:t>一致性，支持读写事务、只读事务、快照</a:t>
            </a:r>
            <a:r>
              <a:rPr lang="zh-CN" altLang="en-US" sz="2400" dirty="0" smtClean="0"/>
              <a:t>读；</a:t>
            </a:r>
            <a:endParaRPr lang="zh-CN" altLang="en-US" sz="2400" dirty="0"/>
          </a:p>
          <a:p>
            <a:pPr marL="450850"/>
            <a:r>
              <a:rPr lang="zh-CN" altLang="en-US" sz="2400" dirty="0"/>
              <a:t>全球化的分布式存储系统</a:t>
            </a:r>
            <a:r>
              <a:rPr lang="zh-CN" altLang="en-US" sz="2400" dirty="0" smtClean="0"/>
              <a:t>，且延迟是可接受的；</a:t>
            </a:r>
            <a:endParaRPr lang="zh-CN" altLang="en-US" sz="2400" dirty="0"/>
          </a:p>
          <a:p>
            <a:pPr marL="450850"/>
            <a:r>
              <a:rPr lang="zh-CN" altLang="en-US" sz="2400" dirty="0"/>
              <a:t>基于模式化的</a:t>
            </a:r>
            <a:r>
              <a:rPr lang="zh-CN" altLang="en-US" sz="2400" dirty="0">
                <a:solidFill>
                  <a:srgbClr val="FF0000"/>
                </a:solidFill>
              </a:rPr>
              <a:t>半关系</a:t>
            </a:r>
            <a:r>
              <a:rPr lang="zh-CN" altLang="en-US" sz="2400" dirty="0"/>
              <a:t>表的</a:t>
            </a:r>
            <a:r>
              <a:rPr lang="zh-CN" altLang="en-US" sz="2400" dirty="0" smtClean="0"/>
              <a:t>数据模型。</a:t>
            </a:r>
            <a:endParaRPr lang="en-US" altLang="zh-CN" sz="2400" dirty="0" smtClean="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124</a:t>
            </a:fld>
            <a:endParaRPr lang="zh-CN" altLang="en-US" dirty="0"/>
          </a:p>
        </p:txBody>
      </p:sp>
    </p:spTree>
    <p:extLst>
      <p:ext uri="{BB962C8B-B14F-4D97-AF65-F5344CB8AC3E}">
        <p14:creationId xmlns:p14="http://schemas.microsoft.com/office/powerpoint/2010/main" val="5185535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6.4.10 SPANNERDB</a:t>
            </a:r>
            <a:r>
              <a:rPr lang="zh-CN" altLang="en-US" dirty="0" smtClean="0"/>
              <a:t>（续）</a:t>
            </a:r>
            <a:endParaRPr lang="en-US" altLang="zh-CN" dirty="0"/>
          </a:p>
        </p:txBody>
      </p:sp>
      <p:sp>
        <p:nvSpPr>
          <p:cNvPr id="3" name="内容占位符 2"/>
          <p:cNvSpPr>
            <a:spLocks noGrp="1"/>
          </p:cNvSpPr>
          <p:nvPr>
            <p:ph idx="1"/>
          </p:nvPr>
        </p:nvSpPr>
        <p:spPr>
          <a:xfrm>
            <a:off x="838200" y="1285462"/>
            <a:ext cx="10515600" cy="5219510"/>
          </a:xfrm>
        </p:spPr>
        <p:txBody>
          <a:bodyPr>
            <a:noAutofit/>
          </a:bodyPr>
          <a:lstStyle/>
          <a:p>
            <a:r>
              <a:rPr lang="en-US" altLang="zh-CN" sz="2400" dirty="0" smtClean="0"/>
              <a:t>Spanner</a:t>
            </a:r>
            <a:r>
              <a:rPr lang="zh-CN" altLang="en-US" sz="2400" dirty="0" smtClean="0"/>
              <a:t>中管理数据核心组件是</a:t>
            </a:r>
            <a:r>
              <a:rPr lang="en-US" altLang="zh-CN" sz="2400" dirty="0" err="1" smtClean="0"/>
              <a:t>spanserver</a:t>
            </a:r>
            <a:r>
              <a:rPr lang="zh-CN" altLang="en-US" sz="2400" dirty="0" smtClean="0"/>
              <a:t>节点，</a:t>
            </a:r>
            <a:r>
              <a:rPr lang="zh-CN" altLang="en-US" sz="2400" dirty="0"/>
              <a:t>类似于</a:t>
            </a:r>
            <a:r>
              <a:rPr lang="en-US" altLang="zh-CN" sz="2400" dirty="0" err="1"/>
              <a:t>Bigtable</a:t>
            </a:r>
            <a:r>
              <a:rPr lang="zh-CN" altLang="en-US" sz="2400" dirty="0"/>
              <a:t>中</a:t>
            </a:r>
            <a:r>
              <a:rPr lang="en-US" altLang="zh-CN" sz="2400" dirty="0" smtClean="0"/>
              <a:t>tablet server</a:t>
            </a:r>
            <a:r>
              <a:rPr lang="zh-CN" altLang="en-US" sz="2400" dirty="0" smtClean="0"/>
              <a:t>，</a:t>
            </a:r>
            <a:r>
              <a:rPr lang="en-US" altLang="zh-CN" sz="2400" dirty="0" err="1" smtClean="0"/>
              <a:t>spanserver</a:t>
            </a:r>
            <a:r>
              <a:rPr lang="zh-CN" altLang="en-US" sz="2400" dirty="0" smtClean="0"/>
              <a:t>中管理的也是类似</a:t>
            </a:r>
            <a:r>
              <a:rPr lang="en-US" altLang="zh-CN" sz="2400" dirty="0" err="1" smtClean="0"/>
              <a:t>bigtable</a:t>
            </a:r>
            <a:r>
              <a:rPr lang="zh-CN" altLang="en-US" sz="2400" dirty="0"/>
              <a:t>的</a:t>
            </a:r>
            <a:r>
              <a:rPr lang="en-US" altLang="zh-CN" sz="2400" dirty="0"/>
              <a:t>tablet</a:t>
            </a:r>
            <a:r>
              <a:rPr lang="zh-CN" altLang="en-US" sz="2400" dirty="0" smtClean="0"/>
              <a:t>结构。</a:t>
            </a:r>
            <a:endParaRPr lang="en-US" altLang="zh-CN" sz="2400" dirty="0" smtClean="0"/>
          </a:p>
          <a:p>
            <a:r>
              <a:rPr lang="zh-CN" altLang="en-US" sz="2400" dirty="0" smtClean="0">
                <a:solidFill>
                  <a:srgbClr val="00B0F0"/>
                </a:solidFill>
              </a:rPr>
              <a:t>一个</a:t>
            </a:r>
            <a:r>
              <a:rPr lang="en-US" altLang="zh-CN" sz="2400" dirty="0" err="1" smtClean="0">
                <a:solidFill>
                  <a:srgbClr val="00B0F0"/>
                </a:solidFill>
              </a:rPr>
              <a:t>spanserver</a:t>
            </a:r>
            <a:r>
              <a:rPr lang="zh-CN" altLang="en-US" sz="2400" dirty="0" smtClean="0">
                <a:solidFill>
                  <a:srgbClr val="00B0F0"/>
                </a:solidFill>
              </a:rPr>
              <a:t>由成百上千个</a:t>
            </a:r>
            <a:r>
              <a:rPr lang="en-US" altLang="zh-CN" sz="2400" dirty="0">
                <a:solidFill>
                  <a:srgbClr val="00B0F0"/>
                </a:solidFill>
              </a:rPr>
              <a:t>tablet</a:t>
            </a:r>
            <a:r>
              <a:rPr lang="zh-CN" altLang="en-US" sz="2400" dirty="0" smtClean="0">
                <a:solidFill>
                  <a:srgbClr val="00B0F0"/>
                </a:solidFill>
              </a:rPr>
              <a:t>构成。</a:t>
            </a:r>
            <a:endParaRPr lang="en-US" altLang="zh-CN" sz="2400" dirty="0" smtClean="0">
              <a:solidFill>
                <a:srgbClr val="00B0F0"/>
              </a:solidFill>
            </a:endParaRPr>
          </a:p>
          <a:p>
            <a:r>
              <a:rPr lang="en-US" altLang="zh-CN" sz="2400" dirty="0" err="1" smtClean="0"/>
              <a:t>spanserver</a:t>
            </a:r>
            <a:r>
              <a:rPr lang="zh-CN" altLang="en-US" sz="2400" dirty="0"/>
              <a:t>的</a:t>
            </a:r>
            <a:r>
              <a:rPr lang="en-US" altLang="zh-CN" sz="2400" dirty="0" smtClean="0"/>
              <a:t>Tablet</a:t>
            </a:r>
            <a:r>
              <a:rPr lang="zh-CN" altLang="en-US" sz="2400" dirty="0" smtClean="0"/>
              <a:t>中的数据也是</a:t>
            </a:r>
            <a:r>
              <a:rPr lang="en-US" altLang="zh-CN" sz="2400" dirty="0" smtClean="0"/>
              <a:t>map</a:t>
            </a:r>
            <a:r>
              <a:rPr lang="zh-CN" altLang="en-US" sz="2400" dirty="0" smtClean="0"/>
              <a:t>结构：</a:t>
            </a:r>
            <a:endParaRPr lang="en-US" altLang="zh-CN" sz="2400" dirty="0" smtClean="0"/>
          </a:p>
          <a:p>
            <a:r>
              <a:rPr lang="en-US" altLang="zh-CN" sz="2400" dirty="0" smtClean="0">
                <a:solidFill>
                  <a:srgbClr val="00B0F0"/>
                </a:solidFill>
              </a:rPr>
              <a:t>     (</a:t>
            </a:r>
            <a:r>
              <a:rPr lang="en-US" altLang="zh-CN" sz="2400" dirty="0" err="1" smtClean="0">
                <a:solidFill>
                  <a:srgbClr val="00B0F0"/>
                </a:solidFill>
              </a:rPr>
              <a:t>key:string</a:t>
            </a:r>
            <a:r>
              <a:rPr lang="en-US" altLang="zh-CN" sz="2400" dirty="0">
                <a:solidFill>
                  <a:srgbClr val="00B0F0"/>
                </a:solidFill>
              </a:rPr>
              <a:t>, timestamp:int64) –&gt; </a:t>
            </a:r>
            <a:r>
              <a:rPr lang="en-US" altLang="zh-CN" sz="2400" dirty="0" smtClean="0">
                <a:solidFill>
                  <a:srgbClr val="00B0F0"/>
                </a:solidFill>
              </a:rPr>
              <a:t>string</a:t>
            </a:r>
          </a:p>
          <a:p>
            <a:endParaRPr lang="en-US" altLang="zh-CN" sz="2400" dirty="0" smtClean="0"/>
          </a:p>
          <a:p>
            <a:r>
              <a:rPr lang="zh-CN" altLang="en-US" sz="2400" dirty="0" smtClean="0"/>
              <a:t>这种</a:t>
            </a:r>
            <a:r>
              <a:rPr lang="zh-CN" altLang="en-US" sz="2400" dirty="0"/>
              <a:t>映射与</a:t>
            </a:r>
            <a:r>
              <a:rPr lang="en-US" altLang="zh-CN" sz="2400" dirty="0" err="1" smtClean="0"/>
              <a:t>Bigtable</a:t>
            </a:r>
            <a:r>
              <a:rPr lang="zh-CN" altLang="en-US" sz="2400" dirty="0" smtClean="0"/>
              <a:t>的</a:t>
            </a:r>
            <a:r>
              <a:rPr lang="en-US" altLang="zh-CN" sz="2400" dirty="0" smtClean="0"/>
              <a:t>Key-Value</a:t>
            </a:r>
            <a:r>
              <a:rPr lang="zh-CN" altLang="en-US" sz="2400" dirty="0" smtClean="0"/>
              <a:t>的</a:t>
            </a:r>
            <a:r>
              <a:rPr lang="zh-CN" altLang="en-US" sz="2400" b="1" dirty="0" smtClean="0"/>
              <a:t>重要区别</a:t>
            </a:r>
            <a:r>
              <a:rPr lang="zh-CN" altLang="en-US" sz="2400" dirty="0" smtClean="0"/>
              <a:t>：</a:t>
            </a:r>
            <a:endParaRPr lang="en-US" altLang="zh-CN" sz="2400" dirty="0" smtClean="0"/>
          </a:p>
          <a:p>
            <a:r>
              <a:rPr lang="en-US" altLang="zh-CN" sz="2400" dirty="0"/>
              <a:t> </a:t>
            </a:r>
            <a:r>
              <a:rPr lang="en-US" altLang="zh-CN" sz="2400" dirty="0" smtClean="0"/>
              <a:t>    </a:t>
            </a:r>
            <a:r>
              <a:rPr lang="zh-CN" altLang="en-US" sz="2400" dirty="0" smtClean="0"/>
              <a:t>时间字段不再是</a:t>
            </a:r>
            <a:r>
              <a:rPr lang="en-US" altLang="zh-CN" sz="2400" dirty="0" smtClean="0"/>
              <a:t>Key</a:t>
            </a:r>
            <a:r>
              <a:rPr lang="zh-CN" altLang="en-US" sz="2400" dirty="0" smtClean="0"/>
              <a:t>的一</a:t>
            </a:r>
            <a:r>
              <a:rPr lang="zh-CN" altLang="en-US" sz="2400" dirty="0"/>
              <a:t>个组成部分，而是把时间戳</a:t>
            </a:r>
            <a:r>
              <a:rPr lang="zh-CN" altLang="en-US" sz="2400" dirty="0" smtClean="0"/>
              <a:t>单独作为</a:t>
            </a:r>
            <a:r>
              <a:rPr lang="zh-CN" altLang="en-US" sz="2400" dirty="0"/>
              <a:t>一个独立项</a:t>
            </a:r>
            <a:r>
              <a:rPr lang="zh-CN" altLang="en-US" sz="2400" dirty="0" smtClean="0"/>
              <a:t>，从而构成</a:t>
            </a:r>
            <a:r>
              <a:rPr lang="zh-CN" altLang="en-US" sz="2400" dirty="0"/>
              <a:t>了一个多版本的</a:t>
            </a:r>
            <a:r>
              <a:rPr lang="zh-CN" altLang="en-US" sz="2400" dirty="0" smtClean="0"/>
              <a:t>数据库。</a:t>
            </a:r>
            <a:endParaRPr lang="en-US" altLang="zh-CN" sz="2400" dirty="0" smtClean="0"/>
          </a:p>
          <a:p>
            <a:r>
              <a:rPr lang="zh-CN" altLang="en-US" sz="2400" dirty="0" smtClean="0">
                <a:solidFill>
                  <a:srgbClr val="FF0000"/>
                </a:solidFill>
              </a:rPr>
              <a:t>独立出来的时间戳在</a:t>
            </a:r>
            <a:r>
              <a:rPr lang="en-US" altLang="zh-CN" sz="2400" dirty="0" smtClean="0">
                <a:solidFill>
                  <a:srgbClr val="FF0000"/>
                </a:solidFill>
              </a:rPr>
              <a:t>Spanner</a:t>
            </a:r>
            <a:r>
              <a:rPr lang="zh-CN" altLang="en-US" sz="2400" dirty="0" smtClean="0">
                <a:solidFill>
                  <a:srgbClr val="FF0000"/>
                </a:solidFill>
              </a:rPr>
              <a:t>中起着至关重要的作用。</a:t>
            </a:r>
            <a:endParaRPr lang="zh-CN" altLang="en-US" sz="2400" dirty="0">
              <a:solidFill>
                <a:srgbClr val="FF0000"/>
              </a:solidFill>
            </a:endParaRP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125</a:t>
            </a:fld>
            <a:endParaRPr lang="zh-CN" altLang="en-US" dirty="0"/>
          </a:p>
        </p:txBody>
      </p:sp>
      <p:sp>
        <p:nvSpPr>
          <p:cNvPr id="5" name="矩形 4"/>
          <p:cNvSpPr/>
          <p:nvPr/>
        </p:nvSpPr>
        <p:spPr>
          <a:xfrm>
            <a:off x="838200" y="6488668"/>
            <a:ext cx="8178478" cy="369332"/>
          </a:xfrm>
          <a:prstGeom prst="rect">
            <a:avLst/>
          </a:prstGeom>
        </p:spPr>
        <p:txBody>
          <a:bodyPr wrap="square">
            <a:spAutoFit/>
          </a:bodyPr>
          <a:lstStyle/>
          <a:p>
            <a:r>
              <a:rPr lang="zh-CN" altLang="en-US" dirty="0" smtClean="0">
                <a:solidFill>
                  <a:schemeClr val="bg1">
                    <a:lumMod val="75000"/>
                  </a:schemeClr>
                </a:solidFill>
              </a:rPr>
              <a:t>参考链接</a:t>
            </a:r>
            <a:r>
              <a:rPr lang="zh-CN" altLang="en-US" dirty="0">
                <a:solidFill>
                  <a:schemeClr val="bg1">
                    <a:lumMod val="75000"/>
                  </a:schemeClr>
                </a:solidFill>
              </a:rPr>
              <a:t>：</a:t>
            </a:r>
            <a:r>
              <a:rPr lang="en-US" altLang="zh-CN" dirty="0">
                <a:solidFill>
                  <a:schemeClr val="bg1">
                    <a:lumMod val="75000"/>
                  </a:schemeClr>
                </a:solidFill>
              </a:rPr>
              <a:t>https://blog.csdn.net/x802796/article/details/18861465</a:t>
            </a:r>
          </a:p>
        </p:txBody>
      </p:sp>
    </p:spTree>
    <p:extLst>
      <p:ext uri="{BB962C8B-B14F-4D97-AF65-F5344CB8AC3E}">
        <p14:creationId xmlns:p14="http://schemas.microsoft.com/office/powerpoint/2010/main" val="229231862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9460"/>
            <a:ext cx="10515600" cy="920336"/>
          </a:xfrm>
        </p:spPr>
        <p:txBody>
          <a:bodyPr/>
          <a:lstStyle/>
          <a:p>
            <a:r>
              <a:rPr lang="en-US" altLang="zh-CN" dirty="0" smtClean="0"/>
              <a:t>6.4.10 SPANNERDB</a:t>
            </a:r>
            <a:r>
              <a:rPr lang="zh-CN" altLang="en-US" dirty="0" smtClean="0"/>
              <a:t>（续）</a:t>
            </a:r>
            <a:endParaRPr lang="en-US" altLang="zh-CN" dirty="0"/>
          </a:p>
        </p:txBody>
      </p:sp>
      <p:sp>
        <p:nvSpPr>
          <p:cNvPr id="3" name="内容占位符 2"/>
          <p:cNvSpPr>
            <a:spLocks noGrp="1"/>
          </p:cNvSpPr>
          <p:nvPr>
            <p:ph idx="1"/>
          </p:nvPr>
        </p:nvSpPr>
        <p:spPr>
          <a:xfrm>
            <a:off x="838200" y="729876"/>
            <a:ext cx="10515600" cy="5624624"/>
          </a:xfrm>
        </p:spPr>
        <p:txBody>
          <a:bodyPr>
            <a:noAutofit/>
          </a:bodyPr>
          <a:lstStyle/>
          <a:p>
            <a:r>
              <a:rPr lang="en-US" altLang="zh-CN" sz="2400" b="1" dirty="0"/>
              <a:t>Spanner</a:t>
            </a:r>
            <a:r>
              <a:rPr lang="zh-CN" altLang="en-US" sz="2400" b="1" dirty="0"/>
              <a:t>的数据模型</a:t>
            </a:r>
          </a:p>
          <a:p>
            <a:r>
              <a:rPr lang="zh-CN" altLang="en-US" sz="2400" b="1" dirty="0" smtClean="0"/>
              <a:t>目录（</a:t>
            </a:r>
            <a:r>
              <a:rPr lang="en-US" altLang="zh-CN" sz="2400" b="1" dirty="0" smtClean="0"/>
              <a:t>directory</a:t>
            </a:r>
            <a:r>
              <a:rPr lang="zh-CN" altLang="en-US" sz="2400" b="1" dirty="0"/>
              <a:t>）</a:t>
            </a:r>
          </a:p>
          <a:p>
            <a:r>
              <a:rPr lang="en-US" altLang="zh-CN" sz="2400" dirty="0" smtClean="0"/>
              <a:t>       Spanner</a:t>
            </a:r>
            <a:r>
              <a:rPr lang="zh-CN" altLang="en-US" sz="2400" dirty="0" smtClean="0"/>
              <a:t>定义了一种在一系列</a:t>
            </a:r>
            <a:r>
              <a:rPr lang="zh-CN" altLang="en-US" sz="2400" dirty="0"/>
              <a:t>键值</a:t>
            </a:r>
            <a:r>
              <a:rPr lang="zh-CN" altLang="en-US" sz="2400" dirty="0" smtClean="0"/>
              <a:t>映射上层的桶抽象，称为 “目录”，它是</a:t>
            </a:r>
            <a:r>
              <a:rPr lang="zh-CN" altLang="en-US" sz="2400" dirty="0"/>
              <a:t>包含公共前缀的</a:t>
            </a:r>
            <a:r>
              <a:rPr lang="zh-CN" altLang="en-US" sz="2400" dirty="0" smtClean="0"/>
              <a:t>连续</a:t>
            </a:r>
            <a:r>
              <a:rPr lang="en-US" altLang="zh-CN" sz="2400" dirty="0" smtClean="0"/>
              <a:t>key</a:t>
            </a:r>
            <a:r>
              <a:rPr lang="zh-CN" altLang="en-US" sz="2400" dirty="0" smtClean="0"/>
              <a:t>的</a:t>
            </a:r>
            <a:r>
              <a:rPr lang="zh-CN" altLang="en-US" sz="2400" dirty="0"/>
              <a:t>集合。一个目录是数据放置的基本</a:t>
            </a:r>
            <a:r>
              <a:rPr lang="zh-CN" altLang="en-US" sz="2400" dirty="0" smtClean="0"/>
              <a:t>单元，同一个目录</a:t>
            </a:r>
            <a:r>
              <a:rPr lang="zh-CN" altLang="en-US" sz="2400" dirty="0"/>
              <a:t>的所有</a:t>
            </a:r>
            <a:r>
              <a:rPr lang="zh-CN" altLang="en-US" sz="2400" dirty="0" smtClean="0"/>
              <a:t>数据都</a:t>
            </a:r>
            <a:r>
              <a:rPr lang="zh-CN" altLang="en-US" sz="2400" dirty="0"/>
              <a:t>具有相同的副本配置</a:t>
            </a:r>
            <a:r>
              <a:rPr lang="zh-CN" altLang="en-US" sz="2400" dirty="0" smtClean="0"/>
              <a:t>。当</a:t>
            </a:r>
            <a:r>
              <a:rPr lang="zh-CN" altLang="en-US" sz="2400" dirty="0"/>
              <a:t>数据在不同</a:t>
            </a:r>
            <a:r>
              <a:rPr lang="zh-CN" altLang="en-US" sz="2400" dirty="0" smtClean="0"/>
              <a:t>的</a:t>
            </a:r>
            <a:r>
              <a:rPr lang="en-US" altLang="zh-CN" sz="2400" dirty="0" err="1" smtClean="0"/>
              <a:t>Paxos</a:t>
            </a:r>
            <a:r>
              <a:rPr lang="zh-CN" altLang="en-US" sz="2400" dirty="0" smtClean="0"/>
              <a:t>组之间移动</a:t>
            </a:r>
            <a:r>
              <a:rPr lang="zh-CN" altLang="en-US" sz="2400" dirty="0"/>
              <a:t>时</a:t>
            </a:r>
            <a:r>
              <a:rPr lang="zh-CN" altLang="en-US" sz="2400" dirty="0" smtClean="0"/>
              <a:t>，是一</a:t>
            </a:r>
            <a:r>
              <a:rPr lang="zh-CN" altLang="en-US" sz="2400" dirty="0"/>
              <a:t>个目录一个目录地转移</a:t>
            </a:r>
            <a:r>
              <a:rPr lang="zh-CN" altLang="en-US" sz="2400" dirty="0" smtClean="0"/>
              <a:t>。</a:t>
            </a:r>
            <a:endParaRPr lang="en-US" altLang="zh-CN" sz="2400" dirty="0" smtClean="0"/>
          </a:p>
          <a:p>
            <a:r>
              <a:rPr lang="en-US" altLang="zh-CN" sz="2400" b="1" dirty="0"/>
              <a:t>directory</a:t>
            </a:r>
            <a:r>
              <a:rPr lang="zh-CN" altLang="en-US" sz="2400" b="1" dirty="0"/>
              <a:t>和</a:t>
            </a:r>
            <a:r>
              <a:rPr lang="en-US" altLang="zh-CN" sz="2400" b="1" dirty="0"/>
              <a:t>tablet</a:t>
            </a:r>
            <a:r>
              <a:rPr lang="zh-CN" altLang="en-US" sz="2400" b="1" dirty="0"/>
              <a:t>的关联</a:t>
            </a:r>
          </a:p>
          <a:p>
            <a:r>
              <a:rPr lang="zh-CN" altLang="en-US" sz="2400" dirty="0"/>
              <a:t>一个</a:t>
            </a:r>
            <a:r>
              <a:rPr lang="en-US" altLang="zh-CN" sz="2400" dirty="0" err="1"/>
              <a:t>Paxos</a:t>
            </a:r>
            <a:r>
              <a:rPr lang="zh-CN" altLang="en-US" sz="2400" dirty="0"/>
              <a:t>组可以包含多个目录，多个频繁被一起访问的目录可以整合到一起，映射到一个</a:t>
            </a:r>
            <a:r>
              <a:rPr lang="en-US" altLang="zh-CN" sz="2400" dirty="0"/>
              <a:t>tablet</a:t>
            </a:r>
            <a:r>
              <a:rPr lang="zh-CN" altLang="en-US" sz="2400" dirty="0" smtClean="0"/>
              <a:t>上，这蕴含下述特征：</a:t>
            </a:r>
            <a:endParaRPr lang="zh-CN" altLang="en-US" sz="2400" b="1" dirty="0">
              <a:solidFill>
                <a:srgbClr val="FF0000"/>
              </a:solidFill>
            </a:endParaRPr>
          </a:p>
          <a:p>
            <a:r>
              <a:rPr lang="en-US" altLang="zh-CN" sz="2400" dirty="0" smtClean="0"/>
              <a:t>Spanner tablet</a:t>
            </a:r>
            <a:r>
              <a:rPr lang="zh-CN" altLang="en-US" sz="2400" dirty="0" smtClean="0"/>
              <a:t>有着另一个和</a:t>
            </a:r>
            <a:r>
              <a:rPr lang="en-US" altLang="zh-CN" sz="2400" dirty="0" smtClean="0"/>
              <a:t>BigTable tablet</a:t>
            </a:r>
            <a:r>
              <a:rPr lang="zh-CN" altLang="en-US" sz="2400" dirty="0" smtClean="0"/>
              <a:t>的重要区别：一个</a:t>
            </a:r>
            <a:r>
              <a:rPr lang="en-US" altLang="zh-CN" sz="2400" dirty="0" smtClean="0"/>
              <a:t>Spanner tablet</a:t>
            </a:r>
            <a:r>
              <a:rPr lang="zh-CN" altLang="en-US" sz="2400" dirty="0" smtClean="0"/>
              <a:t>不必要</a:t>
            </a:r>
            <a:r>
              <a:rPr lang="zh-CN" altLang="en-US" sz="2400" dirty="0"/>
              <a:t>是一个行空间内按照词典顺序连续的分区</a:t>
            </a:r>
            <a:r>
              <a:rPr lang="zh-CN" altLang="en-US" sz="2400" dirty="0" smtClean="0"/>
              <a:t>，可以</a:t>
            </a:r>
            <a:r>
              <a:rPr lang="zh-CN" altLang="en-US" sz="2400" dirty="0"/>
              <a:t>是行空间内的多个分区</a:t>
            </a:r>
            <a:r>
              <a:rPr lang="zh-CN" altLang="en-US" sz="2400" dirty="0" smtClean="0"/>
              <a:t>。</a:t>
            </a:r>
            <a:endParaRPr lang="zh-CN" altLang="en-US" sz="2400"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126</a:t>
            </a:fld>
            <a:endParaRPr lang="zh-CN" altLang="en-US" dirty="0"/>
          </a:p>
        </p:txBody>
      </p:sp>
      <p:sp>
        <p:nvSpPr>
          <p:cNvPr id="5" name="矩形 4"/>
          <p:cNvSpPr/>
          <p:nvPr/>
        </p:nvSpPr>
        <p:spPr>
          <a:xfrm>
            <a:off x="838200" y="6488668"/>
            <a:ext cx="8178478" cy="369332"/>
          </a:xfrm>
          <a:prstGeom prst="rect">
            <a:avLst/>
          </a:prstGeom>
        </p:spPr>
        <p:txBody>
          <a:bodyPr wrap="square">
            <a:spAutoFit/>
          </a:bodyPr>
          <a:lstStyle/>
          <a:p>
            <a:r>
              <a:rPr lang="zh-CN" altLang="en-US" dirty="0" smtClean="0">
                <a:solidFill>
                  <a:schemeClr val="bg1">
                    <a:lumMod val="75000"/>
                  </a:schemeClr>
                </a:solidFill>
              </a:rPr>
              <a:t>参考链接</a:t>
            </a:r>
            <a:r>
              <a:rPr lang="zh-CN" altLang="en-US" dirty="0">
                <a:solidFill>
                  <a:schemeClr val="bg1">
                    <a:lumMod val="75000"/>
                  </a:schemeClr>
                </a:solidFill>
              </a:rPr>
              <a:t>：</a:t>
            </a:r>
            <a:r>
              <a:rPr lang="en-US" altLang="zh-CN" dirty="0">
                <a:solidFill>
                  <a:schemeClr val="bg1">
                    <a:lumMod val="75000"/>
                  </a:schemeClr>
                </a:solidFill>
              </a:rPr>
              <a:t>https://blog.csdn.net/x802796/article/details/18861465</a:t>
            </a:r>
          </a:p>
        </p:txBody>
      </p:sp>
    </p:spTree>
    <p:extLst>
      <p:ext uri="{BB962C8B-B14F-4D97-AF65-F5344CB8AC3E}">
        <p14:creationId xmlns:p14="http://schemas.microsoft.com/office/powerpoint/2010/main" val="140672434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9460"/>
            <a:ext cx="10515600" cy="920336"/>
          </a:xfrm>
        </p:spPr>
        <p:txBody>
          <a:bodyPr/>
          <a:lstStyle/>
          <a:p>
            <a:r>
              <a:rPr lang="en-US" altLang="zh-CN" dirty="0" smtClean="0"/>
              <a:t>6.4.10 SPANNERDB</a:t>
            </a:r>
            <a:r>
              <a:rPr lang="zh-CN" altLang="en-US" dirty="0" smtClean="0"/>
              <a:t>（续）</a:t>
            </a:r>
            <a:endParaRPr lang="en-US" altLang="zh-CN" dirty="0"/>
          </a:p>
        </p:txBody>
      </p:sp>
      <p:sp>
        <p:nvSpPr>
          <p:cNvPr id="3" name="内容占位符 2"/>
          <p:cNvSpPr>
            <a:spLocks noGrp="1"/>
          </p:cNvSpPr>
          <p:nvPr>
            <p:ph idx="1"/>
          </p:nvPr>
        </p:nvSpPr>
        <p:spPr>
          <a:xfrm>
            <a:off x="838200" y="949796"/>
            <a:ext cx="10515600" cy="5219510"/>
          </a:xfrm>
        </p:spPr>
        <p:txBody>
          <a:bodyPr>
            <a:noAutofit/>
          </a:bodyPr>
          <a:lstStyle/>
          <a:p>
            <a:r>
              <a:rPr lang="en-US" altLang="zh-CN" sz="2400" b="1" dirty="0" smtClean="0"/>
              <a:t>Spanner</a:t>
            </a:r>
            <a:r>
              <a:rPr lang="zh-CN" altLang="en-US" sz="2400" b="1" dirty="0" smtClean="0"/>
              <a:t>表</a:t>
            </a:r>
            <a:endParaRPr lang="zh-CN" altLang="en-US" sz="2400" b="1" dirty="0"/>
          </a:p>
          <a:p>
            <a:r>
              <a:rPr lang="zh-CN" altLang="en-US" sz="2400" dirty="0" smtClean="0"/>
              <a:t>       表和</a:t>
            </a:r>
            <a:r>
              <a:rPr lang="zh-CN" altLang="en-US" sz="2400" dirty="0"/>
              <a:t>关系数据库表类似，具备行、列和版本值。每个</a:t>
            </a:r>
            <a:r>
              <a:rPr lang="zh-CN" altLang="en-US" sz="2400" dirty="0" smtClean="0"/>
              <a:t>表有包含</a:t>
            </a:r>
            <a:r>
              <a:rPr lang="zh-CN" altLang="en-US" sz="2400" dirty="0"/>
              <a:t>一个或多</a:t>
            </a:r>
            <a:r>
              <a:rPr lang="zh-CN" altLang="en-US" sz="2400" dirty="0" smtClean="0"/>
              <a:t>个列的主键，主</a:t>
            </a:r>
            <a:r>
              <a:rPr lang="zh-CN" altLang="en-US" sz="2400" dirty="0"/>
              <a:t>键形成</a:t>
            </a:r>
            <a:r>
              <a:rPr lang="zh-CN" altLang="en-US" sz="2400" dirty="0" smtClean="0"/>
              <a:t>了行</a:t>
            </a:r>
            <a:r>
              <a:rPr lang="zh-CN" altLang="en-US" sz="2400" dirty="0"/>
              <a:t>的名称，每个表都定义了从主键列到非主键列的映射</a:t>
            </a:r>
            <a:r>
              <a:rPr lang="zh-CN" altLang="en-US" sz="2400" dirty="0" smtClean="0"/>
              <a:t>。</a:t>
            </a:r>
            <a:endParaRPr lang="en-US" altLang="zh-CN" sz="2400" dirty="0" smtClean="0"/>
          </a:p>
          <a:p>
            <a:r>
              <a:rPr lang="zh-CN" altLang="en-US" sz="2400" b="1" dirty="0" smtClean="0"/>
              <a:t>表</a:t>
            </a:r>
            <a:r>
              <a:rPr lang="zh-CN" altLang="en-US" sz="2400" b="1" dirty="0"/>
              <a:t>之间的关联</a:t>
            </a:r>
          </a:p>
          <a:p>
            <a:r>
              <a:rPr lang="en-US" altLang="zh-CN" sz="2400" dirty="0" smtClean="0"/>
              <a:t>       Spanner</a:t>
            </a:r>
            <a:r>
              <a:rPr lang="zh-CN" altLang="en-US" sz="2400" dirty="0"/>
              <a:t>的模型属于半关系型模型</a:t>
            </a:r>
            <a:r>
              <a:rPr lang="zh-CN" altLang="en-US" sz="2400" dirty="0" smtClean="0"/>
              <a:t>，数据库</a:t>
            </a:r>
            <a:r>
              <a:rPr lang="zh-CN" altLang="en-US" sz="2400" dirty="0"/>
              <a:t>根据客户端分割为一个表或者多个表的层次结构，</a:t>
            </a:r>
            <a:r>
              <a:rPr lang="zh-CN" altLang="en-US" sz="2400" dirty="0" smtClean="0"/>
              <a:t>类似于</a:t>
            </a:r>
            <a:r>
              <a:rPr lang="zh-CN" altLang="en-US" sz="2400" dirty="0"/>
              <a:t>传统关系数据库中一对多关系</a:t>
            </a:r>
            <a:r>
              <a:rPr lang="zh-CN" altLang="en-US" sz="2400" dirty="0" smtClean="0"/>
              <a:t>。客户端应用使用 </a:t>
            </a:r>
            <a:r>
              <a:rPr lang="en-US" altLang="zh-CN" sz="2400" dirty="0"/>
              <a:t>INTERLEAVE IN </a:t>
            </a:r>
            <a:r>
              <a:rPr lang="zh-CN" altLang="en-US" sz="2400" dirty="0"/>
              <a:t>语句在数据库模式中声明这个层次结构</a:t>
            </a:r>
            <a:r>
              <a:rPr lang="zh-CN" altLang="en-US" sz="2400" dirty="0" smtClean="0"/>
              <a:t>。该层次结构的上层的表是一个目录表，目录表中每行都具有键</a:t>
            </a:r>
            <a:r>
              <a:rPr lang="en-US" altLang="zh-CN" sz="2400" dirty="0" smtClean="0"/>
              <a:t>K</a:t>
            </a:r>
            <a:r>
              <a:rPr lang="zh-CN" altLang="en-US" sz="2400" dirty="0" smtClean="0"/>
              <a:t>，和子孙表中的所有以</a:t>
            </a:r>
            <a:r>
              <a:rPr lang="en-US" altLang="zh-CN" sz="2400" dirty="0" smtClean="0"/>
              <a:t>K</a:t>
            </a:r>
            <a:r>
              <a:rPr lang="zh-CN" altLang="en-US" sz="2400" dirty="0" smtClean="0"/>
              <a:t>开始</a:t>
            </a:r>
            <a:r>
              <a:rPr lang="en-US" altLang="zh-CN" sz="2400" dirty="0" smtClean="0"/>
              <a:t>(</a:t>
            </a:r>
            <a:r>
              <a:rPr lang="zh-CN" altLang="en-US" sz="2400" dirty="0" smtClean="0"/>
              <a:t>以字典顺序排序</a:t>
            </a:r>
            <a:r>
              <a:rPr lang="en-US" altLang="zh-CN" sz="2400" dirty="0" smtClean="0"/>
              <a:t>)</a:t>
            </a:r>
            <a:r>
              <a:rPr lang="zh-CN" altLang="en-US" sz="2400" dirty="0" smtClean="0"/>
              <a:t>的行一起，构成了一个目录。</a:t>
            </a:r>
            <a:endParaRPr lang="en-US" altLang="zh-CN" sz="2400" dirty="0" smtClean="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127</a:t>
            </a:fld>
            <a:endParaRPr lang="zh-CN" altLang="en-US" dirty="0"/>
          </a:p>
        </p:txBody>
      </p:sp>
      <p:sp>
        <p:nvSpPr>
          <p:cNvPr id="5" name="矩形 4"/>
          <p:cNvSpPr/>
          <p:nvPr/>
        </p:nvSpPr>
        <p:spPr>
          <a:xfrm>
            <a:off x="838200" y="6488668"/>
            <a:ext cx="8178478" cy="369332"/>
          </a:xfrm>
          <a:prstGeom prst="rect">
            <a:avLst/>
          </a:prstGeom>
        </p:spPr>
        <p:txBody>
          <a:bodyPr wrap="square">
            <a:spAutoFit/>
          </a:bodyPr>
          <a:lstStyle/>
          <a:p>
            <a:r>
              <a:rPr lang="zh-CN" altLang="en-US" dirty="0" smtClean="0">
                <a:solidFill>
                  <a:schemeClr val="bg1">
                    <a:lumMod val="75000"/>
                  </a:schemeClr>
                </a:solidFill>
              </a:rPr>
              <a:t>参考链接</a:t>
            </a:r>
            <a:r>
              <a:rPr lang="zh-CN" altLang="en-US" dirty="0">
                <a:solidFill>
                  <a:schemeClr val="bg1">
                    <a:lumMod val="75000"/>
                  </a:schemeClr>
                </a:solidFill>
              </a:rPr>
              <a:t>：</a:t>
            </a:r>
            <a:r>
              <a:rPr lang="en-US" altLang="zh-CN" dirty="0">
                <a:solidFill>
                  <a:schemeClr val="bg1">
                    <a:lumMod val="75000"/>
                  </a:schemeClr>
                </a:solidFill>
              </a:rPr>
              <a:t>https://blog.csdn.net/x802796/article/details/18861465</a:t>
            </a:r>
          </a:p>
        </p:txBody>
      </p:sp>
    </p:spTree>
    <p:extLst>
      <p:ext uri="{BB962C8B-B14F-4D97-AF65-F5344CB8AC3E}">
        <p14:creationId xmlns:p14="http://schemas.microsoft.com/office/powerpoint/2010/main" val="407416880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9460"/>
            <a:ext cx="10515600" cy="920336"/>
          </a:xfrm>
        </p:spPr>
        <p:txBody>
          <a:bodyPr/>
          <a:lstStyle/>
          <a:p>
            <a:r>
              <a:rPr lang="en-US" altLang="zh-CN" dirty="0" smtClean="0"/>
              <a:t>6.4.10 SPANNERDB</a:t>
            </a:r>
            <a:r>
              <a:rPr lang="zh-CN" altLang="en-US" dirty="0" smtClean="0"/>
              <a:t>（续）</a:t>
            </a:r>
            <a:endParaRPr lang="en-US" altLang="zh-CN" dirty="0"/>
          </a:p>
        </p:txBody>
      </p:sp>
      <p:sp>
        <p:nvSpPr>
          <p:cNvPr id="3" name="内容占位符 2"/>
          <p:cNvSpPr>
            <a:spLocks noGrp="1"/>
          </p:cNvSpPr>
          <p:nvPr>
            <p:ph idx="1"/>
          </p:nvPr>
        </p:nvSpPr>
        <p:spPr>
          <a:xfrm>
            <a:off x="838200" y="949796"/>
            <a:ext cx="10515600" cy="5406554"/>
          </a:xfrm>
        </p:spPr>
        <p:txBody>
          <a:bodyPr>
            <a:noAutofit/>
          </a:bodyPr>
          <a:lstStyle/>
          <a:p>
            <a:r>
              <a:rPr lang="zh-CN" altLang="en-US" sz="2400" dirty="0" smtClean="0"/>
              <a:t>目录层级结构设计的目的是把相关联</a:t>
            </a:r>
            <a:r>
              <a:rPr lang="zh-CN" altLang="en-US" sz="2400" dirty="0"/>
              <a:t>的表放在同样的位置，利用数据的局部性提高性能</a:t>
            </a:r>
            <a:r>
              <a:rPr lang="zh-CN" altLang="en-US" sz="2400" dirty="0" smtClean="0"/>
              <a:t>，解决由于物理分布引起的效率问题，包括事务的执行效率（单个</a:t>
            </a:r>
            <a:r>
              <a:rPr lang="en-US" altLang="zh-CN" sz="2400" dirty="0" err="1"/>
              <a:t>Paxos</a:t>
            </a:r>
            <a:r>
              <a:rPr lang="zh-CN" altLang="en-US" sz="2400" dirty="0"/>
              <a:t>组内的操作比跨</a:t>
            </a:r>
            <a:r>
              <a:rPr lang="en-US" altLang="zh-CN" sz="2400" dirty="0" err="1"/>
              <a:t>paxos</a:t>
            </a:r>
            <a:r>
              <a:rPr lang="zh-CN" altLang="en-US" sz="2400" dirty="0" smtClean="0"/>
              <a:t>组操作高效</a:t>
            </a:r>
            <a:r>
              <a:rPr lang="zh-CN" altLang="en-US" sz="2400" dirty="0"/>
              <a:t>）</a:t>
            </a:r>
            <a:r>
              <a:rPr lang="zh-CN" altLang="en-US" sz="2400" dirty="0" smtClean="0"/>
              <a:t>。</a:t>
            </a:r>
            <a:endParaRPr lang="en-US" altLang="zh-CN" sz="2400" dirty="0" smtClean="0"/>
          </a:p>
          <a:p>
            <a:r>
              <a:rPr lang="zh-CN" altLang="en-US" sz="2400" dirty="0"/>
              <a:t>当一个目录所管理的键值映射集合太大时，会进行分割操作，分裂为多个目录</a:t>
            </a:r>
            <a:r>
              <a:rPr lang="zh-CN" altLang="en-US" sz="2400" dirty="0" smtClean="0"/>
              <a:t>。</a:t>
            </a:r>
            <a:endParaRPr lang="en-US" altLang="zh-CN" sz="2400" dirty="0" smtClean="0"/>
          </a:p>
          <a:p>
            <a:r>
              <a:rPr lang="zh-CN" altLang="en-US" sz="2400" dirty="0" smtClean="0"/>
              <a:t>例：</a:t>
            </a:r>
            <a:r>
              <a:rPr lang="en-US" altLang="zh-CN" sz="2400" dirty="0" smtClean="0"/>
              <a:t>CREATE TABLE USERS{UID INT64 NOT NULL, EMAIL STRING} </a:t>
            </a:r>
          </a:p>
          <a:p>
            <a:r>
              <a:rPr lang="en-US" altLang="zh-CN" sz="2400" dirty="0"/>
              <a:t> </a:t>
            </a:r>
            <a:r>
              <a:rPr lang="en-US" altLang="zh-CN" sz="2400" dirty="0" smtClean="0"/>
              <a:t>      PRIMARY KEY(UID), DIRECTORY;</a:t>
            </a:r>
          </a:p>
          <a:p>
            <a:r>
              <a:rPr lang="en-US" altLang="zh-CN" sz="2400" dirty="0" smtClean="0"/>
              <a:t>CREATE TABLE ALBUMS{UID INT64 NOT NULL, AID INT64 NOT NULL, NAME STRING} </a:t>
            </a:r>
          </a:p>
          <a:p>
            <a:r>
              <a:rPr lang="en-US" altLang="zh-CN" sz="2400" dirty="0" smtClean="0"/>
              <a:t>PRIMARY KEY(UID, AID) </a:t>
            </a:r>
            <a:r>
              <a:rPr lang="en-US" altLang="zh-CN" sz="2400" b="1" dirty="0" smtClean="0"/>
              <a:t>INTERLEAVE IN </a:t>
            </a:r>
            <a:r>
              <a:rPr lang="en-US" altLang="zh-CN" sz="2400" dirty="0" smtClean="0"/>
              <a:t>PARENT USERS </a:t>
            </a:r>
            <a:r>
              <a:rPr lang="en-US" altLang="zh-CN" sz="2400" b="1" dirty="0" smtClean="0"/>
              <a:t>ON DELETE CASCADE</a:t>
            </a:r>
            <a:r>
              <a:rPr lang="en-US" altLang="zh-CN" sz="2400" dirty="0" smtClean="0"/>
              <a:t>;</a:t>
            </a:r>
            <a:endParaRPr lang="zh-CN" altLang="en-US" sz="2400"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128</a:t>
            </a:fld>
            <a:endParaRPr lang="zh-CN" altLang="en-US" dirty="0"/>
          </a:p>
        </p:txBody>
      </p:sp>
      <p:sp>
        <p:nvSpPr>
          <p:cNvPr id="5" name="矩形 4"/>
          <p:cNvSpPr/>
          <p:nvPr/>
        </p:nvSpPr>
        <p:spPr>
          <a:xfrm>
            <a:off x="838200" y="6488668"/>
            <a:ext cx="8178478" cy="369332"/>
          </a:xfrm>
          <a:prstGeom prst="rect">
            <a:avLst/>
          </a:prstGeom>
        </p:spPr>
        <p:txBody>
          <a:bodyPr wrap="square">
            <a:spAutoFit/>
          </a:bodyPr>
          <a:lstStyle/>
          <a:p>
            <a:r>
              <a:rPr lang="zh-CN" altLang="en-US" dirty="0" smtClean="0">
                <a:solidFill>
                  <a:schemeClr val="bg1">
                    <a:lumMod val="75000"/>
                  </a:schemeClr>
                </a:solidFill>
              </a:rPr>
              <a:t>参考链接</a:t>
            </a:r>
            <a:r>
              <a:rPr lang="zh-CN" altLang="en-US" dirty="0">
                <a:solidFill>
                  <a:schemeClr val="bg1">
                    <a:lumMod val="75000"/>
                  </a:schemeClr>
                </a:solidFill>
              </a:rPr>
              <a:t>：</a:t>
            </a:r>
            <a:r>
              <a:rPr lang="en-US" altLang="zh-CN" dirty="0">
                <a:solidFill>
                  <a:schemeClr val="bg1">
                    <a:lumMod val="75000"/>
                  </a:schemeClr>
                </a:solidFill>
              </a:rPr>
              <a:t>https://blog.csdn.net/x802796/article/details/18861465</a:t>
            </a:r>
          </a:p>
        </p:txBody>
      </p:sp>
    </p:spTree>
    <p:extLst>
      <p:ext uri="{BB962C8B-B14F-4D97-AF65-F5344CB8AC3E}">
        <p14:creationId xmlns:p14="http://schemas.microsoft.com/office/powerpoint/2010/main" val="239006519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9460"/>
            <a:ext cx="10515600" cy="920336"/>
          </a:xfrm>
        </p:spPr>
        <p:txBody>
          <a:bodyPr/>
          <a:lstStyle/>
          <a:p>
            <a:r>
              <a:rPr lang="en-US" altLang="zh-CN" dirty="0" smtClean="0"/>
              <a:t>6.4.10 SPANNERDB</a:t>
            </a:r>
            <a:r>
              <a:rPr lang="zh-CN" altLang="en-US" dirty="0" smtClean="0"/>
              <a:t>（续）</a:t>
            </a:r>
            <a:endParaRPr lang="en-US" altLang="zh-CN" dirty="0"/>
          </a:p>
        </p:txBody>
      </p:sp>
      <p:sp>
        <p:nvSpPr>
          <p:cNvPr id="3" name="内容占位符 2"/>
          <p:cNvSpPr>
            <a:spLocks noGrp="1"/>
          </p:cNvSpPr>
          <p:nvPr>
            <p:ph idx="1"/>
          </p:nvPr>
        </p:nvSpPr>
        <p:spPr>
          <a:xfrm>
            <a:off x="838200" y="949797"/>
            <a:ext cx="10515600" cy="558964"/>
          </a:xfrm>
        </p:spPr>
        <p:txBody>
          <a:bodyPr>
            <a:noAutofit/>
          </a:bodyPr>
          <a:lstStyle/>
          <a:p>
            <a:r>
              <a:rPr lang="zh-CN" altLang="en-US" sz="2400" dirty="0" smtClean="0"/>
              <a:t>例：</a:t>
            </a:r>
            <a:endParaRPr lang="zh-CN" altLang="en-US" sz="2400"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129</a:t>
            </a:fld>
            <a:endParaRPr lang="zh-CN" altLang="en-US" dirty="0"/>
          </a:p>
        </p:txBody>
      </p:sp>
      <p:sp>
        <p:nvSpPr>
          <p:cNvPr id="5" name="矩形 4"/>
          <p:cNvSpPr/>
          <p:nvPr/>
        </p:nvSpPr>
        <p:spPr>
          <a:xfrm>
            <a:off x="838200" y="6488668"/>
            <a:ext cx="8178478" cy="369332"/>
          </a:xfrm>
          <a:prstGeom prst="rect">
            <a:avLst/>
          </a:prstGeom>
        </p:spPr>
        <p:txBody>
          <a:bodyPr wrap="square">
            <a:spAutoFit/>
          </a:bodyPr>
          <a:lstStyle/>
          <a:p>
            <a:r>
              <a:rPr lang="zh-CN" altLang="en-US" dirty="0" smtClean="0">
                <a:solidFill>
                  <a:schemeClr val="bg1">
                    <a:lumMod val="75000"/>
                  </a:schemeClr>
                </a:solidFill>
              </a:rPr>
              <a:t>参考链接</a:t>
            </a:r>
            <a:r>
              <a:rPr lang="zh-CN" altLang="en-US" dirty="0">
                <a:solidFill>
                  <a:schemeClr val="bg1">
                    <a:lumMod val="75000"/>
                  </a:schemeClr>
                </a:solidFill>
              </a:rPr>
              <a:t>：</a:t>
            </a:r>
            <a:r>
              <a:rPr lang="en-US" altLang="zh-CN" dirty="0">
                <a:solidFill>
                  <a:schemeClr val="bg1">
                    <a:lumMod val="75000"/>
                  </a:schemeClr>
                </a:solidFill>
              </a:rPr>
              <a:t>https://blog.csdn.net/x802796/article/details/18861465</a:t>
            </a:r>
          </a:p>
        </p:txBody>
      </p:sp>
      <p:pic>
        <p:nvPicPr>
          <p:cNvPr id="7" name="图片 6"/>
          <p:cNvPicPr>
            <a:picLocks noChangeAspect="1"/>
          </p:cNvPicPr>
          <p:nvPr/>
        </p:nvPicPr>
        <p:blipFill>
          <a:blip r:embed="rId3"/>
          <a:stretch>
            <a:fillRect/>
          </a:stretch>
        </p:blipFill>
        <p:spPr>
          <a:xfrm>
            <a:off x="2106930" y="949796"/>
            <a:ext cx="6995324" cy="3256444"/>
          </a:xfrm>
          <a:prstGeom prst="rect">
            <a:avLst/>
          </a:prstGeom>
        </p:spPr>
      </p:pic>
    </p:spTree>
    <p:extLst>
      <p:ext uri="{BB962C8B-B14F-4D97-AF65-F5344CB8AC3E}">
        <p14:creationId xmlns:p14="http://schemas.microsoft.com/office/powerpoint/2010/main" val="32491605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63676"/>
            <a:ext cx="10515600" cy="920336"/>
          </a:xfrm>
        </p:spPr>
        <p:txBody>
          <a:bodyPr>
            <a:normAutofit/>
          </a:bodyPr>
          <a:lstStyle/>
          <a:p>
            <a:r>
              <a:rPr kumimoji="1" lang="en-US" altLang="zh-CN" dirty="0"/>
              <a:t>6.1.3 </a:t>
            </a:r>
            <a:r>
              <a:rPr kumimoji="1" lang="zh-CN" altLang="en-US" dirty="0"/>
              <a:t>并行与分布式体系架构</a:t>
            </a:r>
            <a:r>
              <a:rPr kumimoji="1" lang="zh-CN" altLang="en-US" dirty="0" smtClean="0"/>
              <a:t>简述（续）</a:t>
            </a:r>
            <a:endParaRPr lang="zh-CN" altLang="en-US" dirty="0"/>
          </a:p>
        </p:txBody>
      </p:sp>
      <p:sp>
        <p:nvSpPr>
          <p:cNvPr id="3" name="内容占位符 2"/>
          <p:cNvSpPr>
            <a:spLocks noGrp="1"/>
          </p:cNvSpPr>
          <p:nvPr>
            <p:ph idx="1"/>
          </p:nvPr>
        </p:nvSpPr>
        <p:spPr>
          <a:xfrm>
            <a:off x="838200" y="984012"/>
            <a:ext cx="10515600" cy="1206529"/>
          </a:xfrm>
        </p:spPr>
        <p:txBody>
          <a:bodyPr>
            <a:normAutofit/>
          </a:bodyPr>
          <a:lstStyle/>
          <a:p>
            <a:r>
              <a:rPr lang="en-US" altLang="zh-CN" sz="2400" dirty="0" smtClean="0"/>
              <a:t>6.1.3.2 </a:t>
            </a:r>
            <a:r>
              <a:rPr lang="zh-CN" altLang="en-US" sz="2400" dirty="0" smtClean="0"/>
              <a:t>并行体系架构</a:t>
            </a:r>
            <a:endParaRPr lang="en-US" altLang="zh-CN" sz="2400" dirty="0" smtClean="0"/>
          </a:p>
          <a:p>
            <a:r>
              <a:rPr lang="zh-CN" altLang="en-US" sz="2400" dirty="0" smtClean="0"/>
              <a:t>具有</a:t>
            </a:r>
            <a:r>
              <a:rPr lang="zh-CN" altLang="en-US" sz="2400" dirty="0"/>
              <a:t>多个并行</a:t>
            </a:r>
            <a:r>
              <a:rPr lang="zh-CN" altLang="en-US" sz="2400" b="1" dirty="0"/>
              <a:t>计算</a:t>
            </a:r>
            <a:r>
              <a:rPr lang="zh-CN" altLang="en-US" sz="2400" dirty="0"/>
              <a:t>单元的计算机</a:t>
            </a:r>
            <a:r>
              <a:rPr lang="zh-CN" altLang="en-US" sz="2400" dirty="0" smtClean="0"/>
              <a:t>架构。</a:t>
            </a:r>
            <a:endParaRPr lang="zh-CN" altLang="en-US" sz="2400"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13</a:t>
            </a:fld>
            <a:endParaRPr lang="zh-CN" altLang="en-US" dirty="0"/>
          </a:p>
        </p:txBody>
      </p:sp>
      <p:pic>
        <p:nvPicPr>
          <p:cNvPr id="7" name="图片 6">
            <a:extLst>
              <a:ext uri="{FF2B5EF4-FFF2-40B4-BE49-F238E27FC236}">
                <a16:creationId xmlns:a16="http://schemas.microsoft.com/office/drawing/2014/main" id="{40871CF1-A3D5-B140-B804-46D07F1127C1}"/>
              </a:ext>
            </a:extLst>
          </p:cNvPr>
          <p:cNvPicPr>
            <a:picLocks noChangeAspect="1"/>
          </p:cNvPicPr>
          <p:nvPr/>
        </p:nvPicPr>
        <p:blipFill>
          <a:blip r:embed="rId2"/>
          <a:stretch>
            <a:fillRect/>
          </a:stretch>
        </p:blipFill>
        <p:spPr>
          <a:xfrm>
            <a:off x="1279818" y="2190541"/>
            <a:ext cx="7020121" cy="4986483"/>
          </a:xfrm>
          <a:prstGeom prst="rect">
            <a:avLst/>
          </a:prstGeom>
        </p:spPr>
      </p:pic>
    </p:spTree>
    <p:extLst>
      <p:ext uri="{BB962C8B-B14F-4D97-AF65-F5344CB8AC3E}">
        <p14:creationId xmlns:p14="http://schemas.microsoft.com/office/powerpoint/2010/main" val="289412903"/>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9460"/>
            <a:ext cx="10515600" cy="920336"/>
          </a:xfrm>
        </p:spPr>
        <p:txBody>
          <a:bodyPr/>
          <a:lstStyle/>
          <a:p>
            <a:r>
              <a:rPr lang="en-US" altLang="zh-CN" dirty="0" smtClean="0"/>
              <a:t>6.4.10 SPANNERDB</a:t>
            </a:r>
            <a:r>
              <a:rPr lang="zh-CN" altLang="en-US" dirty="0" smtClean="0"/>
              <a:t>（续）</a:t>
            </a:r>
            <a:endParaRPr lang="en-US" altLang="zh-CN" dirty="0"/>
          </a:p>
        </p:txBody>
      </p:sp>
      <p:sp>
        <p:nvSpPr>
          <p:cNvPr id="3" name="内容占位符 2"/>
          <p:cNvSpPr>
            <a:spLocks noGrp="1"/>
          </p:cNvSpPr>
          <p:nvPr>
            <p:ph idx="1"/>
          </p:nvPr>
        </p:nvSpPr>
        <p:spPr>
          <a:xfrm>
            <a:off x="838200" y="949796"/>
            <a:ext cx="10515600" cy="611068"/>
          </a:xfrm>
        </p:spPr>
        <p:txBody>
          <a:bodyPr>
            <a:noAutofit/>
          </a:bodyPr>
          <a:lstStyle/>
          <a:p>
            <a:r>
              <a:rPr lang="en-US" altLang="zh-CN" sz="2400" b="1" dirty="0" smtClean="0"/>
              <a:t>Spanner</a:t>
            </a:r>
            <a:r>
              <a:rPr lang="zh-CN" altLang="en-US" sz="2400" b="1" dirty="0" smtClean="0"/>
              <a:t>系统架构</a:t>
            </a:r>
            <a:endParaRPr lang="zh-CN" altLang="en-US" sz="2400" b="1"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130</a:t>
            </a:fld>
            <a:endParaRPr lang="zh-CN" altLang="en-US" dirty="0"/>
          </a:p>
        </p:txBody>
      </p:sp>
      <p:sp>
        <p:nvSpPr>
          <p:cNvPr id="5" name="矩形 4"/>
          <p:cNvSpPr/>
          <p:nvPr/>
        </p:nvSpPr>
        <p:spPr>
          <a:xfrm>
            <a:off x="838200" y="6488668"/>
            <a:ext cx="8178478" cy="369332"/>
          </a:xfrm>
          <a:prstGeom prst="rect">
            <a:avLst/>
          </a:prstGeom>
        </p:spPr>
        <p:txBody>
          <a:bodyPr wrap="square">
            <a:spAutoFit/>
          </a:bodyPr>
          <a:lstStyle/>
          <a:p>
            <a:r>
              <a:rPr lang="zh-CN" altLang="en-US" dirty="0" smtClean="0">
                <a:solidFill>
                  <a:schemeClr val="bg1">
                    <a:lumMod val="75000"/>
                  </a:schemeClr>
                </a:solidFill>
              </a:rPr>
              <a:t>参考链接</a:t>
            </a:r>
            <a:r>
              <a:rPr lang="zh-CN" altLang="en-US" dirty="0">
                <a:solidFill>
                  <a:schemeClr val="bg1">
                    <a:lumMod val="75000"/>
                  </a:schemeClr>
                </a:solidFill>
              </a:rPr>
              <a:t>：</a:t>
            </a:r>
            <a:r>
              <a:rPr lang="en-US" altLang="zh-CN" dirty="0">
                <a:solidFill>
                  <a:schemeClr val="bg1">
                    <a:lumMod val="75000"/>
                  </a:schemeClr>
                </a:solidFill>
              </a:rPr>
              <a:t>https://blog.csdn.net/x802796/article/details/18861465</a:t>
            </a:r>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52443" y="1082114"/>
            <a:ext cx="6954707" cy="5137711"/>
          </a:xfrm>
          <a:prstGeom prst="rect">
            <a:avLst/>
          </a:prstGeom>
        </p:spPr>
      </p:pic>
      <p:sp>
        <p:nvSpPr>
          <p:cNvPr id="7" name="矩形 6"/>
          <p:cNvSpPr/>
          <p:nvPr/>
        </p:nvSpPr>
        <p:spPr>
          <a:xfrm>
            <a:off x="838200" y="1717606"/>
            <a:ext cx="2614243" cy="4459041"/>
          </a:xfrm>
          <a:prstGeom prst="rect">
            <a:avLst/>
          </a:prstGeom>
        </p:spPr>
        <p:txBody>
          <a:bodyPr wrap="square">
            <a:spAutoFit/>
          </a:bodyPr>
          <a:lstStyle/>
          <a:p>
            <a:pPr>
              <a:lnSpc>
                <a:spcPct val="150000"/>
              </a:lnSpc>
            </a:pPr>
            <a:r>
              <a:rPr lang="en-US" altLang="zh-CN" sz="2400" dirty="0">
                <a:latin typeface="微软雅黑" panose="020B0503020204020204" pitchFamily="34" charset="-122"/>
                <a:ea typeface="微软雅黑" panose="020B0503020204020204" pitchFamily="34" charset="-122"/>
              </a:rPr>
              <a:t> </a:t>
            </a:r>
            <a:r>
              <a:rPr lang="en-US" altLang="zh-CN" sz="2400" dirty="0" smtClean="0">
                <a:latin typeface="微软雅黑" panose="020B0503020204020204" pitchFamily="34" charset="-122"/>
                <a:ea typeface="微软雅黑" panose="020B0503020204020204" pitchFamily="34" charset="-122"/>
              </a:rPr>
              <a:t>       Spanner</a:t>
            </a:r>
            <a:r>
              <a:rPr lang="zh-CN" altLang="en-US" sz="2400" dirty="0">
                <a:latin typeface="微软雅黑" panose="020B0503020204020204" pitchFamily="34" charset="-122"/>
                <a:ea typeface="微软雅黑" panose="020B0503020204020204" pitchFamily="34" charset="-122"/>
              </a:rPr>
              <a:t>设计为一个全球型，可扩展的巨型分布式数据库，支持数据的同步和复制，且能在保证效率的基础上进行数据复制。</a:t>
            </a:r>
          </a:p>
        </p:txBody>
      </p:sp>
    </p:spTree>
    <p:extLst>
      <p:ext uri="{BB962C8B-B14F-4D97-AF65-F5344CB8AC3E}">
        <p14:creationId xmlns:p14="http://schemas.microsoft.com/office/powerpoint/2010/main" val="134825154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9460"/>
            <a:ext cx="10515600" cy="920336"/>
          </a:xfrm>
        </p:spPr>
        <p:txBody>
          <a:bodyPr/>
          <a:lstStyle/>
          <a:p>
            <a:r>
              <a:rPr lang="en-US" altLang="zh-CN" dirty="0" smtClean="0"/>
              <a:t>6.4.10 SPANNERDB</a:t>
            </a:r>
            <a:r>
              <a:rPr lang="zh-CN" altLang="en-US" dirty="0" smtClean="0"/>
              <a:t>（续）</a:t>
            </a:r>
            <a:endParaRPr lang="en-US" altLang="zh-CN" dirty="0"/>
          </a:p>
        </p:txBody>
      </p:sp>
      <p:sp>
        <p:nvSpPr>
          <p:cNvPr id="3" name="内容占位符 2"/>
          <p:cNvSpPr>
            <a:spLocks noGrp="1"/>
          </p:cNvSpPr>
          <p:nvPr>
            <p:ph idx="1"/>
          </p:nvPr>
        </p:nvSpPr>
        <p:spPr>
          <a:xfrm>
            <a:off x="838200" y="949795"/>
            <a:ext cx="10515600" cy="5538873"/>
          </a:xfrm>
        </p:spPr>
        <p:txBody>
          <a:bodyPr>
            <a:noAutofit/>
          </a:bodyPr>
          <a:lstStyle/>
          <a:p>
            <a:r>
              <a:rPr lang="en-US" altLang="zh-CN" sz="2400" b="1" dirty="0" err="1" smtClean="0"/>
              <a:t>UniverseMaster</a:t>
            </a:r>
            <a:r>
              <a:rPr lang="zh-CN" altLang="en-US" sz="2400" dirty="0" smtClean="0"/>
              <a:t>：是</a:t>
            </a:r>
            <a:r>
              <a:rPr lang="en-US" altLang="zh-CN" sz="2400" dirty="0" smtClean="0"/>
              <a:t>Spanner</a:t>
            </a:r>
            <a:r>
              <a:rPr lang="zh-CN" altLang="en-US" sz="2400" dirty="0"/>
              <a:t>的总控制台，一个</a:t>
            </a:r>
            <a:r>
              <a:rPr lang="en-US" altLang="zh-CN" sz="2400" dirty="0"/>
              <a:t>Spanner</a:t>
            </a:r>
            <a:r>
              <a:rPr lang="zh-CN" altLang="en-US" sz="2400" dirty="0"/>
              <a:t>只有一个</a:t>
            </a:r>
            <a:r>
              <a:rPr lang="en-US" altLang="zh-CN" sz="2400" dirty="0"/>
              <a:t>Universe Master</a:t>
            </a:r>
            <a:r>
              <a:rPr lang="zh-CN" altLang="en-US" sz="2400" dirty="0"/>
              <a:t>，</a:t>
            </a:r>
            <a:r>
              <a:rPr lang="zh-CN" altLang="en-US" sz="2400" dirty="0" smtClean="0"/>
              <a:t>对</a:t>
            </a:r>
            <a:r>
              <a:rPr lang="en-US" altLang="zh-CN" sz="2400" dirty="0" smtClean="0"/>
              <a:t>zone</a:t>
            </a:r>
            <a:r>
              <a:rPr lang="zh-CN" altLang="en-US" sz="2400" dirty="0"/>
              <a:t>进行管理，包括</a:t>
            </a:r>
            <a:r>
              <a:rPr lang="zh-CN" altLang="en-US" sz="2400" dirty="0" smtClean="0"/>
              <a:t>创建和删除</a:t>
            </a:r>
            <a:r>
              <a:rPr lang="en-US" altLang="zh-CN" sz="2400" dirty="0" smtClean="0"/>
              <a:t>zone</a:t>
            </a:r>
            <a:r>
              <a:rPr lang="zh-CN" altLang="en-US" sz="2400" dirty="0" smtClean="0"/>
              <a:t>、显示</a:t>
            </a:r>
            <a:r>
              <a:rPr lang="en-US" altLang="zh-CN" sz="2400" dirty="0"/>
              <a:t>zone</a:t>
            </a:r>
            <a:r>
              <a:rPr lang="zh-CN" altLang="en-US" sz="2400" dirty="0"/>
              <a:t>的各钟状态</a:t>
            </a:r>
            <a:r>
              <a:rPr lang="zh-CN" altLang="en-US" sz="2400" dirty="0" smtClean="0"/>
              <a:t>信息等。</a:t>
            </a:r>
            <a:endParaRPr lang="en-US" altLang="zh-CN" sz="2400" dirty="0" smtClean="0"/>
          </a:p>
          <a:p>
            <a:r>
              <a:rPr lang="en-US" altLang="zh-CN" sz="2400" b="1" dirty="0" err="1" smtClean="0"/>
              <a:t>Palacement</a:t>
            </a:r>
            <a:r>
              <a:rPr lang="en-US" altLang="zh-CN" sz="2400" b="1" dirty="0" smtClean="0"/>
              <a:t> driver</a:t>
            </a:r>
            <a:r>
              <a:rPr lang="zh-CN" altLang="en-US" sz="2400" dirty="0" smtClean="0"/>
              <a:t>：目录</a:t>
            </a:r>
            <a:r>
              <a:rPr lang="zh-CN" altLang="en-US" sz="2400" dirty="0"/>
              <a:t>移动控制器，一个</a:t>
            </a:r>
            <a:r>
              <a:rPr lang="en-US" altLang="zh-CN" sz="2400" dirty="0"/>
              <a:t>Spanner</a:t>
            </a:r>
            <a:r>
              <a:rPr lang="zh-CN" altLang="en-US" sz="2400" dirty="0"/>
              <a:t>只有一个</a:t>
            </a:r>
            <a:r>
              <a:rPr lang="en-US" altLang="zh-CN" sz="2400" dirty="0" err="1"/>
              <a:t>Palacement</a:t>
            </a:r>
            <a:r>
              <a:rPr lang="en-US" altLang="zh-CN" sz="2400" dirty="0"/>
              <a:t> </a:t>
            </a:r>
            <a:r>
              <a:rPr lang="en-US" altLang="zh-CN" sz="2400" dirty="0" smtClean="0"/>
              <a:t>driver</a:t>
            </a:r>
            <a:r>
              <a:rPr lang="zh-CN" altLang="en-US" sz="2400" dirty="0" smtClean="0"/>
              <a:t>。它周期性</a:t>
            </a:r>
            <a:r>
              <a:rPr lang="zh-CN" altLang="en-US" sz="2400" dirty="0"/>
              <a:t>的与</a:t>
            </a:r>
            <a:r>
              <a:rPr lang="en-US" altLang="zh-CN" sz="2400" dirty="0" err="1" smtClean="0"/>
              <a:t>Spanserver</a:t>
            </a:r>
            <a:r>
              <a:rPr lang="zh-CN" altLang="en-US" sz="2400" dirty="0" smtClean="0"/>
              <a:t>通讯</a:t>
            </a:r>
            <a:r>
              <a:rPr lang="zh-CN" altLang="en-US" sz="2400" dirty="0"/>
              <a:t>，确定需要转移</a:t>
            </a:r>
            <a:r>
              <a:rPr lang="zh-CN" altLang="en-US" sz="2400" dirty="0" smtClean="0"/>
              <a:t>目录，使目录副本满足</a:t>
            </a:r>
            <a:r>
              <a:rPr lang="zh-CN" altLang="en-US" sz="2400" dirty="0"/>
              <a:t>系统更新后的副本约束条件</a:t>
            </a:r>
            <a:r>
              <a:rPr lang="zh-CN" altLang="en-US" sz="2400" dirty="0" smtClean="0"/>
              <a:t>，优化</a:t>
            </a:r>
            <a:r>
              <a:rPr lang="zh-CN" altLang="en-US" sz="2400" dirty="0"/>
              <a:t>数据物理存储，转移速度控制在分钟</a:t>
            </a:r>
            <a:r>
              <a:rPr lang="zh-CN" altLang="en-US" sz="2400" dirty="0" smtClean="0"/>
              <a:t>级别。</a:t>
            </a:r>
            <a:endParaRPr lang="en-US" altLang="zh-CN" sz="2400" dirty="0" smtClean="0"/>
          </a:p>
          <a:p>
            <a:r>
              <a:rPr lang="en-US" altLang="zh-CN" sz="2400" b="1" dirty="0"/>
              <a:t>Zone</a:t>
            </a:r>
            <a:r>
              <a:rPr lang="zh-CN" altLang="en-US" sz="2400" dirty="0"/>
              <a:t>：</a:t>
            </a:r>
            <a:r>
              <a:rPr lang="en-US" altLang="zh-CN" sz="2400" dirty="0"/>
              <a:t> </a:t>
            </a:r>
            <a:r>
              <a:rPr lang="zh-CN" altLang="en-US" sz="2400" dirty="0"/>
              <a:t>是管理部署的基本单元，类似于</a:t>
            </a:r>
            <a:r>
              <a:rPr lang="en-US" altLang="zh-CN" sz="2400" dirty="0" err="1"/>
              <a:t>Bigtable</a:t>
            </a:r>
            <a:r>
              <a:rPr lang="zh-CN" altLang="en-US" sz="2400" dirty="0"/>
              <a:t>数据库。一个</a:t>
            </a:r>
            <a:r>
              <a:rPr lang="en-US" altLang="zh-CN" sz="2400" dirty="0"/>
              <a:t>Spanner</a:t>
            </a:r>
            <a:r>
              <a:rPr lang="zh-CN" altLang="en-US" sz="2400" dirty="0"/>
              <a:t>由多个</a:t>
            </a:r>
            <a:r>
              <a:rPr lang="en-US" altLang="zh-CN" sz="2400" dirty="0"/>
              <a:t>zone</a:t>
            </a:r>
            <a:r>
              <a:rPr lang="zh-CN" altLang="en-US" sz="2400" dirty="0"/>
              <a:t>构成。</a:t>
            </a:r>
            <a:r>
              <a:rPr lang="en-US" altLang="zh-CN" sz="2400" dirty="0"/>
              <a:t>zone</a:t>
            </a:r>
            <a:r>
              <a:rPr lang="zh-CN" altLang="en-US" sz="2400" dirty="0"/>
              <a:t>的数据都可以支持复制，可以在</a:t>
            </a:r>
            <a:r>
              <a:rPr lang="en-US" altLang="zh-CN" sz="2400" dirty="0"/>
              <a:t>Zone</a:t>
            </a:r>
            <a:r>
              <a:rPr lang="zh-CN" altLang="en-US" sz="2400" dirty="0"/>
              <a:t>之间进行数据复制，该特性为新加入</a:t>
            </a:r>
            <a:r>
              <a:rPr lang="en-US" altLang="zh-CN" sz="2400" dirty="0"/>
              <a:t>zone</a:t>
            </a:r>
            <a:r>
              <a:rPr lang="zh-CN" altLang="en-US" sz="2400" dirty="0"/>
              <a:t>、删除或替换</a:t>
            </a:r>
            <a:r>
              <a:rPr lang="en-US" altLang="zh-CN" sz="2400" dirty="0"/>
              <a:t>zone</a:t>
            </a:r>
            <a:r>
              <a:rPr lang="zh-CN" altLang="en-US" sz="2400" dirty="0"/>
              <a:t>时提供了良好的扩展性</a:t>
            </a:r>
            <a:r>
              <a:rPr lang="zh-CN" altLang="en-US" sz="2400" dirty="0" smtClean="0"/>
              <a:t>。</a:t>
            </a:r>
            <a:endParaRPr lang="en-US" altLang="zh-CN" sz="2400"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131</a:t>
            </a:fld>
            <a:endParaRPr lang="zh-CN" altLang="en-US" dirty="0"/>
          </a:p>
        </p:txBody>
      </p:sp>
      <p:sp>
        <p:nvSpPr>
          <p:cNvPr id="5" name="矩形 4"/>
          <p:cNvSpPr/>
          <p:nvPr/>
        </p:nvSpPr>
        <p:spPr>
          <a:xfrm>
            <a:off x="838200" y="6488668"/>
            <a:ext cx="8178478" cy="369332"/>
          </a:xfrm>
          <a:prstGeom prst="rect">
            <a:avLst/>
          </a:prstGeom>
        </p:spPr>
        <p:txBody>
          <a:bodyPr wrap="square">
            <a:spAutoFit/>
          </a:bodyPr>
          <a:lstStyle/>
          <a:p>
            <a:r>
              <a:rPr lang="zh-CN" altLang="en-US" dirty="0" smtClean="0">
                <a:solidFill>
                  <a:schemeClr val="bg1">
                    <a:lumMod val="75000"/>
                  </a:schemeClr>
                </a:solidFill>
              </a:rPr>
              <a:t>参考链接</a:t>
            </a:r>
            <a:r>
              <a:rPr lang="zh-CN" altLang="en-US" dirty="0">
                <a:solidFill>
                  <a:schemeClr val="bg1">
                    <a:lumMod val="75000"/>
                  </a:schemeClr>
                </a:solidFill>
              </a:rPr>
              <a:t>：</a:t>
            </a:r>
            <a:r>
              <a:rPr lang="en-US" altLang="zh-CN" dirty="0">
                <a:solidFill>
                  <a:schemeClr val="bg1">
                    <a:lumMod val="75000"/>
                  </a:schemeClr>
                </a:solidFill>
              </a:rPr>
              <a:t>https://blog.csdn.net/x802796/article/details/18861465</a:t>
            </a:r>
          </a:p>
        </p:txBody>
      </p:sp>
    </p:spTree>
    <p:extLst>
      <p:ext uri="{BB962C8B-B14F-4D97-AF65-F5344CB8AC3E}">
        <p14:creationId xmlns:p14="http://schemas.microsoft.com/office/powerpoint/2010/main" val="374566009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9460"/>
            <a:ext cx="10515600" cy="920336"/>
          </a:xfrm>
        </p:spPr>
        <p:txBody>
          <a:bodyPr/>
          <a:lstStyle/>
          <a:p>
            <a:r>
              <a:rPr lang="en-US" altLang="zh-CN" dirty="0" smtClean="0"/>
              <a:t>6.4.10 SPANNERDB</a:t>
            </a:r>
            <a:r>
              <a:rPr lang="zh-CN" altLang="en-US" dirty="0" smtClean="0"/>
              <a:t>（续）</a:t>
            </a:r>
            <a:endParaRPr lang="en-US" altLang="zh-CN" dirty="0"/>
          </a:p>
        </p:txBody>
      </p:sp>
      <p:sp>
        <p:nvSpPr>
          <p:cNvPr id="3" name="内容占位符 2"/>
          <p:cNvSpPr>
            <a:spLocks noGrp="1"/>
          </p:cNvSpPr>
          <p:nvPr>
            <p:ph idx="1"/>
          </p:nvPr>
        </p:nvSpPr>
        <p:spPr>
          <a:xfrm>
            <a:off x="838200" y="949795"/>
            <a:ext cx="10515600" cy="5161445"/>
          </a:xfrm>
        </p:spPr>
        <p:txBody>
          <a:bodyPr>
            <a:noAutofit/>
          </a:bodyPr>
          <a:lstStyle/>
          <a:p>
            <a:r>
              <a:rPr lang="en-US" altLang="zh-CN" sz="2400" b="1" dirty="0" smtClean="0"/>
              <a:t>Zone Master</a:t>
            </a:r>
            <a:r>
              <a:rPr lang="zh-CN" altLang="en-US" sz="2400" dirty="0" smtClean="0"/>
              <a:t>：负责把</a:t>
            </a:r>
            <a:r>
              <a:rPr lang="zh-CN" altLang="en-US" sz="2400" dirty="0"/>
              <a:t>数据分配给</a:t>
            </a:r>
            <a:r>
              <a:rPr lang="en-US" altLang="zh-CN" sz="2400" dirty="0" err="1"/>
              <a:t>Spanserver</a:t>
            </a:r>
            <a:r>
              <a:rPr lang="zh-CN" altLang="en-US" sz="2400" dirty="0"/>
              <a:t>，由</a:t>
            </a:r>
            <a:r>
              <a:rPr lang="en-US" altLang="zh-CN" sz="2400" dirty="0" err="1"/>
              <a:t>Spanserver</a:t>
            </a:r>
            <a:r>
              <a:rPr lang="zh-CN" altLang="en-US" sz="2400" dirty="0"/>
              <a:t>提供给客户端数据库</a:t>
            </a:r>
            <a:r>
              <a:rPr lang="zh-CN" altLang="en-US" sz="2400" dirty="0" smtClean="0"/>
              <a:t>服务，一个</a:t>
            </a:r>
            <a:r>
              <a:rPr lang="en-US" altLang="zh-CN" sz="2400" dirty="0" smtClean="0"/>
              <a:t>Zone</a:t>
            </a:r>
            <a:r>
              <a:rPr lang="zh-CN" altLang="en-US" sz="2400" dirty="0" smtClean="0"/>
              <a:t>有一个</a:t>
            </a:r>
            <a:r>
              <a:rPr lang="en-US" altLang="zh-CN" sz="2400" dirty="0"/>
              <a:t>zone Master </a:t>
            </a:r>
            <a:r>
              <a:rPr lang="zh-CN" altLang="en-US" sz="2400" dirty="0" smtClean="0"/>
              <a:t>。</a:t>
            </a:r>
            <a:endParaRPr lang="en-US" altLang="zh-CN" sz="2400" dirty="0" smtClean="0"/>
          </a:p>
          <a:p>
            <a:r>
              <a:rPr lang="en-US" altLang="zh-CN" sz="2400" b="1" dirty="0" err="1" smtClean="0"/>
              <a:t>Spanserver</a:t>
            </a:r>
            <a:r>
              <a:rPr lang="zh-CN" altLang="en-US" sz="2400" dirty="0" smtClean="0"/>
              <a:t>：管理数据的核心组件节点</a:t>
            </a:r>
            <a:r>
              <a:rPr lang="zh-CN" altLang="en-US" sz="2400" dirty="0"/>
              <a:t>，类似于</a:t>
            </a:r>
            <a:r>
              <a:rPr lang="en-US" altLang="zh-CN" sz="2400" dirty="0" err="1"/>
              <a:t>Bigtable</a:t>
            </a:r>
            <a:r>
              <a:rPr lang="zh-CN" altLang="en-US" sz="2400" dirty="0"/>
              <a:t>中</a:t>
            </a:r>
            <a:r>
              <a:rPr lang="en-US" altLang="zh-CN" sz="2400" dirty="0"/>
              <a:t>tablet server</a:t>
            </a:r>
            <a:r>
              <a:rPr lang="zh-CN" altLang="en-US" sz="2400" dirty="0" smtClean="0"/>
              <a:t>，</a:t>
            </a:r>
            <a:r>
              <a:rPr lang="zh-CN" altLang="en-US" sz="2400" dirty="0"/>
              <a:t>一个</a:t>
            </a:r>
            <a:r>
              <a:rPr lang="en-US" altLang="zh-CN" sz="2400" dirty="0" smtClean="0"/>
              <a:t>Zone</a:t>
            </a:r>
            <a:r>
              <a:rPr lang="zh-CN" altLang="en-US" sz="2400" dirty="0" smtClean="0"/>
              <a:t>包含多个</a:t>
            </a:r>
            <a:r>
              <a:rPr lang="en-US" altLang="zh-CN" sz="2400" dirty="0" err="1" smtClean="0"/>
              <a:t>Spanserver</a:t>
            </a:r>
            <a:r>
              <a:rPr lang="zh-CN" altLang="en-US" sz="2400" dirty="0" smtClean="0"/>
              <a:t>，它们管理</a:t>
            </a:r>
            <a:r>
              <a:rPr lang="zh-CN" altLang="en-US" sz="2400" dirty="0"/>
              <a:t>的也是基于类似</a:t>
            </a:r>
            <a:r>
              <a:rPr lang="en-US" altLang="zh-CN" sz="2400" dirty="0" err="1"/>
              <a:t>bigtable</a:t>
            </a:r>
            <a:r>
              <a:rPr lang="zh-CN" altLang="en-US" sz="2400" dirty="0"/>
              <a:t>的</a:t>
            </a:r>
            <a:r>
              <a:rPr lang="en-US" altLang="zh-CN" sz="2400" dirty="0"/>
              <a:t>tablet</a:t>
            </a:r>
            <a:r>
              <a:rPr lang="zh-CN" altLang="en-US" sz="2400" dirty="0"/>
              <a:t>结构。</a:t>
            </a:r>
            <a:endParaRPr lang="en-US" altLang="zh-CN" sz="2400" dirty="0"/>
          </a:p>
          <a:p>
            <a:r>
              <a:rPr lang="en-US" altLang="zh-CN" sz="2400" b="1" dirty="0" err="1" smtClean="0"/>
              <a:t>Locationproxy</a:t>
            </a:r>
            <a:r>
              <a:rPr lang="zh-CN" altLang="en-US" sz="2400" dirty="0" smtClean="0"/>
              <a:t>：客户端</a:t>
            </a:r>
            <a:r>
              <a:rPr lang="zh-CN" altLang="en-US" sz="2400" dirty="0"/>
              <a:t>通过</a:t>
            </a:r>
            <a:r>
              <a:rPr lang="en-US" altLang="zh-CN" sz="2400" dirty="0" smtClean="0"/>
              <a:t>Zone</a:t>
            </a:r>
            <a:r>
              <a:rPr lang="zh-CN" altLang="en-US" sz="2400" dirty="0" smtClean="0"/>
              <a:t>的</a:t>
            </a:r>
            <a:r>
              <a:rPr lang="en-US" altLang="zh-CN" sz="2400" dirty="0" err="1"/>
              <a:t>Locationproxy</a:t>
            </a:r>
            <a:r>
              <a:rPr lang="zh-CN" altLang="en-US" sz="2400" dirty="0"/>
              <a:t>来确定为客户端提供服务的</a:t>
            </a:r>
            <a:r>
              <a:rPr lang="en-US" altLang="zh-CN" sz="2400" dirty="0" err="1"/>
              <a:t>Spanserver</a:t>
            </a:r>
            <a:r>
              <a:rPr lang="zh-CN" altLang="en-US" sz="2400" dirty="0"/>
              <a:t>。 </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132</a:t>
            </a:fld>
            <a:endParaRPr lang="zh-CN" altLang="en-US" dirty="0"/>
          </a:p>
        </p:txBody>
      </p:sp>
      <p:sp>
        <p:nvSpPr>
          <p:cNvPr id="5" name="矩形 4"/>
          <p:cNvSpPr/>
          <p:nvPr/>
        </p:nvSpPr>
        <p:spPr>
          <a:xfrm>
            <a:off x="838200" y="6488668"/>
            <a:ext cx="8178478" cy="369332"/>
          </a:xfrm>
          <a:prstGeom prst="rect">
            <a:avLst/>
          </a:prstGeom>
        </p:spPr>
        <p:txBody>
          <a:bodyPr wrap="square">
            <a:spAutoFit/>
          </a:bodyPr>
          <a:lstStyle/>
          <a:p>
            <a:r>
              <a:rPr lang="zh-CN" altLang="en-US" dirty="0" smtClean="0">
                <a:solidFill>
                  <a:schemeClr val="bg1">
                    <a:lumMod val="75000"/>
                  </a:schemeClr>
                </a:solidFill>
              </a:rPr>
              <a:t>参考链接</a:t>
            </a:r>
            <a:r>
              <a:rPr lang="zh-CN" altLang="en-US" dirty="0">
                <a:solidFill>
                  <a:schemeClr val="bg1">
                    <a:lumMod val="75000"/>
                  </a:schemeClr>
                </a:solidFill>
              </a:rPr>
              <a:t>：</a:t>
            </a:r>
            <a:r>
              <a:rPr lang="en-US" altLang="zh-CN" dirty="0">
                <a:solidFill>
                  <a:schemeClr val="bg1">
                    <a:lumMod val="75000"/>
                  </a:schemeClr>
                </a:solidFill>
              </a:rPr>
              <a:t>https://blog.csdn.net/x802796/article/details/18861465</a:t>
            </a:r>
          </a:p>
        </p:txBody>
      </p:sp>
    </p:spTree>
    <p:extLst>
      <p:ext uri="{BB962C8B-B14F-4D97-AF65-F5344CB8AC3E}">
        <p14:creationId xmlns:p14="http://schemas.microsoft.com/office/powerpoint/2010/main" val="641416092"/>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9460"/>
            <a:ext cx="10515600" cy="920336"/>
          </a:xfrm>
        </p:spPr>
        <p:txBody>
          <a:bodyPr/>
          <a:lstStyle/>
          <a:p>
            <a:r>
              <a:rPr lang="en-US" altLang="zh-CN" dirty="0" smtClean="0"/>
              <a:t>6.4.10 SPANNERDB</a:t>
            </a:r>
            <a:r>
              <a:rPr lang="zh-CN" altLang="en-US" dirty="0" smtClean="0"/>
              <a:t>（续）</a:t>
            </a:r>
            <a:endParaRPr lang="en-US" altLang="zh-CN" dirty="0"/>
          </a:p>
        </p:txBody>
      </p:sp>
      <p:sp>
        <p:nvSpPr>
          <p:cNvPr id="3" name="内容占位符 2"/>
          <p:cNvSpPr>
            <a:spLocks noGrp="1"/>
          </p:cNvSpPr>
          <p:nvPr>
            <p:ph idx="1"/>
          </p:nvPr>
        </p:nvSpPr>
        <p:spPr>
          <a:xfrm>
            <a:off x="838200" y="949795"/>
            <a:ext cx="10515600" cy="619925"/>
          </a:xfrm>
        </p:spPr>
        <p:txBody>
          <a:bodyPr>
            <a:noAutofit/>
          </a:bodyPr>
          <a:lstStyle/>
          <a:p>
            <a:r>
              <a:rPr lang="en-US" altLang="zh-CN" sz="2400" b="1" dirty="0" err="1" smtClean="0"/>
              <a:t>spanserver</a:t>
            </a:r>
            <a:r>
              <a:rPr lang="zh-CN" altLang="en-US" sz="2400" b="1" dirty="0"/>
              <a:t>的软件</a:t>
            </a:r>
            <a:r>
              <a:rPr lang="zh-CN" altLang="en-US" sz="2400" b="1" dirty="0" smtClean="0"/>
              <a:t>层次</a:t>
            </a:r>
            <a:endParaRPr lang="zh-CN" altLang="en-US" sz="2400" b="1"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133</a:t>
            </a:fld>
            <a:endParaRPr lang="zh-CN" altLang="en-US" dirty="0"/>
          </a:p>
        </p:txBody>
      </p:sp>
      <p:sp>
        <p:nvSpPr>
          <p:cNvPr id="5" name="矩形 4"/>
          <p:cNvSpPr/>
          <p:nvPr/>
        </p:nvSpPr>
        <p:spPr>
          <a:xfrm>
            <a:off x="838200" y="6488668"/>
            <a:ext cx="8178478" cy="369332"/>
          </a:xfrm>
          <a:prstGeom prst="rect">
            <a:avLst/>
          </a:prstGeom>
        </p:spPr>
        <p:txBody>
          <a:bodyPr wrap="square">
            <a:spAutoFit/>
          </a:bodyPr>
          <a:lstStyle/>
          <a:p>
            <a:r>
              <a:rPr lang="zh-CN" altLang="en-US" dirty="0" smtClean="0">
                <a:solidFill>
                  <a:schemeClr val="bg1">
                    <a:lumMod val="75000"/>
                  </a:schemeClr>
                </a:solidFill>
              </a:rPr>
              <a:t>参考链接</a:t>
            </a:r>
            <a:r>
              <a:rPr lang="zh-CN" altLang="en-US" dirty="0">
                <a:solidFill>
                  <a:schemeClr val="bg1">
                    <a:lumMod val="75000"/>
                  </a:schemeClr>
                </a:solidFill>
              </a:rPr>
              <a:t>：</a:t>
            </a:r>
            <a:r>
              <a:rPr lang="en-US" altLang="zh-CN" dirty="0">
                <a:solidFill>
                  <a:schemeClr val="bg1">
                    <a:lumMod val="75000"/>
                  </a:schemeClr>
                </a:solidFill>
              </a:rPr>
              <a:t>https://blog.csdn.net/x802796/article/details/18861465</a:t>
            </a:r>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58743" y="1437402"/>
            <a:ext cx="6309824" cy="4918948"/>
          </a:xfrm>
          <a:prstGeom prst="rect">
            <a:avLst/>
          </a:prstGeom>
        </p:spPr>
      </p:pic>
    </p:spTree>
    <p:extLst>
      <p:ext uri="{BB962C8B-B14F-4D97-AF65-F5344CB8AC3E}">
        <p14:creationId xmlns:p14="http://schemas.microsoft.com/office/powerpoint/2010/main" val="929101978"/>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9460"/>
            <a:ext cx="10515600" cy="920336"/>
          </a:xfrm>
        </p:spPr>
        <p:txBody>
          <a:bodyPr/>
          <a:lstStyle/>
          <a:p>
            <a:r>
              <a:rPr lang="en-US" altLang="zh-CN" dirty="0" smtClean="0"/>
              <a:t>6.4.10 SPANNERDB</a:t>
            </a:r>
            <a:r>
              <a:rPr lang="zh-CN" altLang="en-US" dirty="0" smtClean="0"/>
              <a:t>（续）</a:t>
            </a:r>
            <a:endParaRPr lang="en-US" altLang="zh-CN" dirty="0"/>
          </a:p>
        </p:txBody>
      </p:sp>
      <p:sp>
        <p:nvSpPr>
          <p:cNvPr id="3" name="内容占位符 2"/>
          <p:cNvSpPr>
            <a:spLocks noGrp="1"/>
          </p:cNvSpPr>
          <p:nvPr>
            <p:ph idx="1"/>
          </p:nvPr>
        </p:nvSpPr>
        <p:spPr>
          <a:xfrm>
            <a:off x="838200" y="949795"/>
            <a:ext cx="10515600" cy="5270030"/>
          </a:xfrm>
        </p:spPr>
        <p:txBody>
          <a:bodyPr>
            <a:noAutofit/>
          </a:bodyPr>
          <a:lstStyle/>
          <a:p>
            <a:r>
              <a:rPr lang="zh-CN" altLang="en-US" sz="2400" dirty="0" smtClean="0"/>
              <a:t>     一</a:t>
            </a:r>
            <a:r>
              <a:rPr lang="zh-CN" altLang="en-US" sz="2400" dirty="0"/>
              <a:t>个</a:t>
            </a:r>
            <a:r>
              <a:rPr lang="en-US" altLang="zh-CN" sz="2400" dirty="0"/>
              <a:t>tablet</a:t>
            </a:r>
            <a:r>
              <a:rPr lang="zh-CN" altLang="en-US" sz="2400" dirty="0"/>
              <a:t>由数据和状态部分构成，存放</a:t>
            </a:r>
            <a:r>
              <a:rPr lang="zh-CN" altLang="en-US" sz="2400" dirty="0" smtClean="0"/>
              <a:t>在</a:t>
            </a:r>
            <a:r>
              <a:rPr lang="en-US" altLang="zh-CN" sz="2400" b="1" dirty="0" smtClean="0"/>
              <a:t>Colossus</a:t>
            </a:r>
            <a:r>
              <a:rPr lang="zh-CN" altLang="en-US" sz="2400" b="1" dirty="0" smtClean="0"/>
              <a:t>文件系统</a:t>
            </a:r>
            <a:r>
              <a:rPr lang="zh-CN" altLang="en-US" sz="2400" dirty="0"/>
              <a:t>中，该文件系统为</a:t>
            </a:r>
            <a:r>
              <a:rPr lang="en-US" altLang="zh-CN" sz="2400" dirty="0"/>
              <a:t>GFS</a:t>
            </a:r>
            <a:r>
              <a:rPr lang="zh-CN" altLang="en-US" sz="2400" dirty="0"/>
              <a:t>后继的</a:t>
            </a:r>
            <a:r>
              <a:rPr lang="zh-CN" altLang="en-US" sz="2400" dirty="0" smtClean="0"/>
              <a:t>文件系统。</a:t>
            </a:r>
            <a:endParaRPr lang="en-US" altLang="zh-CN" sz="2400" dirty="0" smtClean="0"/>
          </a:p>
          <a:p>
            <a:r>
              <a:rPr lang="zh-CN" altLang="en-US" sz="2400" dirty="0" smtClean="0"/>
              <a:t>     为了</a:t>
            </a:r>
            <a:r>
              <a:rPr lang="zh-CN" altLang="en-US" sz="2400" dirty="0"/>
              <a:t>支持数据同步复制，在</a:t>
            </a:r>
            <a:r>
              <a:rPr lang="en-US" altLang="zh-CN" sz="2400" dirty="0" err="1"/>
              <a:t>spanserver</a:t>
            </a:r>
            <a:r>
              <a:rPr lang="zh-CN" altLang="en-US" sz="2400" dirty="0"/>
              <a:t>上部署有一个</a:t>
            </a:r>
            <a:r>
              <a:rPr lang="en-US" altLang="zh-CN" sz="2400" b="1" dirty="0" err="1"/>
              <a:t>paxos</a:t>
            </a:r>
            <a:r>
              <a:rPr lang="zh-CN" altLang="en-US" sz="2400" b="1" dirty="0" smtClean="0"/>
              <a:t>状态机</a:t>
            </a:r>
            <a:r>
              <a:rPr lang="zh-CN" altLang="en-US" sz="2400" dirty="0" smtClean="0"/>
              <a:t>，</a:t>
            </a:r>
            <a:r>
              <a:rPr lang="en-US" altLang="zh-CN" sz="2400" dirty="0" err="1" smtClean="0"/>
              <a:t>paxos</a:t>
            </a:r>
            <a:r>
              <a:rPr lang="zh-CN" altLang="en-US" sz="2400" dirty="0"/>
              <a:t>状态机用于实现一系列被一致性复制的映射</a:t>
            </a:r>
            <a:r>
              <a:rPr lang="zh-CN" altLang="en-US" sz="2400" dirty="0" smtClean="0"/>
              <a:t>。</a:t>
            </a:r>
            <a:endParaRPr lang="en-US" altLang="zh-CN" sz="2400" dirty="0" smtClean="0"/>
          </a:p>
          <a:p>
            <a:r>
              <a:rPr lang="zh-CN" altLang="en-US" sz="2400" dirty="0" smtClean="0"/>
              <a:t>     数据</a:t>
            </a:r>
            <a:r>
              <a:rPr lang="zh-CN" altLang="en-US" sz="2400" dirty="0"/>
              <a:t>有</a:t>
            </a:r>
            <a:r>
              <a:rPr lang="zh-CN" altLang="en-US" sz="2400" b="1" dirty="0"/>
              <a:t>多</a:t>
            </a:r>
            <a:r>
              <a:rPr lang="zh-CN" altLang="en-US" sz="2400" b="1" dirty="0" smtClean="0"/>
              <a:t>个副本</a:t>
            </a:r>
            <a:r>
              <a:rPr lang="zh-CN" altLang="en-US" sz="2400" dirty="0"/>
              <a:t>，多个数据副本所在的</a:t>
            </a:r>
            <a:r>
              <a:rPr lang="en-US" altLang="zh-CN" sz="2400" dirty="0" err="1"/>
              <a:t>paxos</a:t>
            </a:r>
            <a:r>
              <a:rPr lang="zh-CN" altLang="en-US" sz="2400" dirty="0"/>
              <a:t>状态机组织成一个</a:t>
            </a:r>
            <a:r>
              <a:rPr lang="en-US" altLang="zh-CN" sz="2400" b="1" dirty="0" err="1"/>
              <a:t>paxos</a:t>
            </a:r>
            <a:r>
              <a:rPr lang="en-US" altLang="zh-CN" sz="2400" b="1" dirty="0"/>
              <a:t> </a:t>
            </a:r>
            <a:r>
              <a:rPr lang="zh-CN" altLang="en-US" sz="2400" b="1" dirty="0"/>
              <a:t>分组</a:t>
            </a:r>
            <a:r>
              <a:rPr lang="zh-CN" altLang="en-US" sz="2400" dirty="0"/>
              <a:t>，用于控制副本一致性。对于</a:t>
            </a:r>
            <a:r>
              <a:rPr lang="zh-CN" altLang="en-US" sz="2400" b="1" dirty="0"/>
              <a:t>主副本</a:t>
            </a:r>
            <a:r>
              <a:rPr lang="zh-CN" altLang="en-US" sz="2400" dirty="0"/>
              <a:t>，</a:t>
            </a:r>
            <a:r>
              <a:rPr lang="en-US" altLang="zh-CN" sz="2400" dirty="0" err="1"/>
              <a:t>spanserver</a:t>
            </a:r>
            <a:r>
              <a:rPr lang="zh-CN" altLang="en-US" sz="2400" dirty="0"/>
              <a:t>会增加</a:t>
            </a:r>
            <a:r>
              <a:rPr lang="zh-CN" altLang="en-US" sz="2400" b="1" dirty="0"/>
              <a:t>锁表</a:t>
            </a:r>
            <a:r>
              <a:rPr lang="zh-CN" altLang="en-US" sz="2400" dirty="0" smtClean="0"/>
              <a:t>来保障并发控制。</a:t>
            </a:r>
            <a:endParaRPr lang="en-US" altLang="zh-CN" sz="2400" dirty="0" smtClean="0"/>
          </a:p>
          <a:p>
            <a:r>
              <a:rPr lang="zh-CN" altLang="en-US" sz="2400" dirty="0" smtClean="0"/>
              <a:t>    由于</a:t>
            </a:r>
            <a:r>
              <a:rPr lang="zh-CN" altLang="en-US" sz="2400" dirty="0"/>
              <a:t>涉及同步的复制范围不同，需要参与协商</a:t>
            </a:r>
            <a:r>
              <a:rPr lang="en-US" altLang="zh-CN" sz="2400" dirty="0"/>
              <a:t>Leader</a:t>
            </a:r>
            <a:r>
              <a:rPr lang="zh-CN" altLang="en-US" sz="2400" dirty="0"/>
              <a:t>的</a:t>
            </a:r>
            <a:r>
              <a:rPr lang="zh-CN" altLang="en-US" sz="2400" dirty="0" smtClean="0"/>
              <a:t>范围会</a:t>
            </a:r>
            <a:r>
              <a:rPr lang="zh-CN" altLang="en-US" sz="2400" dirty="0"/>
              <a:t>发生</a:t>
            </a:r>
            <a:r>
              <a:rPr lang="zh-CN" altLang="en-US" sz="2400" dirty="0" smtClean="0"/>
              <a:t>变化。可以</a:t>
            </a:r>
            <a:r>
              <a:rPr lang="zh-CN" altLang="en-US" sz="2400" dirty="0"/>
              <a:t>根据上升的原则，通过协商机制，实现更大范围的事务控制。对于一个跨越多个</a:t>
            </a:r>
            <a:r>
              <a:rPr lang="en-US" altLang="zh-CN" sz="2400" dirty="0" err="1"/>
              <a:t>Paxos</a:t>
            </a:r>
            <a:r>
              <a:rPr lang="zh-CN" altLang="en-US" sz="2400" dirty="0"/>
              <a:t>分组的事务，需要在</a:t>
            </a:r>
            <a:r>
              <a:rPr lang="en-US" altLang="zh-CN" sz="2400" dirty="0" err="1"/>
              <a:t>Paxos</a:t>
            </a:r>
            <a:r>
              <a:rPr lang="zh-CN" altLang="en-US" sz="2400" dirty="0"/>
              <a:t>更上层确定出主副本机制，以保证跨</a:t>
            </a:r>
            <a:r>
              <a:rPr lang="en-US" altLang="zh-CN" sz="2400" dirty="0" err="1"/>
              <a:t>Paxos</a:t>
            </a:r>
            <a:r>
              <a:rPr lang="zh-CN" altLang="en-US" sz="2400" dirty="0"/>
              <a:t>分组的事务特性。</a:t>
            </a:r>
            <a:endParaRPr lang="en-US" altLang="zh-CN" sz="2400" dirty="0"/>
          </a:p>
          <a:p>
            <a:endParaRPr lang="zh-CN" altLang="en-US" sz="2400"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134</a:t>
            </a:fld>
            <a:endParaRPr lang="zh-CN" altLang="en-US" dirty="0"/>
          </a:p>
        </p:txBody>
      </p:sp>
      <p:sp>
        <p:nvSpPr>
          <p:cNvPr id="5" name="矩形 4"/>
          <p:cNvSpPr/>
          <p:nvPr/>
        </p:nvSpPr>
        <p:spPr>
          <a:xfrm>
            <a:off x="838200" y="6488668"/>
            <a:ext cx="8178478" cy="369332"/>
          </a:xfrm>
          <a:prstGeom prst="rect">
            <a:avLst/>
          </a:prstGeom>
        </p:spPr>
        <p:txBody>
          <a:bodyPr wrap="square">
            <a:spAutoFit/>
          </a:bodyPr>
          <a:lstStyle/>
          <a:p>
            <a:r>
              <a:rPr lang="zh-CN" altLang="en-US" dirty="0" smtClean="0">
                <a:solidFill>
                  <a:schemeClr val="bg1">
                    <a:lumMod val="75000"/>
                  </a:schemeClr>
                </a:solidFill>
              </a:rPr>
              <a:t>参考链接</a:t>
            </a:r>
            <a:r>
              <a:rPr lang="zh-CN" altLang="en-US" dirty="0">
                <a:solidFill>
                  <a:schemeClr val="bg1">
                    <a:lumMod val="75000"/>
                  </a:schemeClr>
                </a:solidFill>
              </a:rPr>
              <a:t>：</a:t>
            </a:r>
            <a:r>
              <a:rPr lang="en-US" altLang="zh-CN" dirty="0">
                <a:solidFill>
                  <a:schemeClr val="bg1">
                    <a:lumMod val="75000"/>
                  </a:schemeClr>
                </a:solidFill>
              </a:rPr>
              <a:t>https://blog.csdn.net/x802796/article/details/18861465</a:t>
            </a:r>
          </a:p>
        </p:txBody>
      </p:sp>
    </p:spTree>
    <p:extLst>
      <p:ext uri="{BB962C8B-B14F-4D97-AF65-F5344CB8AC3E}">
        <p14:creationId xmlns:p14="http://schemas.microsoft.com/office/powerpoint/2010/main" val="2254283535"/>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9460"/>
            <a:ext cx="10515600" cy="920336"/>
          </a:xfrm>
        </p:spPr>
        <p:txBody>
          <a:bodyPr/>
          <a:lstStyle/>
          <a:p>
            <a:r>
              <a:rPr lang="en-US" altLang="zh-CN" dirty="0" smtClean="0"/>
              <a:t>6.4.10 SPANNERDB</a:t>
            </a:r>
            <a:r>
              <a:rPr lang="zh-CN" altLang="en-US" dirty="0" smtClean="0"/>
              <a:t>（续）</a:t>
            </a:r>
            <a:endParaRPr lang="en-US" altLang="zh-CN" dirty="0"/>
          </a:p>
        </p:txBody>
      </p:sp>
      <p:sp>
        <p:nvSpPr>
          <p:cNvPr id="3" name="内容占位符 2"/>
          <p:cNvSpPr>
            <a:spLocks noGrp="1"/>
          </p:cNvSpPr>
          <p:nvPr>
            <p:ph idx="1"/>
          </p:nvPr>
        </p:nvSpPr>
        <p:spPr>
          <a:xfrm>
            <a:off x="838200" y="949795"/>
            <a:ext cx="10515600" cy="5406555"/>
          </a:xfrm>
        </p:spPr>
        <p:txBody>
          <a:bodyPr>
            <a:noAutofit/>
          </a:bodyPr>
          <a:lstStyle/>
          <a:p>
            <a:r>
              <a:rPr lang="en-US" altLang="zh-CN" sz="2400" b="1" dirty="0" smtClean="0"/>
              <a:t>Spanner</a:t>
            </a:r>
            <a:r>
              <a:rPr lang="zh-CN" altLang="en-US" sz="2400" b="1" dirty="0" smtClean="0"/>
              <a:t>查询</a:t>
            </a:r>
            <a:endParaRPr lang="en-US" altLang="zh-CN" sz="2400" b="1" dirty="0" smtClean="0"/>
          </a:p>
          <a:p>
            <a:r>
              <a:rPr lang="en-US" altLang="zh-CN" sz="2400" dirty="0" smtClean="0"/>
              <a:t>       Spanner</a:t>
            </a:r>
            <a:r>
              <a:rPr lang="zh-CN" altLang="en-US" sz="2400" dirty="0"/>
              <a:t>收到一个数据读取操作后， </a:t>
            </a:r>
            <a:r>
              <a:rPr lang="zh-CN" altLang="en-US" sz="2400" dirty="0" smtClean="0"/>
              <a:t>根据查询请求计算出需要涉及到的键</a:t>
            </a:r>
            <a:r>
              <a:rPr lang="zh-CN" altLang="en-US" sz="2400" dirty="0"/>
              <a:t>值</a:t>
            </a:r>
            <a:r>
              <a:rPr lang="zh-CN" altLang="en-US" sz="2400" dirty="0" smtClean="0"/>
              <a:t>，以及这些键</a:t>
            </a:r>
            <a:r>
              <a:rPr lang="zh-CN" altLang="en-US" sz="2400" dirty="0"/>
              <a:t>值有多少</a:t>
            </a:r>
            <a:r>
              <a:rPr lang="en-US" altLang="zh-CN" sz="2400" dirty="0" err="1"/>
              <a:t>Paxos</a:t>
            </a:r>
            <a:r>
              <a:rPr lang="zh-CN" altLang="en-US" sz="2400" dirty="0"/>
              <a:t>分组，只涉及一个</a:t>
            </a:r>
            <a:r>
              <a:rPr lang="en-US" altLang="zh-CN" sz="2400" dirty="0" err="1"/>
              <a:t>Paxos</a:t>
            </a:r>
            <a:r>
              <a:rPr lang="zh-CN" altLang="en-US" sz="2400" dirty="0"/>
              <a:t>分组和涉及多个</a:t>
            </a:r>
            <a:r>
              <a:rPr lang="en-US" altLang="zh-CN" sz="2400" dirty="0" err="1"/>
              <a:t>Paxos</a:t>
            </a:r>
            <a:r>
              <a:rPr lang="zh-CN" altLang="en-US" sz="2400" dirty="0"/>
              <a:t>分组的处理逻辑有所不同</a:t>
            </a:r>
            <a:r>
              <a:rPr lang="zh-CN" altLang="en-US" sz="2400" dirty="0" smtClean="0"/>
              <a:t>。</a:t>
            </a:r>
            <a:endParaRPr lang="en-US" altLang="zh-CN" sz="2400" dirty="0" smtClean="0"/>
          </a:p>
          <a:p>
            <a:r>
              <a:rPr lang="zh-CN" altLang="en-US" sz="2400" dirty="0" smtClean="0"/>
              <a:t>       如果只涉及</a:t>
            </a:r>
            <a:r>
              <a:rPr lang="zh-CN" altLang="en-US" sz="2400" dirty="0"/>
              <a:t>一个</a:t>
            </a:r>
            <a:r>
              <a:rPr lang="en-US" altLang="zh-CN" sz="2400" dirty="0" err="1"/>
              <a:t>Paxos</a:t>
            </a:r>
            <a:r>
              <a:rPr lang="zh-CN" altLang="en-US" sz="2400" dirty="0" smtClean="0"/>
              <a:t>分组，获取数据的步骤：</a:t>
            </a:r>
            <a:endParaRPr lang="en-US" altLang="zh-CN" sz="2400" dirty="0" smtClean="0"/>
          </a:p>
          <a:p>
            <a:r>
              <a:rPr lang="zh-CN" altLang="en-US" sz="2400" dirty="0" smtClean="0"/>
              <a:t>（</a:t>
            </a:r>
            <a:r>
              <a:rPr lang="en-US" altLang="zh-CN" sz="2400" dirty="0" smtClean="0"/>
              <a:t>1</a:t>
            </a:r>
            <a:r>
              <a:rPr lang="zh-CN" altLang="en-US" sz="2400" dirty="0" smtClean="0"/>
              <a:t>）客户端</a:t>
            </a:r>
            <a:r>
              <a:rPr lang="zh-CN" altLang="en-US" sz="2400" dirty="0"/>
              <a:t>对</a:t>
            </a:r>
            <a:r>
              <a:rPr lang="en-US" altLang="zh-CN" sz="2400" dirty="0" err="1"/>
              <a:t>Paxos</a:t>
            </a:r>
            <a:r>
              <a:rPr lang="zh-CN" altLang="en-US" sz="2400" dirty="0"/>
              <a:t>组</a:t>
            </a:r>
            <a:r>
              <a:rPr lang="zh-CN" altLang="en-US" sz="2400" dirty="0" smtClean="0"/>
              <a:t>的</a:t>
            </a:r>
            <a:r>
              <a:rPr lang="en-US" altLang="zh-CN" sz="2400" dirty="0" smtClean="0"/>
              <a:t>leader</a:t>
            </a:r>
            <a:r>
              <a:rPr lang="zh-CN" altLang="en-US" sz="2400" dirty="0" smtClean="0"/>
              <a:t>起</a:t>
            </a:r>
            <a:r>
              <a:rPr lang="zh-CN" altLang="en-US" sz="2400" dirty="0"/>
              <a:t>一个只读事务</a:t>
            </a:r>
            <a:r>
              <a:rPr lang="zh-CN" altLang="en-US" sz="2400" dirty="0" smtClean="0"/>
              <a:t>；</a:t>
            </a:r>
            <a:endParaRPr lang="en-US" altLang="zh-CN" sz="2400" dirty="0" smtClean="0"/>
          </a:p>
          <a:p>
            <a:r>
              <a:rPr lang="zh-CN" altLang="en-US" sz="2400" dirty="0" smtClean="0"/>
              <a:t>（</a:t>
            </a:r>
            <a:r>
              <a:rPr lang="en-US" altLang="zh-CN" sz="2400" dirty="0" smtClean="0"/>
              <a:t>2</a:t>
            </a:r>
            <a:r>
              <a:rPr lang="zh-CN" altLang="en-US" sz="2400" dirty="0" smtClean="0"/>
              <a:t>）</a:t>
            </a:r>
            <a:r>
              <a:rPr lang="en-US" altLang="zh-CN" sz="2400" dirty="0" err="1" smtClean="0"/>
              <a:t>Paxos</a:t>
            </a:r>
            <a:r>
              <a:rPr lang="zh-CN" altLang="en-US" sz="2400" dirty="0"/>
              <a:t>组</a:t>
            </a:r>
            <a:r>
              <a:rPr lang="zh-CN" altLang="en-US" sz="2400" dirty="0" smtClean="0"/>
              <a:t>的</a:t>
            </a:r>
            <a:r>
              <a:rPr lang="en-US" altLang="zh-CN" sz="2400" dirty="0" smtClean="0"/>
              <a:t>leader</a:t>
            </a:r>
            <a:r>
              <a:rPr lang="zh-CN" altLang="en-US" sz="2400" dirty="0" smtClean="0"/>
              <a:t>分配给读操作一</a:t>
            </a:r>
            <a:r>
              <a:rPr lang="zh-CN" altLang="en-US" sz="2400" dirty="0"/>
              <a:t>个时间戳</a:t>
            </a:r>
            <a:r>
              <a:rPr lang="zh-CN" altLang="en-US" sz="2400" dirty="0" smtClean="0"/>
              <a:t>，该分配过程</a:t>
            </a:r>
            <a:r>
              <a:rPr lang="en-US" altLang="zh-CN" sz="2400" dirty="0" smtClean="0"/>
              <a:t>leader</a:t>
            </a:r>
            <a:r>
              <a:rPr lang="zh-CN" altLang="en-US" sz="2400" dirty="0" smtClean="0"/>
              <a:t>必须</a:t>
            </a:r>
            <a:r>
              <a:rPr lang="zh-CN" altLang="en-US" sz="2400" dirty="0"/>
              <a:t>要考虑</a:t>
            </a:r>
            <a:r>
              <a:rPr lang="zh-CN" altLang="en-US" sz="2400" dirty="0" smtClean="0"/>
              <a:t>到已经</a:t>
            </a:r>
            <a:r>
              <a:rPr lang="zh-CN" altLang="en-US" sz="2400" dirty="0"/>
              <a:t>申请处理的事务，</a:t>
            </a:r>
            <a:r>
              <a:rPr lang="zh-CN" altLang="en-US" sz="2400" dirty="0" smtClean="0"/>
              <a:t>确保该时间</a:t>
            </a:r>
            <a:r>
              <a:rPr lang="zh-CN" altLang="en-US" sz="2400" dirty="0"/>
              <a:t>戳可以让该</a:t>
            </a:r>
            <a:r>
              <a:rPr lang="zh-CN" altLang="en-US" sz="2400" dirty="0" smtClean="0"/>
              <a:t>读取从操作看到</a:t>
            </a:r>
            <a:r>
              <a:rPr lang="zh-CN" altLang="en-US" sz="2400" dirty="0"/>
              <a:t>最后一次写之后的数据</a:t>
            </a:r>
            <a:r>
              <a:rPr lang="zh-CN" altLang="en-US" sz="2400" dirty="0" smtClean="0"/>
              <a:t>；</a:t>
            </a:r>
            <a:endParaRPr lang="en-US" altLang="zh-CN" sz="2400" dirty="0" smtClean="0"/>
          </a:p>
          <a:p>
            <a:r>
              <a:rPr lang="zh-CN" altLang="en-US" sz="2400" dirty="0" smtClean="0"/>
              <a:t>（</a:t>
            </a:r>
            <a:r>
              <a:rPr lang="en-US" altLang="zh-CN" sz="2400" dirty="0" smtClean="0"/>
              <a:t>3</a:t>
            </a:r>
            <a:r>
              <a:rPr lang="zh-CN" altLang="en-US" sz="2400" dirty="0" smtClean="0"/>
              <a:t>）按照</a:t>
            </a:r>
            <a:r>
              <a:rPr lang="zh-CN" altLang="en-US" sz="2400" dirty="0"/>
              <a:t>分配的时间戳进行数据读取。 </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135</a:t>
            </a:fld>
            <a:endParaRPr lang="zh-CN" altLang="en-US" dirty="0"/>
          </a:p>
        </p:txBody>
      </p:sp>
      <p:sp>
        <p:nvSpPr>
          <p:cNvPr id="5" name="矩形 4"/>
          <p:cNvSpPr/>
          <p:nvPr/>
        </p:nvSpPr>
        <p:spPr>
          <a:xfrm>
            <a:off x="838200" y="6488668"/>
            <a:ext cx="8178478" cy="369332"/>
          </a:xfrm>
          <a:prstGeom prst="rect">
            <a:avLst/>
          </a:prstGeom>
        </p:spPr>
        <p:txBody>
          <a:bodyPr wrap="square">
            <a:spAutoFit/>
          </a:bodyPr>
          <a:lstStyle/>
          <a:p>
            <a:r>
              <a:rPr lang="zh-CN" altLang="en-US" dirty="0" smtClean="0">
                <a:solidFill>
                  <a:schemeClr val="bg1">
                    <a:lumMod val="75000"/>
                  </a:schemeClr>
                </a:solidFill>
              </a:rPr>
              <a:t>参考链接</a:t>
            </a:r>
            <a:r>
              <a:rPr lang="zh-CN" altLang="en-US" dirty="0">
                <a:solidFill>
                  <a:schemeClr val="bg1">
                    <a:lumMod val="75000"/>
                  </a:schemeClr>
                </a:solidFill>
              </a:rPr>
              <a:t>：</a:t>
            </a:r>
            <a:r>
              <a:rPr lang="en-US" altLang="zh-CN" dirty="0">
                <a:solidFill>
                  <a:schemeClr val="bg1">
                    <a:lumMod val="75000"/>
                  </a:schemeClr>
                </a:solidFill>
              </a:rPr>
              <a:t>https://blog.csdn.net/x802796/article/details/18861465</a:t>
            </a:r>
          </a:p>
        </p:txBody>
      </p:sp>
    </p:spTree>
    <p:extLst>
      <p:ext uri="{BB962C8B-B14F-4D97-AF65-F5344CB8AC3E}">
        <p14:creationId xmlns:p14="http://schemas.microsoft.com/office/powerpoint/2010/main" val="100422902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9460"/>
            <a:ext cx="10515600" cy="920336"/>
          </a:xfrm>
        </p:spPr>
        <p:txBody>
          <a:bodyPr/>
          <a:lstStyle/>
          <a:p>
            <a:r>
              <a:rPr lang="en-US" altLang="zh-CN" dirty="0" smtClean="0"/>
              <a:t>6.4.10 SPANNERDB</a:t>
            </a:r>
            <a:r>
              <a:rPr lang="zh-CN" altLang="en-US" dirty="0" smtClean="0"/>
              <a:t>（续）</a:t>
            </a:r>
            <a:endParaRPr lang="en-US" altLang="zh-CN" dirty="0"/>
          </a:p>
        </p:txBody>
      </p:sp>
      <p:sp>
        <p:nvSpPr>
          <p:cNvPr id="3" name="内容占位符 2"/>
          <p:cNvSpPr>
            <a:spLocks noGrp="1"/>
          </p:cNvSpPr>
          <p:nvPr>
            <p:ph idx="1"/>
          </p:nvPr>
        </p:nvSpPr>
        <p:spPr>
          <a:xfrm>
            <a:off x="838200" y="949795"/>
            <a:ext cx="10515600" cy="5406555"/>
          </a:xfrm>
        </p:spPr>
        <p:txBody>
          <a:bodyPr>
            <a:noAutofit/>
          </a:bodyPr>
          <a:lstStyle/>
          <a:p>
            <a:r>
              <a:rPr lang="en-US" altLang="zh-CN" sz="2400" b="1" dirty="0" smtClean="0"/>
              <a:t>Spanner</a:t>
            </a:r>
            <a:r>
              <a:rPr lang="zh-CN" altLang="en-US" sz="2400" b="1" dirty="0" smtClean="0"/>
              <a:t>查询（续）</a:t>
            </a:r>
            <a:endParaRPr lang="en-US" altLang="zh-CN" sz="2400" b="1" dirty="0" smtClean="0"/>
          </a:p>
          <a:p>
            <a:r>
              <a:rPr lang="zh-CN" altLang="en-US" sz="2400" dirty="0" smtClean="0"/>
              <a:t>如果查询涉及</a:t>
            </a:r>
            <a:r>
              <a:rPr lang="zh-CN" altLang="en-US" sz="2400" dirty="0"/>
              <a:t>多个</a:t>
            </a:r>
            <a:r>
              <a:rPr lang="en-US" altLang="zh-CN" sz="2400" dirty="0" err="1"/>
              <a:t>Paxos</a:t>
            </a:r>
            <a:r>
              <a:rPr lang="zh-CN" altLang="en-US" sz="2400" dirty="0" smtClean="0"/>
              <a:t>分组，步骤调整为：</a:t>
            </a:r>
            <a:endParaRPr lang="en-US" altLang="zh-CN" sz="2400" dirty="0" smtClean="0"/>
          </a:p>
          <a:p>
            <a:r>
              <a:rPr lang="zh-CN" altLang="en-US" sz="2400" dirty="0" smtClean="0"/>
              <a:t>（</a:t>
            </a:r>
            <a:r>
              <a:rPr lang="en-US" altLang="zh-CN" sz="2400" dirty="0" smtClean="0"/>
              <a:t>1</a:t>
            </a:r>
            <a:r>
              <a:rPr lang="zh-CN" altLang="en-US" sz="2400" dirty="0" smtClean="0"/>
              <a:t>）客户端</a:t>
            </a:r>
            <a:r>
              <a:rPr lang="zh-CN" altLang="en-US" sz="2400" dirty="0"/>
              <a:t>发起一个只读事务</a:t>
            </a:r>
            <a:r>
              <a:rPr lang="zh-CN" altLang="en-US" sz="2400" dirty="0" smtClean="0"/>
              <a:t>；</a:t>
            </a:r>
            <a:endParaRPr lang="en-US" altLang="zh-CN" sz="2400" dirty="0" smtClean="0"/>
          </a:p>
          <a:p>
            <a:r>
              <a:rPr lang="zh-CN" altLang="en-US" sz="2400" dirty="0" smtClean="0"/>
              <a:t>（</a:t>
            </a:r>
            <a:r>
              <a:rPr lang="en-US" altLang="zh-CN" sz="2400" dirty="0" smtClean="0"/>
              <a:t>2</a:t>
            </a:r>
            <a:r>
              <a:rPr lang="zh-CN" altLang="en-US" sz="2400" dirty="0" smtClean="0"/>
              <a:t>）多</a:t>
            </a:r>
            <a:r>
              <a:rPr lang="zh-CN" altLang="en-US" sz="2400" dirty="0"/>
              <a:t>个</a:t>
            </a:r>
            <a:r>
              <a:rPr lang="en-US" altLang="zh-CN" sz="2400" dirty="0" err="1"/>
              <a:t>Paxos</a:t>
            </a:r>
            <a:r>
              <a:rPr lang="zh-CN" altLang="en-US" sz="2400" dirty="0" smtClean="0"/>
              <a:t>组的</a:t>
            </a:r>
            <a:r>
              <a:rPr lang="en-US" altLang="zh-CN" sz="2400" dirty="0" smtClean="0"/>
              <a:t>leader</a:t>
            </a:r>
            <a:r>
              <a:rPr lang="zh-CN" altLang="en-US" sz="2400" dirty="0" smtClean="0"/>
              <a:t>进行</a:t>
            </a:r>
            <a:r>
              <a:rPr lang="zh-CN" altLang="en-US" sz="2400" dirty="0"/>
              <a:t>协商后，分配一个时间戳</a:t>
            </a:r>
            <a:r>
              <a:rPr lang="zh-CN" altLang="en-US" sz="2400" dirty="0" smtClean="0"/>
              <a:t>；</a:t>
            </a:r>
            <a:endParaRPr lang="en-US" altLang="zh-CN" sz="2400" dirty="0" smtClean="0"/>
          </a:p>
          <a:p>
            <a:r>
              <a:rPr lang="zh-CN" altLang="en-US" sz="2400" dirty="0" smtClean="0"/>
              <a:t>（</a:t>
            </a:r>
            <a:r>
              <a:rPr lang="en-US" altLang="zh-CN" sz="2400" dirty="0" smtClean="0"/>
              <a:t>3</a:t>
            </a:r>
            <a:r>
              <a:rPr lang="zh-CN" altLang="en-US" sz="2400" dirty="0" smtClean="0"/>
              <a:t>）按照</a:t>
            </a:r>
            <a:r>
              <a:rPr lang="zh-CN" altLang="en-US" sz="2400" dirty="0"/>
              <a:t>分配时间戳进行数据读取</a:t>
            </a:r>
            <a:r>
              <a:rPr lang="zh-CN" altLang="en-US" sz="2400" dirty="0" smtClean="0"/>
              <a:t>。</a:t>
            </a:r>
            <a:endParaRPr lang="zh-CN" altLang="en-US" sz="2400"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136</a:t>
            </a:fld>
            <a:endParaRPr lang="zh-CN" altLang="en-US" dirty="0"/>
          </a:p>
        </p:txBody>
      </p:sp>
      <p:sp>
        <p:nvSpPr>
          <p:cNvPr id="5" name="矩形 4"/>
          <p:cNvSpPr/>
          <p:nvPr/>
        </p:nvSpPr>
        <p:spPr>
          <a:xfrm>
            <a:off x="838200" y="6488668"/>
            <a:ext cx="8178478" cy="369332"/>
          </a:xfrm>
          <a:prstGeom prst="rect">
            <a:avLst/>
          </a:prstGeom>
        </p:spPr>
        <p:txBody>
          <a:bodyPr wrap="square">
            <a:spAutoFit/>
          </a:bodyPr>
          <a:lstStyle/>
          <a:p>
            <a:r>
              <a:rPr lang="zh-CN" altLang="en-US" dirty="0" smtClean="0">
                <a:solidFill>
                  <a:schemeClr val="bg1">
                    <a:lumMod val="75000"/>
                  </a:schemeClr>
                </a:solidFill>
              </a:rPr>
              <a:t>参考链接</a:t>
            </a:r>
            <a:r>
              <a:rPr lang="zh-CN" altLang="en-US" dirty="0">
                <a:solidFill>
                  <a:schemeClr val="bg1">
                    <a:lumMod val="75000"/>
                  </a:schemeClr>
                </a:solidFill>
              </a:rPr>
              <a:t>：</a:t>
            </a:r>
            <a:r>
              <a:rPr lang="en-US" altLang="zh-CN" dirty="0">
                <a:solidFill>
                  <a:schemeClr val="bg1">
                    <a:lumMod val="75000"/>
                  </a:schemeClr>
                </a:solidFill>
              </a:rPr>
              <a:t>https://blog.csdn.net/x802796/article/details/18861465</a:t>
            </a:r>
          </a:p>
        </p:txBody>
      </p:sp>
    </p:spTree>
    <p:extLst>
      <p:ext uri="{BB962C8B-B14F-4D97-AF65-F5344CB8AC3E}">
        <p14:creationId xmlns:p14="http://schemas.microsoft.com/office/powerpoint/2010/main" val="297656178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9460"/>
            <a:ext cx="10515600" cy="920336"/>
          </a:xfrm>
        </p:spPr>
        <p:txBody>
          <a:bodyPr/>
          <a:lstStyle/>
          <a:p>
            <a:r>
              <a:rPr lang="en-US" altLang="zh-CN" dirty="0" smtClean="0"/>
              <a:t>6.4.10 SPANNERDB</a:t>
            </a:r>
            <a:r>
              <a:rPr lang="zh-CN" altLang="en-US" dirty="0" smtClean="0"/>
              <a:t>（续）</a:t>
            </a:r>
            <a:endParaRPr lang="en-US" altLang="zh-CN" dirty="0"/>
          </a:p>
        </p:txBody>
      </p:sp>
      <p:sp>
        <p:nvSpPr>
          <p:cNvPr id="3" name="内容占位符 2"/>
          <p:cNvSpPr>
            <a:spLocks noGrp="1"/>
          </p:cNvSpPr>
          <p:nvPr>
            <p:ph idx="1"/>
          </p:nvPr>
        </p:nvSpPr>
        <p:spPr>
          <a:xfrm>
            <a:off x="838200" y="949795"/>
            <a:ext cx="10515600" cy="5538873"/>
          </a:xfrm>
        </p:spPr>
        <p:txBody>
          <a:bodyPr>
            <a:noAutofit/>
          </a:bodyPr>
          <a:lstStyle/>
          <a:p>
            <a:r>
              <a:rPr lang="en-US" altLang="zh-CN" sz="2400" b="1" dirty="0" smtClean="0"/>
              <a:t>Spanner</a:t>
            </a:r>
            <a:r>
              <a:rPr lang="zh-CN" altLang="en-US" sz="2400" b="1" dirty="0"/>
              <a:t>读写</a:t>
            </a:r>
            <a:r>
              <a:rPr lang="zh-CN" altLang="en-US" sz="2400" b="1" dirty="0" smtClean="0"/>
              <a:t>操作：单</a:t>
            </a:r>
            <a:r>
              <a:rPr lang="en-US" altLang="zh-CN" sz="2400" b="1" dirty="0" err="1"/>
              <a:t>Paxos</a:t>
            </a:r>
            <a:r>
              <a:rPr lang="zh-CN" altLang="en-US" sz="2400" b="1" dirty="0"/>
              <a:t>组内的读写事务</a:t>
            </a:r>
          </a:p>
          <a:p>
            <a:r>
              <a:rPr lang="en-US" altLang="zh-CN" sz="2400" dirty="0" smtClean="0"/>
              <a:t>       Spanner</a:t>
            </a:r>
            <a:r>
              <a:rPr lang="zh-CN" altLang="en-US" sz="2400" dirty="0"/>
              <a:t>对于读取和写入操作会进行拆分，发生在一个事务中的写操作会在客户端进行缓存</a:t>
            </a:r>
            <a:r>
              <a:rPr lang="zh-CN" altLang="en-US" sz="2400" dirty="0" smtClean="0"/>
              <a:t>。</a:t>
            </a:r>
            <a:endParaRPr lang="en-US" altLang="zh-CN" sz="2400" dirty="0" smtClean="0"/>
          </a:p>
          <a:p>
            <a:r>
              <a:rPr lang="zh-CN" altLang="en-US" sz="2400" dirty="0" smtClean="0"/>
              <a:t>       这种</a:t>
            </a:r>
            <a:r>
              <a:rPr lang="zh-CN" altLang="en-US" sz="2400" dirty="0"/>
              <a:t>情况下只需要给读写事务分配时间戳，进行快照读，最后发生在一个事务中的写操作会在客户端进行缓存，直到提交</a:t>
            </a:r>
            <a:r>
              <a:rPr lang="zh-CN" altLang="en-US" sz="2400" dirty="0" smtClean="0"/>
              <a:t>。</a:t>
            </a:r>
            <a:endParaRPr lang="en-US" altLang="zh-CN" sz="2400" dirty="0" smtClean="0"/>
          </a:p>
          <a:p>
            <a:r>
              <a:rPr lang="en-US" altLang="zh-CN" sz="2400" dirty="0"/>
              <a:t> </a:t>
            </a:r>
            <a:r>
              <a:rPr lang="en-US" altLang="zh-CN" sz="2400" dirty="0" smtClean="0"/>
              <a:t>      </a:t>
            </a:r>
            <a:r>
              <a:rPr lang="zh-CN" altLang="en-US" sz="2400" dirty="0" smtClean="0"/>
              <a:t>由此</a:t>
            </a:r>
            <a:r>
              <a:rPr lang="zh-CN" altLang="en-US" sz="2400" dirty="0"/>
              <a:t>导致的结果是，在一个事务中的读操作，不会看到这个事务的写操作的结果。这种设计在 </a:t>
            </a:r>
            <a:r>
              <a:rPr lang="en-US" altLang="zh-CN" sz="2400" dirty="0"/>
              <a:t>Spanner </a:t>
            </a:r>
            <a:r>
              <a:rPr lang="zh-CN" altLang="en-US" sz="2400" dirty="0"/>
              <a:t>中可以很好地工作，因为一个读操作可以返回任何数据读的时间戳，未提交的写操作还没有被分配时间戳</a:t>
            </a:r>
            <a:r>
              <a:rPr lang="zh-CN" altLang="en-US" sz="2400" dirty="0" smtClean="0"/>
              <a:t>。</a:t>
            </a:r>
            <a:endParaRPr lang="en-US" altLang="zh-CN" sz="2400" dirty="0" smtClean="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137</a:t>
            </a:fld>
            <a:endParaRPr lang="zh-CN" altLang="en-US" dirty="0"/>
          </a:p>
        </p:txBody>
      </p:sp>
      <p:sp>
        <p:nvSpPr>
          <p:cNvPr id="6" name="矩形 5"/>
          <p:cNvSpPr/>
          <p:nvPr/>
        </p:nvSpPr>
        <p:spPr>
          <a:xfrm>
            <a:off x="838200" y="6211669"/>
            <a:ext cx="9220201" cy="646331"/>
          </a:xfrm>
          <a:prstGeom prst="rect">
            <a:avLst/>
          </a:prstGeom>
        </p:spPr>
        <p:txBody>
          <a:bodyPr wrap="square">
            <a:spAutoFit/>
          </a:bodyPr>
          <a:lstStyle/>
          <a:p>
            <a:r>
              <a:rPr lang="zh-CN" altLang="en-US" dirty="0">
                <a:solidFill>
                  <a:schemeClr val="bg1">
                    <a:lumMod val="75000"/>
                  </a:schemeClr>
                </a:solidFill>
              </a:rPr>
              <a:t>参考链接：</a:t>
            </a:r>
            <a:r>
              <a:rPr lang="en-US" altLang="zh-CN" dirty="0">
                <a:solidFill>
                  <a:schemeClr val="bg1">
                    <a:lumMod val="75000"/>
                  </a:schemeClr>
                </a:solidFill>
              </a:rPr>
              <a:t>https://blog.csdn.net/weixin_34032792/article/details/89038849</a:t>
            </a:r>
          </a:p>
          <a:p>
            <a:r>
              <a:rPr lang="en-US" altLang="zh-CN" dirty="0" smtClean="0">
                <a:solidFill>
                  <a:schemeClr val="bg1">
                    <a:lumMod val="75000"/>
                  </a:schemeClr>
                </a:solidFill>
              </a:rPr>
              <a:t>                  https</a:t>
            </a:r>
            <a:r>
              <a:rPr lang="en-US" altLang="zh-CN" dirty="0">
                <a:solidFill>
                  <a:schemeClr val="bg1">
                    <a:lumMod val="75000"/>
                  </a:schemeClr>
                </a:solidFill>
              </a:rPr>
              <a:t>://blog.csdn.net/x802796/article/details/18861465</a:t>
            </a:r>
            <a:endParaRPr lang="zh-CN" altLang="en-US" dirty="0"/>
          </a:p>
        </p:txBody>
      </p:sp>
    </p:spTree>
    <p:extLst>
      <p:ext uri="{BB962C8B-B14F-4D97-AF65-F5344CB8AC3E}">
        <p14:creationId xmlns:p14="http://schemas.microsoft.com/office/powerpoint/2010/main" val="1237973376"/>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9460"/>
            <a:ext cx="10515600" cy="920336"/>
          </a:xfrm>
        </p:spPr>
        <p:txBody>
          <a:bodyPr/>
          <a:lstStyle/>
          <a:p>
            <a:r>
              <a:rPr lang="en-US" altLang="zh-CN" dirty="0" smtClean="0"/>
              <a:t>6.4.10 SPANNERDB</a:t>
            </a:r>
            <a:r>
              <a:rPr lang="zh-CN" altLang="en-US" dirty="0" smtClean="0"/>
              <a:t>（续）</a:t>
            </a:r>
            <a:endParaRPr lang="en-US" altLang="zh-CN" dirty="0"/>
          </a:p>
        </p:txBody>
      </p:sp>
      <p:sp>
        <p:nvSpPr>
          <p:cNvPr id="3" name="内容占位符 2"/>
          <p:cNvSpPr>
            <a:spLocks noGrp="1"/>
          </p:cNvSpPr>
          <p:nvPr>
            <p:ph idx="1"/>
          </p:nvPr>
        </p:nvSpPr>
        <p:spPr>
          <a:xfrm>
            <a:off x="838200" y="949795"/>
            <a:ext cx="10515600" cy="5538873"/>
          </a:xfrm>
        </p:spPr>
        <p:txBody>
          <a:bodyPr>
            <a:noAutofit/>
          </a:bodyPr>
          <a:lstStyle/>
          <a:p>
            <a:r>
              <a:rPr lang="en-US" altLang="zh-CN" sz="2400" b="1" dirty="0" smtClean="0"/>
              <a:t>Spanner</a:t>
            </a:r>
            <a:r>
              <a:rPr lang="zh-CN" altLang="en-US" sz="2400" b="1" dirty="0"/>
              <a:t>读写操作：多</a:t>
            </a:r>
            <a:r>
              <a:rPr lang="en-US" altLang="zh-CN" sz="2400" b="1" dirty="0" err="1"/>
              <a:t>Paxos</a:t>
            </a:r>
            <a:r>
              <a:rPr lang="zh-CN" altLang="en-US" sz="2400" b="1" dirty="0"/>
              <a:t>组的读写事务</a:t>
            </a:r>
          </a:p>
          <a:p>
            <a:r>
              <a:rPr lang="zh-CN" altLang="en-US" sz="2400" dirty="0"/>
              <a:t>（</a:t>
            </a:r>
            <a:r>
              <a:rPr lang="en-US" altLang="zh-CN" sz="2400" dirty="0"/>
              <a:t>1</a:t>
            </a:r>
            <a:r>
              <a:rPr lang="zh-CN" altLang="en-US" sz="2400" dirty="0"/>
              <a:t>）客户端对需要读的</a:t>
            </a:r>
            <a:r>
              <a:rPr lang="en-US" altLang="zh-CN" sz="2400" dirty="0" err="1"/>
              <a:t>Paxos</a:t>
            </a:r>
            <a:r>
              <a:rPr lang="zh-CN" altLang="en-US" sz="2400" dirty="0"/>
              <a:t>组</a:t>
            </a:r>
            <a:r>
              <a:rPr lang="en-US" altLang="zh-CN" sz="2400" dirty="0"/>
              <a:t>Leader</a:t>
            </a:r>
            <a:r>
              <a:rPr lang="zh-CN" altLang="en-US" sz="2400" dirty="0"/>
              <a:t>申请加读锁，按分配时间戳读取最新数据；</a:t>
            </a:r>
          </a:p>
          <a:p>
            <a:r>
              <a:rPr lang="zh-CN" altLang="en-US" sz="2400" dirty="0"/>
              <a:t>（</a:t>
            </a:r>
            <a:r>
              <a:rPr lang="en-US" altLang="zh-CN" sz="2400" dirty="0"/>
              <a:t>2</a:t>
            </a:r>
            <a:r>
              <a:rPr lang="zh-CN" altLang="en-US" sz="2400" dirty="0"/>
              <a:t>）客户端向</a:t>
            </a:r>
            <a:r>
              <a:rPr lang="en-US" altLang="zh-CN" sz="2400" dirty="0"/>
              <a:t>leader</a:t>
            </a:r>
            <a:r>
              <a:rPr lang="zh-CN" altLang="en-US" sz="2400" dirty="0"/>
              <a:t>持续发送“保持活跃信息“，防止</a:t>
            </a:r>
            <a:r>
              <a:rPr lang="en-US" altLang="zh-CN" sz="2400" dirty="0"/>
              <a:t>leader</a:t>
            </a:r>
            <a:r>
              <a:rPr lang="zh-CN" altLang="en-US" sz="2400" dirty="0"/>
              <a:t>认为会话过时；</a:t>
            </a:r>
          </a:p>
          <a:p>
            <a:r>
              <a:rPr lang="zh-CN" altLang="en-US" sz="2400" dirty="0"/>
              <a:t>（</a:t>
            </a:r>
            <a:r>
              <a:rPr lang="en-US" altLang="zh-CN" sz="2400" dirty="0"/>
              <a:t>3</a:t>
            </a:r>
            <a:r>
              <a:rPr lang="zh-CN" altLang="en-US" sz="2400" dirty="0"/>
              <a:t>）读操作结束，缓冲所有写操作，开始</a:t>
            </a:r>
            <a:r>
              <a:rPr lang="en-US" altLang="zh-CN" sz="2400" dirty="0" smtClean="0"/>
              <a:t>2PC</a:t>
            </a:r>
            <a:r>
              <a:rPr lang="zh-CN" altLang="en-US" sz="2400" dirty="0" smtClean="0"/>
              <a:t>，选择</a:t>
            </a:r>
            <a:r>
              <a:rPr lang="zh-CN" altLang="en-US" sz="2400" dirty="0"/>
              <a:t>协调组发送缓冲信息</a:t>
            </a:r>
            <a:r>
              <a:rPr lang="zh-CN" altLang="en-US" sz="2400" dirty="0" smtClean="0"/>
              <a:t>；</a:t>
            </a:r>
            <a:endParaRPr lang="en-US" altLang="zh-CN" sz="2400" dirty="0" smtClean="0"/>
          </a:p>
          <a:p>
            <a:endParaRPr lang="en-US" altLang="zh-CN" sz="2400" dirty="0"/>
          </a:p>
          <a:p>
            <a:r>
              <a:rPr lang="en-US" altLang="zh-CN" sz="2400" b="1" dirty="0" smtClean="0"/>
              <a:t>2PC——</a:t>
            </a:r>
            <a:r>
              <a:rPr lang="zh-CN" altLang="en-US" sz="2400" b="1" dirty="0" smtClean="0"/>
              <a:t>参与者身份的</a:t>
            </a:r>
            <a:r>
              <a:rPr lang="en-US" altLang="zh-CN" sz="2400" b="1" dirty="0" smtClean="0"/>
              <a:t>leader</a:t>
            </a:r>
            <a:r>
              <a:rPr lang="zh-CN" altLang="en-US" sz="2400" b="1" dirty="0" smtClean="0"/>
              <a:t>：</a:t>
            </a:r>
            <a:endParaRPr lang="en-US" altLang="zh-CN" sz="2400" b="1" dirty="0"/>
          </a:p>
          <a:p>
            <a:r>
              <a:rPr lang="zh-CN" altLang="en-US" sz="2400" dirty="0"/>
              <a:t>获取写锁，选择一个比之前分配给其他事务的任何时间戳都要大的准备时间戳</a:t>
            </a:r>
            <a:r>
              <a:rPr lang="zh-CN" altLang="en-US" sz="2400" dirty="0" smtClean="0"/>
              <a:t>，通过 </a:t>
            </a:r>
            <a:r>
              <a:rPr lang="en-US" altLang="zh-CN" sz="2400" dirty="0" err="1"/>
              <a:t>Paxos</a:t>
            </a:r>
            <a:r>
              <a:rPr lang="en-US" altLang="zh-CN" sz="2400" dirty="0"/>
              <a:t> </a:t>
            </a:r>
            <a:r>
              <a:rPr lang="zh-CN" altLang="en-US" sz="2400" dirty="0"/>
              <a:t>把准备提交记录写入日志，然后把自己的准备时间戳通知给协调者</a:t>
            </a:r>
            <a:r>
              <a:rPr lang="zh-CN" altLang="en-US" sz="2400" dirty="0" smtClean="0"/>
              <a:t>。</a:t>
            </a:r>
            <a:endParaRPr lang="zh-CN" altLang="en-US" sz="2400"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138</a:t>
            </a:fld>
            <a:endParaRPr lang="zh-CN" altLang="en-US" dirty="0"/>
          </a:p>
        </p:txBody>
      </p:sp>
      <p:sp>
        <p:nvSpPr>
          <p:cNvPr id="6" name="矩形 5"/>
          <p:cNvSpPr/>
          <p:nvPr/>
        </p:nvSpPr>
        <p:spPr>
          <a:xfrm>
            <a:off x="838200" y="6211669"/>
            <a:ext cx="9220201" cy="646331"/>
          </a:xfrm>
          <a:prstGeom prst="rect">
            <a:avLst/>
          </a:prstGeom>
        </p:spPr>
        <p:txBody>
          <a:bodyPr wrap="square">
            <a:spAutoFit/>
          </a:bodyPr>
          <a:lstStyle/>
          <a:p>
            <a:r>
              <a:rPr lang="zh-CN" altLang="en-US" dirty="0">
                <a:solidFill>
                  <a:schemeClr val="bg1">
                    <a:lumMod val="75000"/>
                  </a:schemeClr>
                </a:solidFill>
              </a:rPr>
              <a:t>参考链接：</a:t>
            </a:r>
            <a:r>
              <a:rPr lang="en-US" altLang="zh-CN" dirty="0">
                <a:solidFill>
                  <a:schemeClr val="bg1">
                    <a:lumMod val="75000"/>
                  </a:schemeClr>
                </a:solidFill>
              </a:rPr>
              <a:t>https://blog.csdn.net/weixin_34032792/article/details/89038849</a:t>
            </a:r>
          </a:p>
          <a:p>
            <a:r>
              <a:rPr lang="en-US" altLang="zh-CN" dirty="0" smtClean="0">
                <a:solidFill>
                  <a:schemeClr val="bg1">
                    <a:lumMod val="75000"/>
                  </a:schemeClr>
                </a:solidFill>
              </a:rPr>
              <a:t>                  https</a:t>
            </a:r>
            <a:r>
              <a:rPr lang="en-US" altLang="zh-CN" dirty="0">
                <a:solidFill>
                  <a:schemeClr val="bg1">
                    <a:lumMod val="75000"/>
                  </a:schemeClr>
                </a:solidFill>
              </a:rPr>
              <a:t>://blog.csdn.net/x802796/article/details/18861465</a:t>
            </a:r>
            <a:endParaRPr lang="zh-CN" altLang="en-US" dirty="0"/>
          </a:p>
        </p:txBody>
      </p:sp>
    </p:spTree>
    <p:extLst>
      <p:ext uri="{BB962C8B-B14F-4D97-AF65-F5344CB8AC3E}">
        <p14:creationId xmlns:p14="http://schemas.microsoft.com/office/powerpoint/2010/main" val="584431533"/>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9460"/>
            <a:ext cx="10515600" cy="920336"/>
          </a:xfrm>
        </p:spPr>
        <p:txBody>
          <a:bodyPr/>
          <a:lstStyle/>
          <a:p>
            <a:r>
              <a:rPr lang="en-US" altLang="zh-CN" dirty="0" smtClean="0"/>
              <a:t>6.4.10 SPANNERDB</a:t>
            </a:r>
            <a:r>
              <a:rPr lang="zh-CN" altLang="en-US" dirty="0" smtClean="0"/>
              <a:t>（续）</a:t>
            </a:r>
            <a:endParaRPr lang="en-US" altLang="zh-CN" dirty="0"/>
          </a:p>
        </p:txBody>
      </p:sp>
      <p:sp>
        <p:nvSpPr>
          <p:cNvPr id="3" name="内容占位符 2"/>
          <p:cNvSpPr>
            <a:spLocks noGrp="1"/>
          </p:cNvSpPr>
          <p:nvPr>
            <p:ph idx="1"/>
          </p:nvPr>
        </p:nvSpPr>
        <p:spPr>
          <a:xfrm>
            <a:off x="838200" y="949795"/>
            <a:ext cx="10515600" cy="5538873"/>
          </a:xfrm>
        </p:spPr>
        <p:txBody>
          <a:bodyPr>
            <a:noAutofit/>
          </a:bodyPr>
          <a:lstStyle/>
          <a:p>
            <a:r>
              <a:rPr lang="en-US" altLang="zh-CN" sz="2400" b="1" dirty="0" smtClean="0"/>
              <a:t>2PC——</a:t>
            </a:r>
            <a:r>
              <a:rPr lang="zh-CN" altLang="en-US" sz="2400" b="1" dirty="0" smtClean="0"/>
              <a:t>协调者身份的</a:t>
            </a:r>
            <a:r>
              <a:rPr lang="en-US" altLang="zh-CN" sz="2400" b="1" dirty="0" smtClean="0"/>
              <a:t>leader</a:t>
            </a:r>
            <a:r>
              <a:rPr lang="zh-CN" altLang="en-US" sz="2400" b="1" dirty="0" smtClean="0"/>
              <a:t>：</a:t>
            </a:r>
            <a:endParaRPr lang="en-US" altLang="zh-CN" sz="2400" b="1" dirty="0" smtClean="0"/>
          </a:p>
          <a:p>
            <a:r>
              <a:rPr lang="zh-CN" altLang="en-US" sz="2400" dirty="0" smtClean="0"/>
              <a:t>（</a:t>
            </a:r>
            <a:r>
              <a:rPr lang="en-US" altLang="zh-CN" sz="2400" dirty="0" smtClean="0"/>
              <a:t>1</a:t>
            </a:r>
            <a:r>
              <a:rPr lang="zh-CN" altLang="en-US" sz="2400" dirty="0" smtClean="0"/>
              <a:t>）先</a:t>
            </a:r>
            <a:r>
              <a:rPr lang="zh-CN" altLang="en-US" sz="2400" dirty="0"/>
              <a:t>获得写锁</a:t>
            </a:r>
            <a:r>
              <a:rPr lang="zh-CN" altLang="en-US" sz="2400" dirty="0" smtClean="0"/>
              <a:t>，跳</a:t>
            </a:r>
            <a:r>
              <a:rPr lang="zh-CN" altLang="en-US" sz="2400" dirty="0"/>
              <a:t>过准备</a:t>
            </a:r>
            <a:r>
              <a:rPr lang="zh-CN" altLang="en-US" sz="2400" dirty="0" smtClean="0"/>
              <a:t>阶段，从所有其他参与者身份的</a:t>
            </a:r>
            <a:r>
              <a:rPr lang="en-US" altLang="zh-CN" sz="2400" dirty="0" smtClean="0"/>
              <a:t>leader</a:t>
            </a:r>
            <a:r>
              <a:rPr lang="zh-CN" altLang="en-US" sz="2400" dirty="0" smtClean="0"/>
              <a:t>获得</a:t>
            </a:r>
            <a:r>
              <a:rPr lang="zh-CN" altLang="en-US" sz="2400" dirty="0"/>
              <a:t>信息后</a:t>
            </a:r>
            <a:r>
              <a:rPr lang="zh-CN" altLang="en-US" sz="2400" dirty="0" smtClean="0"/>
              <a:t>，为</a:t>
            </a:r>
            <a:r>
              <a:rPr lang="zh-CN" altLang="en-US" sz="2400" dirty="0"/>
              <a:t>整个事务选择一个时间</a:t>
            </a:r>
            <a:r>
              <a:rPr lang="zh-CN" altLang="en-US" sz="2400" dirty="0" smtClean="0"/>
              <a:t>戳</a:t>
            </a:r>
            <a:r>
              <a:rPr lang="en-US" altLang="zh-CN" sz="2400" dirty="0" smtClean="0"/>
              <a:t>s</a:t>
            </a:r>
            <a:r>
              <a:rPr lang="zh-CN" altLang="en-US" sz="2400" dirty="0" smtClean="0"/>
              <a:t>（</a:t>
            </a:r>
            <a:r>
              <a:rPr lang="en-US" altLang="zh-CN" sz="2400" dirty="0" smtClean="0"/>
              <a:t>s</a:t>
            </a:r>
            <a:r>
              <a:rPr lang="zh-CN" altLang="en-US" sz="2400" dirty="0" smtClean="0"/>
              <a:t>大于</a:t>
            </a:r>
            <a:r>
              <a:rPr lang="zh-CN" altLang="en-US" sz="2400" dirty="0"/>
              <a:t>或等于所有</a:t>
            </a:r>
            <a:r>
              <a:rPr lang="zh-CN" altLang="en-US" sz="2400" dirty="0" smtClean="0"/>
              <a:t>的准备</a:t>
            </a:r>
            <a:r>
              <a:rPr lang="zh-CN" altLang="en-US" sz="2400" dirty="0"/>
              <a:t>时间</a:t>
            </a:r>
            <a:r>
              <a:rPr lang="zh-CN" altLang="en-US" sz="2400" dirty="0" smtClean="0"/>
              <a:t>戳，且</a:t>
            </a:r>
            <a:r>
              <a:rPr lang="en-US" altLang="zh-CN" sz="2400" dirty="0" smtClean="0"/>
              <a:t>s</a:t>
            </a:r>
            <a:r>
              <a:rPr lang="zh-CN" altLang="en-US" sz="2400" dirty="0" smtClean="0"/>
              <a:t>大于该</a:t>
            </a:r>
            <a:r>
              <a:rPr lang="en-US" altLang="zh-CN" sz="2400" dirty="0" smtClean="0"/>
              <a:t>leader</a:t>
            </a:r>
            <a:r>
              <a:rPr lang="zh-CN" altLang="en-US" sz="2400" dirty="0" smtClean="0"/>
              <a:t>本身为</a:t>
            </a:r>
            <a:r>
              <a:rPr lang="zh-CN" altLang="en-US" sz="2400" dirty="0"/>
              <a:t>之前</a:t>
            </a:r>
            <a:r>
              <a:rPr lang="zh-CN" altLang="en-US" sz="2400" dirty="0" smtClean="0"/>
              <a:t>的所有其他事务</a:t>
            </a:r>
            <a:r>
              <a:rPr lang="zh-CN" altLang="en-US" sz="2400" dirty="0"/>
              <a:t>分配的时间戳</a:t>
            </a:r>
            <a:r>
              <a:rPr lang="zh-CN" altLang="en-US" sz="2400" dirty="0" smtClean="0"/>
              <a:t>），之后通过</a:t>
            </a:r>
            <a:r>
              <a:rPr lang="en-US" altLang="zh-CN" sz="2400" dirty="0" err="1" smtClean="0"/>
              <a:t>Paxos</a:t>
            </a:r>
            <a:r>
              <a:rPr lang="zh-CN" altLang="en-US" sz="2400" dirty="0" smtClean="0"/>
              <a:t>在</a:t>
            </a:r>
            <a:r>
              <a:rPr lang="zh-CN" altLang="en-US" sz="2400" dirty="0"/>
              <a:t>日志中写入一个提交记录。</a:t>
            </a:r>
          </a:p>
          <a:p>
            <a:r>
              <a:rPr lang="zh-CN" altLang="en-US" sz="2400" dirty="0" smtClean="0"/>
              <a:t>（</a:t>
            </a:r>
            <a:r>
              <a:rPr lang="en-US" altLang="zh-CN" sz="2400" dirty="0" smtClean="0"/>
              <a:t>2</a:t>
            </a:r>
            <a:r>
              <a:rPr lang="zh-CN" altLang="en-US" sz="2400" dirty="0" smtClean="0"/>
              <a:t>）在</a:t>
            </a:r>
            <a:r>
              <a:rPr lang="zh-CN" altLang="en-US" sz="2400" dirty="0"/>
              <a:t>允许任何协调者副本去提交记录之前</a:t>
            </a:r>
            <a:r>
              <a:rPr lang="zh-CN" altLang="en-US" sz="2400" dirty="0" smtClean="0"/>
              <a:t>，协调者身份的</a:t>
            </a:r>
            <a:r>
              <a:rPr lang="en-US" altLang="zh-CN" sz="2400" dirty="0" smtClean="0"/>
              <a:t>leader</a:t>
            </a:r>
            <a:r>
              <a:rPr lang="zh-CN" altLang="en-US" sz="2400" dirty="0" smtClean="0"/>
              <a:t>会</a:t>
            </a:r>
            <a:r>
              <a:rPr lang="zh-CN" altLang="en-US" sz="2400" dirty="0"/>
              <a:t>一直等待</a:t>
            </a:r>
            <a:r>
              <a:rPr lang="zh-CN" altLang="en-US" sz="2400" dirty="0" smtClean="0"/>
              <a:t>到</a:t>
            </a:r>
            <a:r>
              <a:rPr lang="en-US" altLang="zh-CN" sz="2400" dirty="0" err="1" smtClean="0"/>
              <a:t>TT.after</a:t>
            </a:r>
            <a:r>
              <a:rPr lang="en-US" altLang="zh-CN" sz="2400" dirty="0" smtClean="0"/>
              <a:t>(s)</a:t>
            </a:r>
            <a:r>
              <a:rPr lang="zh-CN" altLang="en-US" sz="2400" dirty="0" smtClean="0"/>
              <a:t>（满足</a:t>
            </a:r>
            <a:r>
              <a:rPr lang="zh-CN" altLang="en-US" sz="2400" dirty="0"/>
              <a:t>提交等待条件）。</a:t>
            </a:r>
          </a:p>
          <a:p>
            <a:r>
              <a:rPr lang="zh-CN" altLang="en-US" sz="2400" dirty="0" smtClean="0"/>
              <a:t>（</a:t>
            </a:r>
            <a:r>
              <a:rPr lang="en-US" altLang="zh-CN" sz="2400" dirty="0" smtClean="0"/>
              <a:t>3</a:t>
            </a:r>
            <a:r>
              <a:rPr lang="zh-CN" altLang="en-US" sz="2400" dirty="0" smtClean="0"/>
              <a:t>）在</a:t>
            </a:r>
            <a:r>
              <a:rPr lang="zh-CN" altLang="en-US" sz="2400" dirty="0"/>
              <a:t>提交等待之后，协调</a:t>
            </a:r>
            <a:r>
              <a:rPr lang="zh-CN" altLang="en-US" sz="2400" dirty="0" smtClean="0"/>
              <a:t>者发送</a:t>
            </a:r>
            <a:r>
              <a:rPr lang="zh-CN" altLang="en-US" sz="2400" dirty="0"/>
              <a:t>一个提交时间戳给客户端和所有其他参与</a:t>
            </a:r>
            <a:r>
              <a:rPr lang="zh-CN" altLang="en-US" sz="2400" dirty="0" smtClean="0"/>
              <a:t>的</a:t>
            </a:r>
            <a:r>
              <a:rPr lang="en-US" altLang="zh-CN" sz="2400" dirty="0" smtClean="0"/>
              <a:t>leader</a:t>
            </a:r>
            <a:r>
              <a:rPr lang="zh-CN" altLang="en-US" sz="2400" dirty="0" smtClean="0"/>
              <a:t>。</a:t>
            </a:r>
            <a:r>
              <a:rPr lang="zh-CN" altLang="en-US" sz="2400" dirty="0"/>
              <a:t>每个参与</a:t>
            </a:r>
            <a:r>
              <a:rPr lang="zh-CN" altLang="en-US" sz="2400" dirty="0" smtClean="0"/>
              <a:t>的</a:t>
            </a:r>
            <a:r>
              <a:rPr lang="en-US" altLang="zh-CN" sz="2400" dirty="0" smtClean="0"/>
              <a:t>leader</a:t>
            </a:r>
            <a:r>
              <a:rPr lang="zh-CN" altLang="en-US" sz="2400" dirty="0" smtClean="0"/>
              <a:t>通过</a:t>
            </a:r>
            <a:r>
              <a:rPr lang="en-US" altLang="zh-CN" sz="2400" dirty="0" err="1" smtClean="0"/>
              <a:t>Paxos</a:t>
            </a:r>
            <a:r>
              <a:rPr lang="zh-CN" altLang="en-US" sz="2400" dirty="0" smtClean="0"/>
              <a:t>把</a:t>
            </a:r>
            <a:r>
              <a:rPr lang="zh-CN" altLang="en-US" sz="2400" dirty="0"/>
              <a:t>事务结果写入日志。所有的参与者会在同一个时间戳进行提交，然后释放锁</a:t>
            </a:r>
            <a:r>
              <a:rPr lang="zh-CN" altLang="en-US" sz="2400" dirty="0" smtClean="0"/>
              <a:t>。</a:t>
            </a:r>
            <a:endParaRPr lang="zh-CN" altLang="en-US" sz="2400"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139</a:t>
            </a:fld>
            <a:endParaRPr lang="zh-CN" altLang="en-US" dirty="0"/>
          </a:p>
        </p:txBody>
      </p:sp>
      <p:sp>
        <p:nvSpPr>
          <p:cNvPr id="5" name="矩形 4"/>
          <p:cNvSpPr/>
          <p:nvPr/>
        </p:nvSpPr>
        <p:spPr>
          <a:xfrm>
            <a:off x="838200" y="6488668"/>
            <a:ext cx="8178478" cy="369332"/>
          </a:xfrm>
          <a:prstGeom prst="rect">
            <a:avLst/>
          </a:prstGeom>
        </p:spPr>
        <p:txBody>
          <a:bodyPr wrap="square">
            <a:spAutoFit/>
          </a:bodyPr>
          <a:lstStyle/>
          <a:p>
            <a:r>
              <a:rPr lang="zh-CN" altLang="en-US" dirty="0" smtClean="0">
                <a:solidFill>
                  <a:schemeClr val="bg1">
                    <a:lumMod val="75000"/>
                  </a:schemeClr>
                </a:solidFill>
              </a:rPr>
              <a:t>参考链接</a:t>
            </a:r>
            <a:r>
              <a:rPr lang="zh-CN" altLang="en-US" dirty="0">
                <a:solidFill>
                  <a:schemeClr val="bg1">
                    <a:lumMod val="75000"/>
                  </a:schemeClr>
                </a:solidFill>
              </a:rPr>
              <a:t>：</a:t>
            </a:r>
            <a:r>
              <a:rPr lang="en-US" altLang="zh-CN" dirty="0">
                <a:solidFill>
                  <a:schemeClr val="bg1">
                    <a:lumMod val="75000"/>
                  </a:schemeClr>
                </a:solidFill>
              </a:rPr>
              <a:t>https://blog.csdn.net/x802796/article/details/18861465</a:t>
            </a:r>
          </a:p>
        </p:txBody>
      </p:sp>
    </p:spTree>
    <p:extLst>
      <p:ext uri="{BB962C8B-B14F-4D97-AF65-F5344CB8AC3E}">
        <p14:creationId xmlns:p14="http://schemas.microsoft.com/office/powerpoint/2010/main" val="16644103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2800" dirty="0" smtClean="0"/>
              <a:t>6.1.3.2 </a:t>
            </a:r>
            <a:r>
              <a:rPr lang="zh-CN" altLang="en-US" sz="2800" dirty="0" smtClean="0"/>
              <a:t>并行体系架构（续）</a:t>
            </a:r>
            <a:endParaRPr lang="zh-CN" altLang="en-US" sz="2800" dirty="0"/>
          </a:p>
        </p:txBody>
      </p:sp>
      <p:sp>
        <p:nvSpPr>
          <p:cNvPr id="3" name="内容占位符 2"/>
          <p:cNvSpPr>
            <a:spLocks noGrp="1"/>
          </p:cNvSpPr>
          <p:nvPr>
            <p:ph idx="1"/>
          </p:nvPr>
        </p:nvSpPr>
        <p:spPr>
          <a:xfrm>
            <a:off x="838200" y="1285462"/>
            <a:ext cx="10515600" cy="5070888"/>
          </a:xfrm>
        </p:spPr>
        <p:txBody>
          <a:bodyPr>
            <a:noAutofit/>
          </a:bodyPr>
          <a:lstStyle/>
          <a:p>
            <a:pPr algn="just"/>
            <a:r>
              <a:rPr lang="zh-CN" altLang="en-US" sz="2400" b="1" dirty="0" smtClean="0"/>
              <a:t>共享内存型</a:t>
            </a:r>
            <a:r>
              <a:rPr lang="en-US" altLang="zh-CN" sz="2400" dirty="0" smtClean="0"/>
              <a:t>——</a:t>
            </a:r>
            <a:r>
              <a:rPr lang="zh-CN" altLang="en-US" sz="2400" dirty="0" smtClean="0"/>
              <a:t>不同处理器之间通过内存的通信效率极高，缺点是处理器会争用总线，且各个处理器内部缓存的一致性维护会带来额外开销，一般会限制处理器数量。</a:t>
            </a:r>
            <a:endParaRPr lang="en-US" altLang="zh-CN" sz="2400" dirty="0" smtClean="0"/>
          </a:p>
          <a:p>
            <a:pPr algn="just"/>
            <a:r>
              <a:rPr lang="zh-CN" altLang="en-US" sz="2400" b="1" dirty="0" smtClean="0"/>
              <a:t>共享磁盘型</a:t>
            </a:r>
            <a:r>
              <a:rPr lang="en-US" altLang="zh-CN" sz="2400" dirty="0" smtClean="0"/>
              <a:t>——</a:t>
            </a:r>
            <a:r>
              <a:rPr lang="zh-CN" altLang="en-US" sz="2400" dirty="0" smtClean="0"/>
              <a:t>不存在总线竞争，可以在磁盘建搭建容错系统；缺点是高并发访问数据时磁盘与处理器之间的通道成为新的瓶颈。</a:t>
            </a:r>
            <a:endParaRPr lang="en-US" altLang="zh-CN" sz="2400" dirty="0" smtClean="0"/>
          </a:p>
          <a:p>
            <a:pPr algn="just"/>
            <a:r>
              <a:rPr lang="zh-CN" altLang="en-US" sz="2400" b="1" dirty="0" smtClean="0"/>
              <a:t>无共享型</a:t>
            </a:r>
            <a:r>
              <a:rPr lang="en-US" altLang="zh-CN" sz="2400" dirty="0" smtClean="0"/>
              <a:t>——</a:t>
            </a:r>
            <a:r>
              <a:rPr lang="zh-CN" altLang="en-US" sz="2400" dirty="0" smtClean="0"/>
              <a:t>扩展性好，缺点是非本地磁盘访问开销大。</a:t>
            </a:r>
            <a:endParaRPr lang="en-US" altLang="zh-CN" sz="2400" dirty="0" smtClean="0"/>
          </a:p>
          <a:p>
            <a:pPr algn="just"/>
            <a:endParaRPr lang="en-US" altLang="zh-CN" sz="2400" dirty="0"/>
          </a:p>
          <a:p>
            <a:pPr algn="just"/>
            <a:r>
              <a:rPr lang="zh-CN" altLang="en-US" sz="2400" dirty="0" smtClean="0"/>
              <a:t>目前流行的大数据管理系统通常运行在混合类型体系架构上。</a:t>
            </a:r>
            <a:endParaRPr lang="en-US" altLang="zh-CN" sz="2400" dirty="0"/>
          </a:p>
          <a:p>
            <a:pPr algn="just"/>
            <a:endParaRPr lang="en-US" altLang="zh-CN" sz="2400" dirty="0"/>
          </a:p>
          <a:p>
            <a:pPr algn="just"/>
            <a:endParaRPr lang="en-US" altLang="zh-CN" sz="2400" dirty="0" smtClean="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14</a:t>
            </a:fld>
            <a:endParaRPr lang="zh-CN" altLang="en-US" dirty="0"/>
          </a:p>
        </p:txBody>
      </p:sp>
    </p:spTree>
    <p:extLst>
      <p:ext uri="{BB962C8B-B14F-4D97-AF65-F5344CB8AC3E}">
        <p14:creationId xmlns:p14="http://schemas.microsoft.com/office/powerpoint/2010/main" val="303357817"/>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9460"/>
            <a:ext cx="10515600" cy="920336"/>
          </a:xfrm>
        </p:spPr>
        <p:txBody>
          <a:bodyPr/>
          <a:lstStyle/>
          <a:p>
            <a:r>
              <a:rPr lang="en-US" altLang="zh-CN" dirty="0" smtClean="0"/>
              <a:t>6.4.10 SPANNERDB</a:t>
            </a:r>
            <a:r>
              <a:rPr lang="zh-CN" altLang="en-US" dirty="0" smtClean="0"/>
              <a:t>（续）</a:t>
            </a:r>
            <a:endParaRPr lang="en-US" altLang="zh-CN" dirty="0"/>
          </a:p>
        </p:txBody>
      </p:sp>
      <p:sp>
        <p:nvSpPr>
          <p:cNvPr id="3" name="内容占位符 2"/>
          <p:cNvSpPr>
            <a:spLocks noGrp="1"/>
          </p:cNvSpPr>
          <p:nvPr>
            <p:ph idx="1"/>
          </p:nvPr>
        </p:nvSpPr>
        <p:spPr>
          <a:xfrm>
            <a:off x="838200" y="949795"/>
            <a:ext cx="10515600" cy="5538873"/>
          </a:xfrm>
        </p:spPr>
        <p:txBody>
          <a:bodyPr>
            <a:noAutofit/>
          </a:bodyPr>
          <a:lstStyle/>
          <a:p>
            <a:r>
              <a:rPr lang="zh-CN" altLang="en-US" sz="2400" b="1" dirty="0" smtClean="0"/>
              <a:t>分布式环境下的外部一致性</a:t>
            </a:r>
            <a:r>
              <a:rPr lang="zh-CN" altLang="en-US" sz="2400" dirty="0" smtClean="0"/>
              <a:t>：分布式环境下物理</a:t>
            </a:r>
            <a:r>
              <a:rPr lang="zh-CN" altLang="en-US" sz="2400" dirty="0"/>
              <a:t>时间上先后发生的事务</a:t>
            </a:r>
            <a:r>
              <a:rPr lang="zh-CN" altLang="en-US" sz="2400" dirty="0" smtClean="0"/>
              <a:t>间</a:t>
            </a:r>
            <a:r>
              <a:rPr lang="zh-CN" altLang="en-US" sz="2400" dirty="0"/>
              <a:t>数据如何相互可见的</a:t>
            </a:r>
            <a:r>
              <a:rPr lang="zh-CN" altLang="en-US" sz="2400" dirty="0" smtClean="0"/>
              <a:t>性质。</a:t>
            </a:r>
            <a:endParaRPr lang="en-US" altLang="zh-CN" sz="2400" dirty="0" smtClean="0"/>
          </a:p>
          <a:p>
            <a:r>
              <a:rPr lang="zh-CN" altLang="en-US" sz="2400" dirty="0" smtClean="0">
                <a:solidFill>
                  <a:srgbClr val="00B0F0"/>
                </a:solidFill>
              </a:rPr>
              <a:t>性质：</a:t>
            </a:r>
            <a:r>
              <a:rPr lang="zh-CN" altLang="en-US" sz="2400" dirty="0">
                <a:solidFill>
                  <a:srgbClr val="00B0F0"/>
                </a:solidFill>
              </a:rPr>
              <a:t>假设事务 </a:t>
            </a:r>
            <a:r>
              <a:rPr lang="en-US" altLang="zh-CN" sz="2400" dirty="0">
                <a:solidFill>
                  <a:srgbClr val="00B0F0"/>
                </a:solidFill>
              </a:rPr>
              <a:t>T1 </a:t>
            </a:r>
            <a:r>
              <a:rPr lang="zh-CN" altLang="en-US" sz="2400" dirty="0">
                <a:solidFill>
                  <a:srgbClr val="00B0F0"/>
                </a:solidFill>
              </a:rPr>
              <a:t>执行完成后，</a:t>
            </a:r>
            <a:r>
              <a:rPr lang="en-US" altLang="zh-CN" sz="2400" dirty="0">
                <a:solidFill>
                  <a:srgbClr val="00B0F0"/>
                </a:solidFill>
              </a:rPr>
              <a:t>T2 </a:t>
            </a:r>
            <a:r>
              <a:rPr lang="zh-CN" altLang="en-US" sz="2400" dirty="0">
                <a:solidFill>
                  <a:srgbClr val="00B0F0"/>
                </a:solidFill>
              </a:rPr>
              <a:t>才启动，保证让 </a:t>
            </a:r>
            <a:r>
              <a:rPr lang="en-US" altLang="zh-CN" sz="2400" dirty="0">
                <a:solidFill>
                  <a:srgbClr val="00B0F0"/>
                </a:solidFill>
              </a:rPr>
              <a:t>T2 </a:t>
            </a:r>
            <a:r>
              <a:rPr lang="zh-CN" altLang="en-US" sz="2400" dirty="0">
                <a:solidFill>
                  <a:srgbClr val="00B0F0"/>
                </a:solidFill>
              </a:rPr>
              <a:t>看到 </a:t>
            </a:r>
            <a:r>
              <a:rPr lang="en-US" altLang="zh-CN" sz="2400" dirty="0">
                <a:solidFill>
                  <a:srgbClr val="00B0F0"/>
                </a:solidFill>
              </a:rPr>
              <a:t>T1 </a:t>
            </a:r>
            <a:r>
              <a:rPr lang="zh-CN" altLang="en-US" sz="2400" dirty="0">
                <a:solidFill>
                  <a:srgbClr val="00B0F0"/>
                </a:solidFill>
              </a:rPr>
              <a:t>的结果。</a:t>
            </a:r>
            <a:endParaRPr lang="en-US" altLang="zh-CN" sz="2400" dirty="0" smtClean="0">
              <a:solidFill>
                <a:srgbClr val="00B0F0"/>
              </a:solidFill>
            </a:endParaRPr>
          </a:p>
          <a:p>
            <a:r>
              <a:rPr lang="en-US" altLang="zh-CN" sz="2400" b="1" dirty="0" err="1" smtClean="0"/>
              <a:t>SpannerDB</a:t>
            </a:r>
            <a:r>
              <a:rPr lang="zh-CN" altLang="en-US" sz="2400" b="1" dirty="0" smtClean="0"/>
              <a:t>基于</a:t>
            </a:r>
            <a:r>
              <a:rPr lang="en-US" altLang="zh-CN" sz="2400" b="1" dirty="0" smtClean="0"/>
              <a:t>True </a:t>
            </a:r>
            <a:r>
              <a:rPr lang="en-US" altLang="zh-CN" sz="2400" b="1" dirty="0"/>
              <a:t>Time</a:t>
            </a:r>
            <a:r>
              <a:rPr lang="zh-CN" altLang="en-US" sz="2400" b="1" dirty="0"/>
              <a:t>提供外部一致性</a:t>
            </a:r>
          </a:p>
          <a:p>
            <a:r>
              <a:rPr lang="zh-CN" altLang="en-US" sz="2400" dirty="0" smtClean="0"/>
              <a:t>       实现</a:t>
            </a:r>
            <a:r>
              <a:rPr lang="zh-CN" altLang="en-US" sz="2400" dirty="0"/>
              <a:t>分布式下的外部一致性非常困难，</a:t>
            </a:r>
            <a:r>
              <a:rPr lang="en-US" altLang="zh-CN" sz="2400" dirty="0"/>
              <a:t>Spanner</a:t>
            </a:r>
            <a:r>
              <a:rPr lang="zh-CN" altLang="en-US" sz="2400" dirty="0" smtClean="0"/>
              <a:t>引入</a:t>
            </a:r>
            <a:r>
              <a:rPr lang="en-US" altLang="zh-CN" sz="2400" dirty="0" err="1" smtClean="0"/>
              <a:t>TrueTime</a:t>
            </a:r>
            <a:r>
              <a:rPr lang="zh-CN" altLang="en-US" sz="2400" dirty="0" smtClean="0"/>
              <a:t>机制解决该问题。</a:t>
            </a:r>
            <a:r>
              <a:rPr lang="en-US" altLang="zh-CN" sz="2400" dirty="0"/>
              <a:t> </a:t>
            </a:r>
            <a:r>
              <a:rPr lang="en-US" altLang="zh-CN" sz="2400" dirty="0" err="1" smtClean="0"/>
              <a:t>TrueTime</a:t>
            </a:r>
            <a:r>
              <a:rPr lang="zh-CN" altLang="en-US" sz="2400" dirty="0" smtClean="0"/>
              <a:t>充分考虑分布式环境下时钟</a:t>
            </a:r>
            <a:r>
              <a:rPr lang="zh-CN" altLang="en-US" sz="2400" dirty="0"/>
              <a:t>的不确定性，简单来说</a:t>
            </a:r>
            <a:r>
              <a:rPr lang="zh-CN" altLang="en-US" sz="2400" dirty="0" smtClean="0"/>
              <a:t>，通过其</a:t>
            </a:r>
            <a:r>
              <a:rPr lang="en-US" altLang="zh-CN" sz="2400" dirty="0" smtClean="0"/>
              <a:t>API</a:t>
            </a:r>
            <a:r>
              <a:rPr lang="zh-CN" altLang="en-US" sz="2400" dirty="0" smtClean="0"/>
              <a:t>描述一</a:t>
            </a:r>
            <a:r>
              <a:rPr lang="zh-CN" altLang="en-US" sz="2400" dirty="0"/>
              <a:t>个区间，保证现在的准确时间在这个区间以内，而且这个区间很小（上下浮动</a:t>
            </a:r>
            <a:r>
              <a:rPr lang="en-US" altLang="zh-CN" sz="2400" dirty="0"/>
              <a:t>7ms</a:t>
            </a:r>
            <a:r>
              <a:rPr lang="zh-CN" altLang="en-US" sz="2400" dirty="0" smtClean="0"/>
              <a:t>）。</a:t>
            </a:r>
            <a:endParaRPr lang="en-US" altLang="zh-CN" sz="2400" dirty="0" smtClean="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140</a:t>
            </a:fld>
            <a:endParaRPr lang="zh-CN" altLang="en-US" dirty="0"/>
          </a:p>
        </p:txBody>
      </p:sp>
      <p:sp>
        <p:nvSpPr>
          <p:cNvPr id="5" name="矩形 4"/>
          <p:cNvSpPr/>
          <p:nvPr/>
        </p:nvSpPr>
        <p:spPr>
          <a:xfrm>
            <a:off x="838200" y="6488668"/>
            <a:ext cx="8178478" cy="369332"/>
          </a:xfrm>
          <a:prstGeom prst="rect">
            <a:avLst/>
          </a:prstGeom>
        </p:spPr>
        <p:txBody>
          <a:bodyPr wrap="square">
            <a:spAutoFit/>
          </a:bodyPr>
          <a:lstStyle/>
          <a:p>
            <a:r>
              <a:rPr lang="zh-CN" altLang="en-US" dirty="0" smtClean="0">
                <a:solidFill>
                  <a:schemeClr val="bg1">
                    <a:lumMod val="75000"/>
                  </a:schemeClr>
                </a:solidFill>
              </a:rPr>
              <a:t>参考链接</a:t>
            </a:r>
            <a:r>
              <a:rPr lang="zh-CN" altLang="en-US" dirty="0">
                <a:solidFill>
                  <a:schemeClr val="bg1">
                    <a:lumMod val="75000"/>
                  </a:schemeClr>
                </a:solidFill>
              </a:rPr>
              <a:t>：</a:t>
            </a:r>
            <a:r>
              <a:rPr lang="en-US" altLang="zh-CN" dirty="0">
                <a:solidFill>
                  <a:schemeClr val="bg1">
                    <a:lumMod val="75000"/>
                  </a:schemeClr>
                </a:solidFill>
              </a:rPr>
              <a:t>https://blog.csdn.net/x802796/article/details/18861465</a:t>
            </a:r>
          </a:p>
        </p:txBody>
      </p:sp>
    </p:spTree>
    <p:extLst>
      <p:ext uri="{BB962C8B-B14F-4D97-AF65-F5344CB8AC3E}">
        <p14:creationId xmlns:p14="http://schemas.microsoft.com/office/powerpoint/2010/main" val="3099359654"/>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9460"/>
            <a:ext cx="10515600" cy="920336"/>
          </a:xfrm>
        </p:spPr>
        <p:txBody>
          <a:bodyPr/>
          <a:lstStyle/>
          <a:p>
            <a:r>
              <a:rPr lang="en-US" altLang="zh-CN" dirty="0" smtClean="0"/>
              <a:t>6.4.10 SPANNERDB</a:t>
            </a:r>
            <a:r>
              <a:rPr lang="zh-CN" altLang="en-US" dirty="0" smtClean="0"/>
              <a:t>（续）</a:t>
            </a:r>
            <a:endParaRPr lang="en-US" altLang="zh-CN" dirty="0"/>
          </a:p>
        </p:txBody>
      </p:sp>
      <p:sp>
        <p:nvSpPr>
          <p:cNvPr id="3" name="内容占位符 2"/>
          <p:cNvSpPr>
            <a:spLocks noGrp="1"/>
          </p:cNvSpPr>
          <p:nvPr>
            <p:ph idx="1"/>
          </p:nvPr>
        </p:nvSpPr>
        <p:spPr>
          <a:xfrm>
            <a:off x="838200" y="813942"/>
            <a:ext cx="10515600" cy="5538873"/>
          </a:xfrm>
        </p:spPr>
        <p:txBody>
          <a:bodyPr>
            <a:noAutofit/>
          </a:bodyPr>
          <a:lstStyle/>
          <a:p>
            <a:r>
              <a:rPr lang="en-US" altLang="zh-CN" sz="2200" dirty="0" smtClean="0"/>
              <a:t>       </a:t>
            </a:r>
            <a:r>
              <a:rPr lang="en-US" altLang="zh-CN" sz="2200" dirty="0" err="1" smtClean="0"/>
              <a:t>TrueTime</a:t>
            </a:r>
            <a:r>
              <a:rPr lang="zh-CN" altLang="en-US" sz="2200" dirty="0" smtClean="0"/>
              <a:t>基于</a:t>
            </a:r>
            <a:r>
              <a:rPr lang="en-US" altLang="zh-CN" sz="2200" dirty="0" smtClean="0"/>
              <a:t>GPS</a:t>
            </a:r>
            <a:r>
              <a:rPr lang="zh-CN" altLang="en-US" sz="2200" dirty="0" smtClean="0"/>
              <a:t>时钟和</a:t>
            </a:r>
            <a:r>
              <a:rPr lang="zh-CN" altLang="en-US" sz="2200" dirty="0"/>
              <a:t>原子钟构成时间</a:t>
            </a:r>
            <a:r>
              <a:rPr lang="zh-CN" altLang="en-US" sz="2200" dirty="0" smtClean="0"/>
              <a:t>发生器。每个</a:t>
            </a:r>
            <a:r>
              <a:rPr lang="zh-CN" altLang="en-US" sz="2200" dirty="0"/>
              <a:t>数据中心</a:t>
            </a:r>
            <a:r>
              <a:rPr lang="zh-CN" altLang="en-US" sz="2200" dirty="0" smtClean="0"/>
              <a:t>部署一</a:t>
            </a:r>
            <a:r>
              <a:rPr lang="zh-CN" altLang="en-US" sz="2200" dirty="0"/>
              <a:t>组</a:t>
            </a:r>
            <a:r>
              <a:rPr lang="en-US" altLang="zh-CN" sz="2200" dirty="0"/>
              <a:t>time Master</a:t>
            </a:r>
            <a:r>
              <a:rPr lang="zh-CN" altLang="en-US" sz="2200" dirty="0" smtClean="0"/>
              <a:t>，每个</a:t>
            </a:r>
            <a:r>
              <a:rPr lang="zh-CN" altLang="en-US" sz="2200" dirty="0"/>
              <a:t>节点都</a:t>
            </a:r>
            <a:r>
              <a:rPr lang="zh-CN" altLang="en-US" sz="2200" dirty="0" smtClean="0"/>
              <a:t>部署</a:t>
            </a:r>
            <a:r>
              <a:rPr lang="en-US" altLang="zh-CN" sz="2200" dirty="0" err="1" smtClean="0"/>
              <a:t>timeslave</a:t>
            </a:r>
            <a:r>
              <a:rPr lang="en-US" altLang="zh-CN" sz="2200" dirty="0" smtClean="0"/>
              <a:t> </a:t>
            </a:r>
            <a:r>
              <a:rPr lang="en-US" altLang="zh-CN" sz="2200" dirty="0" err="1" smtClean="0"/>
              <a:t>daemo</a:t>
            </a:r>
            <a:r>
              <a:rPr lang="zh-CN" altLang="en-US" sz="2200" dirty="0" smtClean="0"/>
              <a:t>，大多数</a:t>
            </a:r>
            <a:r>
              <a:rPr lang="en-US" altLang="zh-CN" sz="2200" dirty="0"/>
              <a:t>Master</a:t>
            </a:r>
            <a:r>
              <a:rPr lang="zh-CN" altLang="en-US" sz="2200" dirty="0"/>
              <a:t>都配置为</a:t>
            </a:r>
            <a:r>
              <a:rPr lang="en-US" altLang="zh-CN" sz="2200" dirty="0"/>
              <a:t>GPS</a:t>
            </a:r>
            <a:r>
              <a:rPr lang="zh-CN" altLang="en-US" sz="2200" dirty="0"/>
              <a:t>时钟，部分</a:t>
            </a:r>
            <a:r>
              <a:rPr lang="en-US" altLang="zh-CN" sz="2200" dirty="0"/>
              <a:t>Master</a:t>
            </a:r>
            <a:r>
              <a:rPr lang="zh-CN" altLang="en-US" sz="2200" dirty="0"/>
              <a:t>配置为原子</a:t>
            </a:r>
            <a:r>
              <a:rPr lang="zh-CN" altLang="en-US" sz="2200" dirty="0" smtClean="0"/>
              <a:t>时钟。</a:t>
            </a:r>
            <a:r>
              <a:rPr lang="en-US" altLang="zh-CN" sz="2200" dirty="0" smtClean="0"/>
              <a:t>Master</a:t>
            </a:r>
            <a:r>
              <a:rPr lang="zh-CN" altLang="en-US" sz="2200" dirty="0" smtClean="0"/>
              <a:t>之间在</a:t>
            </a:r>
            <a:r>
              <a:rPr lang="zh-CN" altLang="en-US" sz="2200" dirty="0"/>
              <a:t>物理</a:t>
            </a:r>
            <a:r>
              <a:rPr lang="zh-CN" altLang="en-US" sz="2200" dirty="0" smtClean="0"/>
              <a:t>上是分布的，彼此间通讯进行</a:t>
            </a:r>
            <a:r>
              <a:rPr lang="zh-CN" altLang="en-US" sz="2200" dirty="0"/>
              <a:t>时间校对。</a:t>
            </a:r>
            <a:r>
              <a:rPr lang="en-US" altLang="zh-CN" sz="2200" dirty="0" err="1" smtClean="0"/>
              <a:t>Timeslave</a:t>
            </a:r>
            <a:r>
              <a:rPr lang="en-US" altLang="zh-CN" sz="2200" dirty="0" smtClean="0"/>
              <a:t> </a:t>
            </a:r>
            <a:r>
              <a:rPr lang="en-US" altLang="zh-CN" sz="2200" dirty="0" err="1" smtClean="0"/>
              <a:t>daemo</a:t>
            </a:r>
            <a:r>
              <a:rPr lang="zh-CN" altLang="en-US" sz="2200" dirty="0"/>
              <a:t>会从一组</a:t>
            </a:r>
            <a:r>
              <a:rPr lang="en-US" altLang="zh-CN" sz="2200" dirty="0"/>
              <a:t>Master</a:t>
            </a:r>
            <a:r>
              <a:rPr lang="zh-CN" altLang="en-US" sz="2200" dirty="0"/>
              <a:t>中获取可信时间</a:t>
            </a:r>
            <a:r>
              <a:rPr lang="zh-CN" altLang="en-US" sz="2200" dirty="0" smtClean="0"/>
              <a:t>区间。</a:t>
            </a:r>
            <a:r>
              <a:rPr lang="en-US" altLang="zh-CN" sz="2200" dirty="0" err="1" smtClean="0"/>
              <a:t>TrueTime</a:t>
            </a:r>
            <a:r>
              <a:rPr lang="zh-CN" altLang="en-US" sz="2200" dirty="0" smtClean="0"/>
              <a:t>提供三种</a:t>
            </a:r>
            <a:r>
              <a:rPr lang="en-US" altLang="zh-CN" sz="2200" dirty="0" smtClean="0"/>
              <a:t>API</a:t>
            </a:r>
            <a:r>
              <a:rPr lang="zh-CN" altLang="en-US" sz="2200" dirty="0" smtClean="0"/>
              <a:t>，其中</a:t>
            </a:r>
            <a:r>
              <a:rPr lang="en-US" altLang="zh-CN" sz="2200" dirty="0" err="1"/>
              <a:t>TT.now</a:t>
            </a:r>
            <a:r>
              <a:rPr lang="en-US" altLang="zh-CN" sz="2200" dirty="0" smtClean="0"/>
              <a:t>()</a:t>
            </a:r>
            <a:r>
              <a:rPr lang="zh-CN" altLang="en-US" sz="2200" dirty="0" smtClean="0"/>
              <a:t>可以</a:t>
            </a:r>
            <a:r>
              <a:rPr lang="zh-CN" altLang="en-US" sz="2200" dirty="0"/>
              <a:t>给出一个可信时间区间，类似于时间的最早和最晚时间构成的可信时间区间，保证时间必然在这一区域</a:t>
            </a:r>
            <a:r>
              <a:rPr lang="zh-CN" altLang="en-US" sz="2200" dirty="0" smtClean="0"/>
              <a:t>内。</a:t>
            </a:r>
            <a:endParaRPr lang="en-US" altLang="zh-CN" sz="2200" dirty="0"/>
          </a:p>
          <a:p>
            <a:endParaRPr lang="en-US" altLang="zh-CN" sz="2200" dirty="0" smtClean="0"/>
          </a:p>
          <a:p>
            <a:endParaRPr lang="en-US" altLang="zh-CN" sz="2200" dirty="0" smtClean="0"/>
          </a:p>
          <a:p>
            <a:endParaRPr lang="en-US" altLang="zh-CN" sz="2200" dirty="0" smtClean="0"/>
          </a:p>
          <a:p>
            <a:endParaRPr lang="en-US" altLang="zh-CN" sz="2200" dirty="0"/>
          </a:p>
          <a:p>
            <a:r>
              <a:rPr lang="zh-CN" altLang="en-US" sz="2200" dirty="0" smtClean="0"/>
              <a:t>       如果用</a:t>
            </a:r>
            <a:r>
              <a:rPr lang="zh-CN" altLang="en-US" sz="2200" dirty="0"/>
              <a:t>函数</a:t>
            </a:r>
            <a:r>
              <a:rPr lang="en-US" altLang="zh-CN" sz="2200" dirty="0"/>
              <a:t>tabs(e</a:t>
            </a:r>
            <a:r>
              <a:rPr lang="en-US" altLang="zh-CN" sz="2200" dirty="0" smtClean="0"/>
              <a:t>)</a:t>
            </a:r>
            <a:r>
              <a:rPr lang="zh-CN" altLang="en-US" sz="2200" dirty="0"/>
              <a:t>表示一个事件</a:t>
            </a:r>
            <a:r>
              <a:rPr lang="en-US" altLang="zh-CN" sz="2200" dirty="0"/>
              <a:t>e</a:t>
            </a:r>
            <a:r>
              <a:rPr lang="zh-CN" altLang="en-US" sz="2200" dirty="0"/>
              <a:t>的</a:t>
            </a:r>
            <a:r>
              <a:rPr lang="zh-CN" altLang="en-US" sz="2200" dirty="0" smtClean="0"/>
              <a:t>绝对时间，</a:t>
            </a:r>
            <a:r>
              <a:rPr lang="en-US" altLang="zh-CN" sz="2200" dirty="0" err="1" smtClean="0"/>
              <a:t>TrueTime</a:t>
            </a:r>
            <a:r>
              <a:rPr lang="zh-CN" altLang="en-US" sz="2200" dirty="0" smtClean="0"/>
              <a:t>保证</a:t>
            </a:r>
            <a:r>
              <a:rPr lang="zh-CN" altLang="en-US" sz="2200" dirty="0"/>
              <a:t>，对于一个调用</a:t>
            </a:r>
            <a:r>
              <a:rPr lang="en-US" altLang="zh-CN" sz="2200" dirty="0" err="1"/>
              <a:t>tt</a:t>
            </a:r>
            <a:r>
              <a:rPr lang="en-US" altLang="zh-CN" sz="2200" dirty="0"/>
              <a:t>=</a:t>
            </a:r>
            <a:r>
              <a:rPr lang="en-US" altLang="zh-CN" sz="2200" dirty="0" err="1"/>
              <a:t>TT.now</a:t>
            </a:r>
            <a:r>
              <a:rPr lang="en-US" altLang="zh-CN" sz="2200" dirty="0"/>
              <a:t>()</a:t>
            </a:r>
            <a:r>
              <a:rPr lang="zh-CN" altLang="en-US" sz="2200" dirty="0"/>
              <a:t>，有</a:t>
            </a:r>
            <a:r>
              <a:rPr lang="en-US" altLang="zh-CN" sz="2200" dirty="0" err="1"/>
              <a:t>tt.earliest≤tabs</a:t>
            </a:r>
            <a:r>
              <a:rPr lang="en-US" altLang="zh-CN" sz="2200" dirty="0"/>
              <a:t>(</a:t>
            </a:r>
            <a:r>
              <a:rPr lang="en-US" altLang="zh-CN" sz="2200" dirty="0" err="1"/>
              <a:t>enow</a:t>
            </a:r>
            <a:r>
              <a:rPr lang="en-US" altLang="zh-CN" sz="2200" dirty="0"/>
              <a:t>)≤</a:t>
            </a:r>
            <a:r>
              <a:rPr lang="en-US" altLang="zh-CN" sz="2200" dirty="0" err="1"/>
              <a:t>tt.latest</a:t>
            </a:r>
            <a:r>
              <a:rPr lang="zh-CN" altLang="en-US" sz="2200" dirty="0"/>
              <a:t>，</a:t>
            </a:r>
            <a:r>
              <a:rPr lang="zh-CN" altLang="en-US" sz="2200" dirty="0" smtClean="0"/>
              <a:t>其中</a:t>
            </a:r>
            <a:r>
              <a:rPr lang="en-US" altLang="zh-CN" sz="2200" dirty="0" err="1" smtClean="0"/>
              <a:t>enow</a:t>
            </a:r>
            <a:r>
              <a:rPr lang="zh-CN" altLang="en-US" sz="2200" dirty="0"/>
              <a:t>是调用事件</a:t>
            </a:r>
            <a:r>
              <a:rPr lang="zh-CN" altLang="en-US" sz="2200" dirty="0" smtClean="0"/>
              <a:t>。</a:t>
            </a:r>
            <a:endParaRPr lang="en-US" altLang="zh-CN" sz="2200" dirty="0" smtClean="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141</a:t>
            </a:fld>
            <a:endParaRPr lang="zh-CN" altLang="en-US" dirty="0"/>
          </a:p>
        </p:txBody>
      </p:sp>
      <p:sp>
        <p:nvSpPr>
          <p:cNvPr id="5" name="矩形 4"/>
          <p:cNvSpPr/>
          <p:nvPr/>
        </p:nvSpPr>
        <p:spPr>
          <a:xfrm>
            <a:off x="838200" y="6488668"/>
            <a:ext cx="8178478" cy="369332"/>
          </a:xfrm>
          <a:prstGeom prst="rect">
            <a:avLst/>
          </a:prstGeom>
        </p:spPr>
        <p:txBody>
          <a:bodyPr wrap="square">
            <a:spAutoFit/>
          </a:bodyPr>
          <a:lstStyle/>
          <a:p>
            <a:r>
              <a:rPr lang="zh-CN" altLang="en-US" dirty="0" smtClean="0">
                <a:solidFill>
                  <a:schemeClr val="bg1">
                    <a:lumMod val="75000"/>
                  </a:schemeClr>
                </a:solidFill>
              </a:rPr>
              <a:t>参考链接</a:t>
            </a:r>
            <a:r>
              <a:rPr lang="zh-CN" altLang="en-US" dirty="0">
                <a:solidFill>
                  <a:schemeClr val="bg1">
                    <a:lumMod val="75000"/>
                  </a:schemeClr>
                </a:solidFill>
              </a:rPr>
              <a:t>：</a:t>
            </a:r>
            <a:r>
              <a:rPr lang="en-US" altLang="zh-CN" dirty="0">
                <a:solidFill>
                  <a:schemeClr val="bg1">
                    <a:lumMod val="75000"/>
                  </a:schemeClr>
                </a:solidFill>
              </a:rPr>
              <a:t>https://blog.csdn.net/x802796/article/details/18861465</a:t>
            </a:r>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41607" y="3317161"/>
            <a:ext cx="6475071" cy="1982990"/>
          </a:xfrm>
          <a:prstGeom prst="rect">
            <a:avLst/>
          </a:prstGeom>
        </p:spPr>
      </p:pic>
    </p:spTree>
    <p:extLst>
      <p:ext uri="{BB962C8B-B14F-4D97-AF65-F5344CB8AC3E}">
        <p14:creationId xmlns:p14="http://schemas.microsoft.com/office/powerpoint/2010/main" val="234883823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9460"/>
            <a:ext cx="10515600" cy="920336"/>
          </a:xfrm>
        </p:spPr>
        <p:txBody>
          <a:bodyPr/>
          <a:lstStyle/>
          <a:p>
            <a:r>
              <a:rPr lang="en-US" altLang="zh-CN" dirty="0" smtClean="0"/>
              <a:t>6.4.10 SPANNERDB</a:t>
            </a:r>
            <a:r>
              <a:rPr lang="zh-CN" altLang="en-US" dirty="0" smtClean="0"/>
              <a:t>（续）</a:t>
            </a:r>
            <a:endParaRPr lang="en-US" altLang="zh-CN" dirty="0"/>
          </a:p>
        </p:txBody>
      </p:sp>
      <p:sp>
        <p:nvSpPr>
          <p:cNvPr id="3" name="内容占位符 2"/>
          <p:cNvSpPr>
            <a:spLocks noGrp="1"/>
          </p:cNvSpPr>
          <p:nvPr>
            <p:ph idx="1"/>
          </p:nvPr>
        </p:nvSpPr>
        <p:spPr>
          <a:xfrm>
            <a:off x="838200" y="949795"/>
            <a:ext cx="10515600" cy="5538873"/>
          </a:xfrm>
        </p:spPr>
        <p:txBody>
          <a:bodyPr>
            <a:noAutofit/>
          </a:bodyPr>
          <a:lstStyle/>
          <a:p>
            <a:r>
              <a:rPr lang="en-US" altLang="zh-CN" sz="2400" dirty="0" smtClean="0"/>
              <a:t>       </a:t>
            </a:r>
            <a:r>
              <a:rPr lang="en-US" altLang="zh-CN" sz="2400" dirty="0" err="1" smtClean="0"/>
              <a:t>TrueTime</a:t>
            </a:r>
            <a:r>
              <a:rPr lang="zh-CN" altLang="en-US" sz="2400" dirty="0" smtClean="0"/>
              <a:t>机制提供了可靠程度达到毫秒级的时间区间值，这有利于分布式事务处理。</a:t>
            </a:r>
            <a:endParaRPr lang="en-US" altLang="zh-CN" sz="2400" dirty="0" smtClean="0"/>
          </a:p>
          <a:p>
            <a:endParaRPr lang="en-US" altLang="zh-CN" sz="2400" dirty="0" smtClean="0"/>
          </a:p>
          <a:p>
            <a:r>
              <a:rPr lang="zh-CN" altLang="en-US" sz="2400" dirty="0" smtClean="0"/>
              <a:t>       现有技术条件下，</a:t>
            </a:r>
            <a:r>
              <a:rPr lang="zh-CN" altLang="en-US" sz="2400" dirty="0"/>
              <a:t>由于系统时间精度和准确时间获取成本和</a:t>
            </a:r>
            <a:r>
              <a:rPr lang="zh-CN" altLang="en-US" sz="2400" dirty="0" smtClean="0"/>
              <a:t>技术的可行性，分布式系统中不同节点发生的时间虽然物理上有时间先后顺序，但无法基于各个节点自身的系统时间严格一致的体现这种排序。</a:t>
            </a:r>
            <a:endParaRPr lang="en-US" altLang="zh-CN" sz="2400" dirty="0" smtClean="0"/>
          </a:p>
          <a:p>
            <a:endParaRPr lang="en-US" altLang="zh-CN" sz="2400" dirty="0" smtClean="0"/>
          </a:p>
          <a:p>
            <a:r>
              <a:rPr lang="en-US" altLang="zh-CN" sz="2400" dirty="0" smtClean="0"/>
              <a:t>       Spanner</a:t>
            </a:r>
            <a:r>
              <a:rPr lang="zh-CN" altLang="en-US" sz="2400" dirty="0" smtClean="0"/>
              <a:t>通过</a:t>
            </a:r>
            <a:r>
              <a:rPr lang="en-US" altLang="zh-CN" sz="2400" dirty="0" err="1" smtClean="0"/>
              <a:t>TrueTime</a:t>
            </a:r>
            <a:r>
              <a:rPr lang="zh-CN" altLang="en-US" sz="2400" dirty="0" smtClean="0"/>
              <a:t>技术给出的可信</a:t>
            </a:r>
            <a:r>
              <a:rPr lang="zh-CN" altLang="en-US" sz="2400" dirty="0"/>
              <a:t>时间区间</a:t>
            </a:r>
            <a:r>
              <a:rPr lang="zh-CN" altLang="en-US" sz="2400" dirty="0" smtClean="0"/>
              <a:t>，基于可信</a:t>
            </a:r>
            <a:r>
              <a:rPr lang="zh-CN" altLang="en-US" sz="2400" dirty="0"/>
              <a:t>时间区间对事务成功还是失败进行控制</a:t>
            </a:r>
            <a:r>
              <a:rPr lang="zh-CN" altLang="en-US" sz="2400" dirty="0" smtClean="0"/>
              <a:t>，从而实现了毫秒级延迟的正确的外部一致性。</a:t>
            </a:r>
            <a:endParaRPr lang="zh-CN" altLang="en-US" sz="2400"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142</a:t>
            </a:fld>
            <a:endParaRPr lang="zh-CN" altLang="en-US" dirty="0"/>
          </a:p>
        </p:txBody>
      </p:sp>
      <p:sp>
        <p:nvSpPr>
          <p:cNvPr id="5" name="矩形 4"/>
          <p:cNvSpPr/>
          <p:nvPr/>
        </p:nvSpPr>
        <p:spPr>
          <a:xfrm>
            <a:off x="838200" y="6488668"/>
            <a:ext cx="8178478" cy="369332"/>
          </a:xfrm>
          <a:prstGeom prst="rect">
            <a:avLst/>
          </a:prstGeom>
        </p:spPr>
        <p:txBody>
          <a:bodyPr wrap="square">
            <a:spAutoFit/>
          </a:bodyPr>
          <a:lstStyle/>
          <a:p>
            <a:r>
              <a:rPr lang="zh-CN" altLang="en-US" dirty="0" smtClean="0">
                <a:solidFill>
                  <a:schemeClr val="bg1">
                    <a:lumMod val="75000"/>
                  </a:schemeClr>
                </a:solidFill>
              </a:rPr>
              <a:t>参考链接</a:t>
            </a:r>
            <a:r>
              <a:rPr lang="zh-CN" altLang="en-US" dirty="0">
                <a:solidFill>
                  <a:schemeClr val="bg1">
                    <a:lumMod val="75000"/>
                  </a:schemeClr>
                </a:solidFill>
              </a:rPr>
              <a:t>：</a:t>
            </a:r>
            <a:r>
              <a:rPr lang="en-US" altLang="zh-CN" dirty="0">
                <a:solidFill>
                  <a:schemeClr val="bg1">
                    <a:lumMod val="75000"/>
                  </a:schemeClr>
                </a:solidFill>
              </a:rPr>
              <a:t>https://blog.csdn.net/x802796/article/details/18861465</a:t>
            </a:r>
          </a:p>
        </p:txBody>
      </p:sp>
    </p:spTree>
    <p:extLst>
      <p:ext uri="{BB962C8B-B14F-4D97-AF65-F5344CB8AC3E}">
        <p14:creationId xmlns:p14="http://schemas.microsoft.com/office/powerpoint/2010/main" val="260096080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97859"/>
            <a:ext cx="10515600" cy="920336"/>
          </a:xfrm>
        </p:spPr>
        <p:txBody>
          <a:bodyPr>
            <a:normAutofit/>
          </a:bodyPr>
          <a:lstStyle/>
          <a:p>
            <a:r>
              <a:rPr lang="en-US" altLang="zh-CN" dirty="0" smtClean="0"/>
              <a:t>6.4.11 COLUSSUS</a:t>
            </a:r>
            <a:endParaRPr lang="zh-CN" altLang="en-US" dirty="0"/>
          </a:p>
        </p:txBody>
      </p:sp>
      <p:sp>
        <p:nvSpPr>
          <p:cNvPr id="3" name="内容占位符 2"/>
          <p:cNvSpPr>
            <a:spLocks noGrp="1"/>
          </p:cNvSpPr>
          <p:nvPr>
            <p:ph idx="1"/>
          </p:nvPr>
        </p:nvSpPr>
        <p:spPr>
          <a:xfrm>
            <a:off x="838200" y="822477"/>
            <a:ext cx="10515600" cy="5070888"/>
          </a:xfrm>
        </p:spPr>
        <p:txBody>
          <a:bodyPr>
            <a:noAutofit/>
          </a:bodyPr>
          <a:lstStyle/>
          <a:p>
            <a:r>
              <a:rPr lang="zh-CN" altLang="en-US" sz="2400" dirty="0" smtClean="0"/>
              <a:t>       谷歌早期建立</a:t>
            </a:r>
            <a:r>
              <a:rPr lang="en-US" altLang="zh-CN" sz="2400" dirty="0"/>
              <a:t>GFS</a:t>
            </a:r>
            <a:r>
              <a:rPr lang="zh-CN" altLang="en-US" sz="2400" dirty="0"/>
              <a:t>的</a:t>
            </a:r>
            <a:r>
              <a:rPr lang="zh-CN" altLang="en-US" sz="2400" dirty="0" smtClean="0"/>
              <a:t>目的：</a:t>
            </a:r>
            <a:r>
              <a:rPr lang="zh-CN" altLang="en-US" sz="2400" dirty="0"/>
              <a:t>每个分布式爬虫打开一个文件并不停地将爬到的内容顺序追加，索引器和</a:t>
            </a:r>
            <a:r>
              <a:rPr lang="en-US" altLang="zh-CN" sz="2400" dirty="0"/>
              <a:t>Page Rank</a:t>
            </a:r>
            <a:r>
              <a:rPr lang="zh-CN" altLang="en-US" sz="2400" dirty="0" smtClean="0"/>
              <a:t>算法不停</a:t>
            </a:r>
            <a:r>
              <a:rPr lang="zh-CN" altLang="en-US" sz="2400" dirty="0"/>
              <a:t>顺序读取这些大文件</a:t>
            </a:r>
            <a:r>
              <a:rPr lang="zh-CN" altLang="en-US" sz="2400" dirty="0" smtClean="0"/>
              <a:t>并获取所需的信息，</a:t>
            </a:r>
            <a:r>
              <a:rPr lang="en-US" altLang="zh-CN" sz="2400" dirty="0" smtClean="0"/>
              <a:t>GFS</a:t>
            </a:r>
            <a:r>
              <a:rPr lang="zh-CN" altLang="en-US" sz="2400" dirty="0" smtClean="0"/>
              <a:t>主要为了适配谷歌上述核心业务。</a:t>
            </a:r>
            <a:endParaRPr lang="en-US" altLang="zh-CN" sz="2400" dirty="0" smtClean="0"/>
          </a:p>
          <a:p>
            <a:r>
              <a:rPr lang="en-US" altLang="zh-CN" sz="2400" dirty="0" smtClean="0"/>
              <a:t>       GFS</a:t>
            </a:r>
            <a:r>
              <a:rPr lang="zh-CN" altLang="en-US" sz="2400" dirty="0" smtClean="0"/>
              <a:t>分布式文件系统的松耦合、开放式、高可用设计理念在当时是</a:t>
            </a:r>
            <a:r>
              <a:rPr lang="zh-CN" altLang="en-US" sz="2400" dirty="0"/>
              <a:t>划时代</a:t>
            </a:r>
            <a:r>
              <a:rPr lang="zh-CN" altLang="en-US" sz="2400" dirty="0" smtClean="0"/>
              <a:t>的，但也由于应用背景、简化系统的原因，使得</a:t>
            </a:r>
            <a:r>
              <a:rPr lang="en-US" altLang="zh-CN" sz="2400" dirty="0" smtClean="0"/>
              <a:t>GFS</a:t>
            </a:r>
            <a:r>
              <a:rPr lang="zh-CN" altLang="en-US" sz="2400" dirty="0" smtClean="0"/>
              <a:t>主要适用于</a:t>
            </a:r>
            <a:r>
              <a:rPr lang="zh-CN" altLang="en-US" sz="2400" dirty="0"/>
              <a:t>以下场景：</a:t>
            </a:r>
          </a:p>
          <a:p>
            <a:pPr marL="342900" indent="-342900" latinLnBrk="1">
              <a:buFont typeface="Wingdings" panose="05000000000000000000" pitchFamily="2" charset="2"/>
              <a:buChar char="Ø"/>
            </a:pPr>
            <a:r>
              <a:rPr lang="zh-CN" altLang="en-US" sz="2400" dirty="0"/>
              <a:t>文件系统中的文件大</a:t>
            </a:r>
            <a:r>
              <a:rPr lang="en-US" altLang="zh-CN" sz="2400" dirty="0"/>
              <a:t>(GB</a:t>
            </a:r>
            <a:r>
              <a:rPr lang="zh-CN" altLang="en-US" sz="2400" dirty="0"/>
              <a:t>级及以上</a:t>
            </a:r>
            <a:r>
              <a:rPr lang="en-US" altLang="zh-CN" sz="2400" dirty="0" smtClean="0"/>
              <a:t>)</a:t>
            </a:r>
            <a:r>
              <a:rPr lang="zh-CN" altLang="en-US" sz="2400" dirty="0" smtClean="0"/>
              <a:t>而且少；</a:t>
            </a:r>
            <a:endParaRPr lang="zh-CN" altLang="en-US" sz="2400" dirty="0"/>
          </a:p>
          <a:p>
            <a:pPr marL="342900" indent="-342900" latinLnBrk="1">
              <a:buFont typeface="Wingdings" panose="05000000000000000000" pitchFamily="2" charset="2"/>
              <a:buChar char="Ø"/>
            </a:pPr>
            <a:r>
              <a:rPr lang="zh-CN" altLang="en-US" sz="2400" dirty="0" smtClean="0"/>
              <a:t>文件</a:t>
            </a:r>
            <a:r>
              <a:rPr lang="zh-CN" altLang="en-US" sz="2400" dirty="0"/>
              <a:t>操作多为顺序读取、复写或追加，几乎没有</a:t>
            </a:r>
            <a:r>
              <a:rPr lang="zh-CN" altLang="en-US" sz="2400" dirty="0" smtClean="0"/>
              <a:t>随机访问。</a:t>
            </a:r>
            <a:endParaRPr lang="zh-CN" altLang="en-US" sz="2400" dirty="0"/>
          </a:p>
          <a:p>
            <a:r>
              <a:rPr lang="zh-CN" altLang="en-US" sz="2400" dirty="0" smtClean="0">
                <a:solidFill>
                  <a:srgbClr val="FF0000"/>
                </a:solidFill>
              </a:rPr>
              <a:t>然而，现实应用中</a:t>
            </a:r>
            <a:r>
              <a:rPr lang="zh-CN" altLang="en-US" sz="2400" dirty="0">
                <a:solidFill>
                  <a:srgbClr val="FF0000"/>
                </a:solidFill>
              </a:rPr>
              <a:t>仍然存在大规模小文件</a:t>
            </a:r>
            <a:r>
              <a:rPr lang="zh-CN" altLang="en-US" sz="2400" dirty="0" smtClean="0">
                <a:solidFill>
                  <a:srgbClr val="FF0000"/>
                </a:solidFill>
              </a:rPr>
              <a:t>、频繁随机访问的需求。</a:t>
            </a:r>
            <a:endParaRPr lang="en-US" altLang="zh-CN" sz="2400" dirty="0" smtClean="0">
              <a:solidFill>
                <a:srgbClr val="FF0000"/>
              </a:solidFill>
            </a:endParaRPr>
          </a:p>
          <a:p>
            <a:r>
              <a:rPr lang="en-US" altLang="zh-CN" sz="2400" dirty="0" smtClean="0"/>
              <a:t>       2012</a:t>
            </a:r>
            <a:r>
              <a:rPr lang="zh-CN" altLang="en-US" sz="2400" dirty="0" smtClean="0"/>
              <a:t>年，</a:t>
            </a:r>
            <a:r>
              <a:rPr lang="en-US" altLang="zh-CN" sz="2400" dirty="0" smtClean="0"/>
              <a:t>Google</a:t>
            </a:r>
            <a:r>
              <a:rPr lang="zh-CN" altLang="en-US" sz="2400" dirty="0" smtClean="0"/>
              <a:t>在</a:t>
            </a:r>
            <a:r>
              <a:rPr lang="en-US" altLang="zh-CN" sz="2400" dirty="0" smtClean="0"/>
              <a:t>GFS</a:t>
            </a:r>
            <a:r>
              <a:rPr lang="zh-CN" altLang="en-US" sz="2400" dirty="0" smtClean="0"/>
              <a:t>之后，提出了全新架构的分布式</a:t>
            </a:r>
            <a:r>
              <a:rPr lang="zh-CN" altLang="en-US" sz="2400" dirty="0"/>
              <a:t>存储</a:t>
            </a:r>
            <a:r>
              <a:rPr lang="en-US" altLang="zh-CN" sz="2400" dirty="0"/>
              <a:t>Colossus</a:t>
            </a:r>
            <a:r>
              <a:rPr lang="zh-CN" altLang="en-US" sz="2400" dirty="0"/>
              <a:t>，也被称为</a:t>
            </a:r>
            <a:r>
              <a:rPr lang="en-US" altLang="zh-CN" sz="2400" dirty="0"/>
              <a:t>GFS2</a:t>
            </a:r>
            <a:r>
              <a:rPr lang="zh-CN" altLang="en-US" sz="2400" dirty="0"/>
              <a:t>（二代</a:t>
            </a:r>
            <a:r>
              <a:rPr lang="en-US" altLang="zh-CN" sz="2400" dirty="0"/>
              <a:t>Google</a:t>
            </a:r>
            <a:r>
              <a:rPr lang="zh-CN" altLang="en-US" sz="2400" dirty="0"/>
              <a:t>文件系统</a:t>
            </a:r>
            <a:r>
              <a:rPr lang="zh-CN" altLang="en-US" sz="2400" dirty="0" smtClean="0"/>
              <a:t>），</a:t>
            </a:r>
            <a:r>
              <a:rPr lang="zh-CN" altLang="en-US" sz="2400" dirty="0"/>
              <a:t>新系统拥有分布式元数据管理、</a:t>
            </a:r>
            <a:r>
              <a:rPr lang="en-US" altLang="zh-CN" sz="2400" dirty="0"/>
              <a:t>4MB</a:t>
            </a:r>
            <a:r>
              <a:rPr lang="zh-CN" altLang="en-US" sz="2400" dirty="0"/>
              <a:t>的数据块和理论上无限大的目录规模</a:t>
            </a:r>
            <a:r>
              <a:rPr lang="zh-CN" altLang="en-US" sz="2400" dirty="0" smtClean="0"/>
              <a:t>支持。</a:t>
            </a:r>
            <a:endParaRPr lang="en-US" altLang="zh-CN" sz="2400" dirty="0" smtClean="0">
              <a:solidFill>
                <a:srgbClr val="FF0000"/>
              </a:solidFill>
            </a:endParaRP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143</a:t>
            </a:fld>
            <a:endParaRPr lang="zh-CN" altLang="en-US" dirty="0"/>
          </a:p>
        </p:txBody>
      </p:sp>
      <p:sp>
        <p:nvSpPr>
          <p:cNvPr id="5" name="矩形 4"/>
          <p:cNvSpPr/>
          <p:nvPr/>
        </p:nvSpPr>
        <p:spPr>
          <a:xfrm>
            <a:off x="838200" y="6436589"/>
            <a:ext cx="7011856" cy="369332"/>
          </a:xfrm>
          <a:prstGeom prst="rect">
            <a:avLst/>
          </a:prstGeom>
        </p:spPr>
        <p:txBody>
          <a:bodyPr wrap="none">
            <a:spAutoFit/>
          </a:bodyPr>
          <a:lstStyle/>
          <a:p>
            <a:r>
              <a:rPr lang="zh-CN" altLang="en-US" dirty="0" smtClean="0">
                <a:solidFill>
                  <a:schemeClr val="bg1">
                    <a:lumMod val="75000"/>
                  </a:schemeClr>
                </a:solidFill>
              </a:rPr>
              <a:t>参考链接：</a:t>
            </a:r>
            <a:r>
              <a:rPr lang="en-US" altLang="zh-CN" dirty="0" smtClean="0">
                <a:solidFill>
                  <a:schemeClr val="bg1">
                    <a:lumMod val="75000"/>
                  </a:schemeClr>
                </a:solidFill>
              </a:rPr>
              <a:t>https</a:t>
            </a:r>
            <a:r>
              <a:rPr lang="en-US" altLang="zh-CN" dirty="0">
                <a:solidFill>
                  <a:schemeClr val="bg1">
                    <a:lumMod val="75000"/>
                  </a:schemeClr>
                </a:solidFill>
              </a:rPr>
              <a:t>://www.cnblogs.com/cobbliu/articles/10822129.html</a:t>
            </a:r>
          </a:p>
        </p:txBody>
      </p:sp>
    </p:spTree>
    <p:extLst>
      <p:ext uri="{BB962C8B-B14F-4D97-AF65-F5344CB8AC3E}">
        <p14:creationId xmlns:p14="http://schemas.microsoft.com/office/powerpoint/2010/main" val="1876854050"/>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97859"/>
            <a:ext cx="10515600" cy="920336"/>
          </a:xfrm>
        </p:spPr>
        <p:txBody>
          <a:bodyPr>
            <a:normAutofit/>
          </a:bodyPr>
          <a:lstStyle/>
          <a:p>
            <a:r>
              <a:rPr lang="en-US" altLang="zh-CN" dirty="0" smtClean="0"/>
              <a:t>6.4.11 COLUSSUS</a:t>
            </a:r>
            <a:r>
              <a:rPr lang="zh-CN" altLang="en-US" dirty="0" smtClean="0"/>
              <a:t>（续）</a:t>
            </a:r>
            <a:endParaRPr lang="zh-CN" altLang="en-US" dirty="0"/>
          </a:p>
        </p:txBody>
      </p:sp>
      <p:sp>
        <p:nvSpPr>
          <p:cNvPr id="3" name="内容占位符 2"/>
          <p:cNvSpPr>
            <a:spLocks noGrp="1"/>
          </p:cNvSpPr>
          <p:nvPr>
            <p:ph idx="1"/>
          </p:nvPr>
        </p:nvSpPr>
        <p:spPr>
          <a:xfrm>
            <a:off x="838200" y="822476"/>
            <a:ext cx="10515600" cy="5533873"/>
          </a:xfrm>
        </p:spPr>
        <p:txBody>
          <a:bodyPr>
            <a:noAutofit/>
          </a:bodyPr>
          <a:lstStyle/>
          <a:p>
            <a:r>
              <a:rPr lang="en-US" altLang="zh-CN" sz="2400" b="1" dirty="0" smtClean="0"/>
              <a:t>GFS</a:t>
            </a:r>
            <a:r>
              <a:rPr lang="zh-CN" altLang="en-US" sz="2400" b="1" dirty="0" smtClean="0"/>
              <a:t>暴露出的问题</a:t>
            </a:r>
            <a:r>
              <a:rPr lang="en-US" altLang="zh-CN" sz="2400" b="1" dirty="0" smtClean="0"/>
              <a:t>:</a:t>
            </a:r>
            <a:endParaRPr lang="en-US" altLang="zh-CN" sz="2400" b="1" dirty="0"/>
          </a:p>
          <a:p>
            <a:r>
              <a:rPr lang="zh-CN" altLang="en-US" sz="2400" dirty="0"/>
              <a:t>扩展到大约</a:t>
            </a:r>
            <a:r>
              <a:rPr lang="en-US" altLang="zh-CN" sz="2400" dirty="0"/>
              <a:t>50M</a:t>
            </a:r>
            <a:r>
              <a:rPr lang="zh-CN" altLang="en-US" sz="2400" dirty="0"/>
              <a:t>文件，</a:t>
            </a:r>
            <a:r>
              <a:rPr lang="en-US" altLang="zh-CN" sz="2400" dirty="0"/>
              <a:t>10</a:t>
            </a:r>
            <a:r>
              <a:rPr lang="zh-CN" altLang="en-US" sz="2400" dirty="0"/>
              <a:t>个</a:t>
            </a:r>
            <a:r>
              <a:rPr lang="en-US" altLang="zh-CN" sz="2400" dirty="0" smtClean="0"/>
              <a:t>PB</a:t>
            </a:r>
            <a:r>
              <a:rPr lang="zh-CN" altLang="en-US" sz="2400" dirty="0" smtClean="0"/>
              <a:t>；</a:t>
            </a:r>
            <a:endParaRPr lang="en-US" altLang="zh-CN" sz="2400" dirty="0"/>
          </a:p>
          <a:p>
            <a:r>
              <a:rPr lang="zh-CN" altLang="en-US" sz="2400" dirty="0"/>
              <a:t>大量大文件增加了上游应用程序的</a:t>
            </a:r>
            <a:r>
              <a:rPr lang="zh-CN" altLang="en-US" sz="2400" dirty="0" smtClean="0"/>
              <a:t>复杂性；</a:t>
            </a:r>
            <a:endParaRPr lang="zh-CN" altLang="en-US" sz="2400" dirty="0"/>
          </a:p>
          <a:p>
            <a:r>
              <a:rPr lang="en-US" altLang="zh-CN" sz="2400" dirty="0" smtClean="0"/>
              <a:t>metadata</a:t>
            </a:r>
            <a:r>
              <a:rPr lang="zh-CN" altLang="en-US" sz="2400" dirty="0"/>
              <a:t>操作的单一瓶颈</a:t>
            </a:r>
            <a:r>
              <a:rPr lang="zh-CN" altLang="en-US" sz="2400" dirty="0" smtClean="0"/>
              <a:t>节点；</a:t>
            </a:r>
            <a:endParaRPr lang="en-US" altLang="zh-CN" sz="2400" dirty="0" smtClean="0"/>
          </a:p>
          <a:p>
            <a:r>
              <a:rPr lang="zh-CN" altLang="en-US" sz="2400" dirty="0"/>
              <a:t>没有延迟</a:t>
            </a:r>
            <a:r>
              <a:rPr lang="zh-CN" altLang="en-US" sz="2400" dirty="0" smtClean="0"/>
              <a:t>保证，不适用</a:t>
            </a:r>
            <a:r>
              <a:rPr lang="zh-CN" altLang="en-US" sz="2400" dirty="0"/>
              <a:t>于对延迟敏感的应用程序；</a:t>
            </a:r>
            <a:endParaRPr lang="en-US" altLang="zh-CN" sz="2400" dirty="0"/>
          </a:p>
          <a:p>
            <a:r>
              <a:rPr lang="en-US" altLang="zh-CN" sz="2400" dirty="0" smtClean="0"/>
              <a:t>master</a:t>
            </a:r>
            <a:r>
              <a:rPr lang="zh-CN" altLang="en-US" sz="2400" dirty="0" smtClean="0"/>
              <a:t>节点容量有限，</a:t>
            </a:r>
            <a:r>
              <a:rPr lang="zh-CN" altLang="en-US" sz="2400" dirty="0"/>
              <a:t>不能容纳更大的</a:t>
            </a:r>
            <a:r>
              <a:rPr lang="zh-CN" altLang="en-US" sz="2400" dirty="0" smtClean="0"/>
              <a:t>文件系统。</a:t>
            </a:r>
            <a:endParaRPr lang="zh-CN" altLang="en-US" sz="2400" dirty="0"/>
          </a:p>
          <a:p>
            <a:r>
              <a:rPr lang="en-US" altLang="zh-CN" sz="2400" b="1" dirty="0" smtClean="0"/>
              <a:t>GFSv2</a:t>
            </a:r>
            <a:r>
              <a:rPr lang="zh-CN" altLang="en-US" sz="2400" b="1" dirty="0"/>
              <a:t>专注于存储效率的提升以及各种扩展</a:t>
            </a:r>
            <a:r>
              <a:rPr lang="zh-CN" altLang="en-US" sz="2400" b="1" dirty="0" smtClean="0"/>
              <a:t>功能，代表性的设计变化：</a:t>
            </a:r>
            <a:endParaRPr lang="zh-CN" altLang="en-US" sz="2400" dirty="0"/>
          </a:p>
          <a:p>
            <a:r>
              <a:rPr lang="zh-CN" altLang="en-US" sz="2400" dirty="0" smtClean="0"/>
              <a:t>规模更大，速度更快，可</a:t>
            </a:r>
            <a:r>
              <a:rPr lang="zh-CN" altLang="en-US" sz="2400" dirty="0"/>
              <a:t>预测的尾部</a:t>
            </a:r>
            <a:r>
              <a:rPr lang="zh-CN" altLang="en-US" sz="2400" dirty="0" smtClean="0"/>
              <a:t>延迟；</a:t>
            </a:r>
            <a:endParaRPr lang="zh-CN" altLang="en-US" sz="2400" dirty="0"/>
          </a:p>
          <a:p>
            <a:r>
              <a:rPr lang="zh-CN" altLang="en-US" sz="2400" dirty="0" smtClean="0"/>
              <a:t>用</a:t>
            </a:r>
            <a:r>
              <a:rPr lang="en-US" altLang="zh-CN" sz="2400" dirty="0" smtClean="0"/>
              <a:t>Colossus</a:t>
            </a:r>
            <a:r>
              <a:rPr lang="zh-CN" altLang="en-US" sz="2400" dirty="0" smtClean="0"/>
              <a:t>取代</a:t>
            </a:r>
            <a:r>
              <a:rPr lang="en-US" altLang="zh-CN" sz="2400" dirty="0"/>
              <a:t>GFS master</a:t>
            </a:r>
            <a:r>
              <a:rPr lang="zh-CN" altLang="en-US" sz="2400" dirty="0" smtClean="0"/>
              <a:t>节点；</a:t>
            </a:r>
            <a:endParaRPr lang="zh-CN" altLang="en-US" sz="2400" dirty="0"/>
          </a:p>
          <a:p>
            <a:r>
              <a:rPr lang="zh-CN" altLang="en-US" sz="2400" dirty="0"/>
              <a:t>用</a:t>
            </a:r>
            <a:r>
              <a:rPr lang="en-US" altLang="zh-CN" sz="2400" dirty="0" smtClean="0"/>
              <a:t>Disk</a:t>
            </a:r>
            <a:r>
              <a:rPr lang="zh-CN" altLang="en-US" sz="2400" dirty="0" smtClean="0"/>
              <a:t>服务器（</a:t>
            </a:r>
            <a:r>
              <a:rPr lang="en-US" altLang="zh-CN" sz="2400" dirty="0" smtClean="0"/>
              <a:t>D Server</a:t>
            </a:r>
            <a:r>
              <a:rPr lang="zh-CN" altLang="en-US" sz="2400" dirty="0" smtClean="0"/>
              <a:t>）取代</a:t>
            </a:r>
            <a:r>
              <a:rPr lang="en-US" altLang="zh-CN" sz="2400" dirty="0" smtClean="0"/>
              <a:t>GFS</a:t>
            </a:r>
            <a:r>
              <a:rPr lang="zh-CN" altLang="en-US" sz="2400" dirty="0" smtClean="0"/>
              <a:t>的</a:t>
            </a:r>
            <a:r>
              <a:rPr lang="en-US" altLang="zh-CN" sz="2400" dirty="0"/>
              <a:t>chunk </a:t>
            </a:r>
            <a:r>
              <a:rPr lang="en-US" altLang="zh-CN" sz="2400" dirty="0" smtClean="0"/>
              <a:t>server</a:t>
            </a:r>
            <a:r>
              <a:rPr lang="zh-CN" altLang="en-US" sz="2400" dirty="0" smtClean="0"/>
              <a:t>。</a:t>
            </a:r>
            <a:endParaRPr lang="en-US" altLang="zh-CN" sz="2400" dirty="0" smtClean="0">
              <a:solidFill>
                <a:srgbClr val="FF0000"/>
              </a:solidFill>
            </a:endParaRP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144</a:t>
            </a:fld>
            <a:endParaRPr lang="zh-CN" altLang="en-US" dirty="0"/>
          </a:p>
        </p:txBody>
      </p:sp>
      <p:sp>
        <p:nvSpPr>
          <p:cNvPr id="5" name="矩形 4"/>
          <p:cNvSpPr/>
          <p:nvPr/>
        </p:nvSpPr>
        <p:spPr>
          <a:xfrm>
            <a:off x="838200" y="6436589"/>
            <a:ext cx="5840060" cy="369332"/>
          </a:xfrm>
          <a:prstGeom prst="rect">
            <a:avLst/>
          </a:prstGeom>
        </p:spPr>
        <p:txBody>
          <a:bodyPr wrap="none">
            <a:spAutoFit/>
          </a:bodyPr>
          <a:lstStyle/>
          <a:p>
            <a:r>
              <a:rPr lang="zh-CN" altLang="en-US" dirty="0" smtClean="0">
                <a:solidFill>
                  <a:schemeClr val="bg1">
                    <a:lumMod val="75000"/>
                  </a:schemeClr>
                </a:solidFill>
              </a:rPr>
              <a:t>参考链接：</a:t>
            </a:r>
            <a:r>
              <a:rPr lang="en-US" altLang="zh-CN" dirty="0">
                <a:solidFill>
                  <a:schemeClr val="bg1">
                    <a:lumMod val="75000"/>
                  </a:schemeClr>
                </a:solidFill>
              </a:rPr>
              <a:t> https://www.sohu.com/a/413895492_673711</a:t>
            </a:r>
          </a:p>
        </p:txBody>
      </p:sp>
    </p:spTree>
    <p:extLst>
      <p:ext uri="{BB962C8B-B14F-4D97-AF65-F5344CB8AC3E}">
        <p14:creationId xmlns:p14="http://schemas.microsoft.com/office/powerpoint/2010/main" val="3370566665"/>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97859"/>
            <a:ext cx="10515600" cy="920336"/>
          </a:xfrm>
        </p:spPr>
        <p:txBody>
          <a:bodyPr>
            <a:normAutofit/>
          </a:bodyPr>
          <a:lstStyle/>
          <a:p>
            <a:r>
              <a:rPr lang="en-US" altLang="zh-CN" dirty="0" smtClean="0"/>
              <a:t>6.4.11 COLUSSUS</a:t>
            </a:r>
            <a:r>
              <a:rPr lang="zh-CN" altLang="en-US" dirty="0"/>
              <a:t>（续）</a:t>
            </a:r>
          </a:p>
        </p:txBody>
      </p:sp>
      <p:sp>
        <p:nvSpPr>
          <p:cNvPr id="3" name="内容占位符 2"/>
          <p:cNvSpPr>
            <a:spLocks noGrp="1"/>
          </p:cNvSpPr>
          <p:nvPr>
            <p:ph idx="1"/>
          </p:nvPr>
        </p:nvSpPr>
        <p:spPr>
          <a:xfrm>
            <a:off x="838200" y="822476"/>
            <a:ext cx="10515600" cy="5533873"/>
          </a:xfrm>
        </p:spPr>
        <p:txBody>
          <a:bodyPr>
            <a:noAutofit/>
          </a:bodyPr>
          <a:lstStyle/>
          <a:p>
            <a:r>
              <a:rPr lang="en-US" altLang="zh-CN" sz="2400" dirty="0" smtClean="0"/>
              <a:t>       GFS</a:t>
            </a:r>
            <a:r>
              <a:rPr lang="zh-CN" altLang="en-US" sz="2400" dirty="0" smtClean="0"/>
              <a:t>分布式扩展，首先需要扩展元数据管理节点，而扩展元数据管理结点的</a:t>
            </a:r>
            <a:r>
              <a:rPr lang="zh-CN" altLang="en-US" sz="2400" dirty="0"/>
              <a:t>第一</a:t>
            </a:r>
            <a:r>
              <a:rPr lang="zh-CN" altLang="en-US" sz="2400" dirty="0" smtClean="0"/>
              <a:t>步是要将</a:t>
            </a:r>
            <a:r>
              <a:rPr lang="zh-CN" altLang="en-US" sz="2400" dirty="0"/>
              <a:t>原有的单节点树形文件系统结构存储方式改为基于</a:t>
            </a:r>
            <a:r>
              <a:rPr lang="en-US" altLang="zh-CN" sz="2400" dirty="0" smtClean="0"/>
              <a:t>key-value</a:t>
            </a:r>
            <a:r>
              <a:rPr lang="zh-CN" altLang="en-US" sz="2400" dirty="0" smtClean="0"/>
              <a:t>的</a:t>
            </a:r>
            <a:r>
              <a:rPr lang="zh-CN" altLang="en-US" sz="2400" dirty="0"/>
              <a:t>键值</a:t>
            </a:r>
            <a:r>
              <a:rPr lang="zh-CN" altLang="en-US" sz="2400" dirty="0" smtClean="0"/>
              <a:t>存储。</a:t>
            </a:r>
            <a:endParaRPr lang="en-US" altLang="zh-CN" sz="2400" dirty="0" smtClean="0"/>
          </a:p>
          <a:p>
            <a:r>
              <a:rPr lang="en-US" altLang="zh-CN" sz="2400" dirty="0" smtClean="0"/>
              <a:t>       Google</a:t>
            </a:r>
            <a:r>
              <a:rPr lang="zh-CN" altLang="en-US" sz="2400" dirty="0"/>
              <a:t>将文件系统元数据表示为了一个</a:t>
            </a:r>
            <a:r>
              <a:rPr lang="zh-CN" altLang="en-US" sz="2400" dirty="0" smtClean="0"/>
              <a:t>表，</a:t>
            </a:r>
            <a:r>
              <a:rPr lang="zh-CN" altLang="en-US" sz="2400" dirty="0"/>
              <a:t>将文件</a:t>
            </a:r>
            <a:r>
              <a:rPr lang="zh-CN" altLang="en-US" sz="2400" dirty="0" smtClean="0"/>
              <a:t>元数据表实现在</a:t>
            </a:r>
            <a:r>
              <a:rPr lang="en-US" altLang="zh-CN" sz="2400" dirty="0"/>
              <a:t>BigTable</a:t>
            </a:r>
            <a:r>
              <a:rPr lang="zh-CN" altLang="en-US" sz="2400" dirty="0"/>
              <a:t>上</a:t>
            </a:r>
            <a:r>
              <a:rPr lang="zh-CN" altLang="en-US" sz="2400" dirty="0" smtClean="0"/>
              <a:t>，</a:t>
            </a:r>
            <a:r>
              <a:rPr lang="en-US" altLang="zh-CN" sz="2400" dirty="0" smtClean="0"/>
              <a:t>BigTable</a:t>
            </a:r>
            <a:r>
              <a:rPr lang="zh-CN" altLang="en-US" sz="2400" dirty="0"/>
              <a:t>能在分布式集群上维护一个</a:t>
            </a:r>
            <a:r>
              <a:rPr lang="en-US" altLang="zh-CN" sz="2400" dirty="0" smtClean="0"/>
              <a:t>key-value</a:t>
            </a:r>
            <a:r>
              <a:rPr lang="zh-CN" altLang="en-US" sz="2400" dirty="0" smtClean="0"/>
              <a:t>的</a:t>
            </a:r>
            <a:r>
              <a:rPr lang="zh-CN" altLang="en-US" sz="2400" dirty="0"/>
              <a:t>数据库并提供极高的读写</a:t>
            </a:r>
            <a:r>
              <a:rPr lang="zh-CN" altLang="en-US" sz="2400" dirty="0" smtClean="0"/>
              <a:t>性能，</a:t>
            </a:r>
            <a:r>
              <a:rPr lang="en-US" altLang="zh-CN" sz="2400" dirty="0" smtClean="0"/>
              <a:t>CFS</a:t>
            </a:r>
            <a:r>
              <a:rPr lang="zh-CN" altLang="en-US" sz="2400" dirty="0" smtClean="0"/>
              <a:t>通过</a:t>
            </a:r>
            <a:r>
              <a:rPr lang="zh-CN" altLang="en-US" sz="2400" dirty="0"/>
              <a:t>将文件元数据维护在</a:t>
            </a:r>
            <a:r>
              <a:rPr lang="en-US" altLang="zh-CN" sz="2400" dirty="0"/>
              <a:t>BigTable</a:t>
            </a:r>
            <a:r>
              <a:rPr lang="zh-CN" altLang="en-US" sz="2400" dirty="0" smtClean="0"/>
              <a:t>上实现</a:t>
            </a:r>
            <a:r>
              <a:rPr lang="zh-CN" altLang="en-US" sz="2400" dirty="0"/>
              <a:t>了分布式扩展</a:t>
            </a:r>
            <a:r>
              <a:rPr lang="zh-CN" altLang="en-US" sz="2400" dirty="0" smtClean="0"/>
              <a:t>。</a:t>
            </a:r>
            <a:endParaRPr lang="en-US" altLang="zh-CN" sz="2400" dirty="0" smtClean="0"/>
          </a:p>
          <a:p>
            <a:r>
              <a:rPr lang="zh-CN" altLang="en-US" sz="2400" b="1" dirty="0" smtClean="0">
                <a:solidFill>
                  <a:srgbClr val="FF0000"/>
                </a:solidFill>
              </a:rPr>
              <a:t>带来的问题</a:t>
            </a:r>
            <a:r>
              <a:rPr lang="zh-CN" altLang="en-US" sz="2400" dirty="0" smtClean="0">
                <a:solidFill>
                  <a:srgbClr val="FF0000"/>
                </a:solidFill>
              </a:rPr>
              <a:t>：</a:t>
            </a:r>
            <a:r>
              <a:rPr lang="en-US" altLang="zh-CN" sz="2400" dirty="0" smtClean="0">
                <a:solidFill>
                  <a:srgbClr val="FF0000"/>
                </a:solidFill>
              </a:rPr>
              <a:t>BigTable</a:t>
            </a:r>
            <a:r>
              <a:rPr lang="zh-CN" altLang="en-US" sz="2400" dirty="0" smtClean="0">
                <a:solidFill>
                  <a:srgbClr val="FF0000"/>
                </a:solidFill>
              </a:rPr>
              <a:t>数据库依托</a:t>
            </a:r>
            <a:r>
              <a:rPr lang="en-US" altLang="zh-CN" sz="2400" dirty="0" smtClean="0">
                <a:solidFill>
                  <a:srgbClr val="FF0000"/>
                </a:solidFill>
              </a:rPr>
              <a:t>GFS</a:t>
            </a:r>
            <a:r>
              <a:rPr lang="zh-CN" altLang="en-US" sz="2400" dirty="0" smtClean="0">
                <a:solidFill>
                  <a:srgbClr val="FF0000"/>
                </a:solidFill>
              </a:rPr>
              <a:t>而建立，</a:t>
            </a:r>
            <a:r>
              <a:rPr lang="en-US" altLang="zh-CN" sz="2400" dirty="0" smtClean="0">
                <a:solidFill>
                  <a:srgbClr val="FF0000"/>
                </a:solidFill>
              </a:rPr>
              <a:t>GFS</a:t>
            </a:r>
            <a:r>
              <a:rPr lang="zh-CN" altLang="en-US" sz="2400" dirty="0" smtClean="0">
                <a:solidFill>
                  <a:srgbClr val="FF0000"/>
                </a:solidFill>
              </a:rPr>
              <a:t>对于</a:t>
            </a:r>
            <a:r>
              <a:rPr lang="en-US" altLang="zh-CN" sz="2400" dirty="0" smtClean="0">
                <a:solidFill>
                  <a:srgbClr val="FF0000"/>
                </a:solidFill>
              </a:rPr>
              <a:t>BigTable</a:t>
            </a:r>
            <a:r>
              <a:rPr lang="zh-CN" altLang="en-US" sz="2400" dirty="0" smtClean="0">
                <a:solidFill>
                  <a:srgbClr val="FF0000"/>
                </a:solidFill>
              </a:rPr>
              <a:t>的制约是否会形成</a:t>
            </a:r>
            <a:r>
              <a:rPr lang="en-US" altLang="zh-CN" sz="2400" dirty="0" smtClean="0">
                <a:solidFill>
                  <a:srgbClr val="FF0000"/>
                </a:solidFill>
              </a:rPr>
              <a:t>BigTable</a:t>
            </a:r>
            <a:r>
              <a:rPr lang="zh-CN" altLang="en-US" sz="2400" dirty="0" smtClean="0">
                <a:solidFill>
                  <a:srgbClr val="FF0000"/>
                </a:solidFill>
              </a:rPr>
              <a:t>对</a:t>
            </a:r>
            <a:r>
              <a:rPr lang="en-US" altLang="zh-CN" sz="2400" dirty="0" smtClean="0">
                <a:solidFill>
                  <a:srgbClr val="FF0000"/>
                </a:solidFill>
              </a:rPr>
              <a:t>CFS</a:t>
            </a:r>
            <a:r>
              <a:rPr lang="zh-CN" altLang="en-US" sz="2400" dirty="0" smtClean="0">
                <a:solidFill>
                  <a:srgbClr val="FF0000"/>
                </a:solidFill>
              </a:rPr>
              <a:t>的制约？</a:t>
            </a:r>
            <a:endParaRPr lang="en-US" altLang="zh-CN" sz="2400" dirty="0" smtClean="0">
              <a:solidFill>
                <a:srgbClr val="FF0000"/>
              </a:solidFill>
            </a:endParaRPr>
          </a:p>
          <a:p>
            <a:r>
              <a:rPr lang="zh-CN" altLang="en-US" sz="2400" dirty="0" smtClean="0"/>
              <a:t>       由于</a:t>
            </a:r>
            <a:r>
              <a:rPr lang="en-US" altLang="zh-CN" sz="2400" dirty="0"/>
              <a:t>CFS</a:t>
            </a:r>
            <a:r>
              <a:rPr lang="zh-CN" altLang="en-US" sz="2400" dirty="0"/>
              <a:t>存储的元数据相较整个文件系统非常小</a:t>
            </a:r>
            <a:r>
              <a:rPr lang="en-US" altLang="zh-CN" sz="2400" dirty="0"/>
              <a:t>(</a:t>
            </a:r>
            <a:r>
              <a:rPr lang="zh-CN" altLang="en-US" sz="2400" dirty="0"/>
              <a:t>大约万分之一</a:t>
            </a:r>
            <a:r>
              <a:rPr lang="en-US" altLang="zh-CN" sz="2400" dirty="0"/>
              <a:t>)</a:t>
            </a:r>
            <a:r>
              <a:rPr lang="zh-CN" altLang="en-US" sz="2400" dirty="0"/>
              <a:t>，一个可扩展性不那么强的</a:t>
            </a:r>
            <a:r>
              <a:rPr lang="en-US" altLang="zh-CN" sz="2400" dirty="0"/>
              <a:t>GFS</a:t>
            </a:r>
            <a:r>
              <a:rPr lang="zh-CN" altLang="en-US" sz="2400" dirty="0"/>
              <a:t>也能够</a:t>
            </a:r>
            <a:r>
              <a:rPr lang="zh-CN" altLang="en-US" sz="2400" dirty="0" smtClean="0"/>
              <a:t>胜任其管理工作</a:t>
            </a:r>
            <a:r>
              <a:rPr lang="zh-CN" altLang="en-US" sz="2400" dirty="0"/>
              <a:t>。因此，</a:t>
            </a:r>
            <a:r>
              <a:rPr lang="en-US" altLang="zh-CN" sz="2400" dirty="0"/>
              <a:t>Colossus</a:t>
            </a:r>
            <a:r>
              <a:rPr lang="zh-CN" altLang="en-US" sz="2400" dirty="0"/>
              <a:t>通过将元数据存储在</a:t>
            </a:r>
            <a:r>
              <a:rPr lang="en-US" altLang="zh-CN" sz="2400" dirty="0"/>
              <a:t>GFS</a:t>
            </a:r>
            <a:r>
              <a:rPr lang="zh-CN" altLang="en-US" sz="2400" dirty="0"/>
              <a:t>上的方式实现了比</a:t>
            </a:r>
            <a:r>
              <a:rPr lang="en-US" altLang="zh-CN" sz="2400" dirty="0"/>
              <a:t>GFS</a:t>
            </a:r>
            <a:r>
              <a:rPr lang="zh-CN" altLang="en-US" sz="2400" dirty="0"/>
              <a:t>大若干数量级的扩展水平</a:t>
            </a:r>
            <a:r>
              <a:rPr lang="zh-CN" altLang="en-US" sz="2400" dirty="0" smtClean="0"/>
              <a:t>。</a:t>
            </a:r>
            <a:endParaRPr lang="zh-CN" altLang="en-US" sz="2400"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145</a:t>
            </a:fld>
            <a:endParaRPr lang="zh-CN" altLang="en-US" dirty="0"/>
          </a:p>
        </p:txBody>
      </p:sp>
      <p:sp>
        <p:nvSpPr>
          <p:cNvPr id="5" name="矩形 4"/>
          <p:cNvSpPr/>
          <p:nvPr/>
        </p:nvSpPr>
        <p:spPr>
          <a:xfrm>
            <a:off x="838200" y="6436589"/>
            <a:ext cx="7011856" cy="369332"/>
          </a:xfrm>
          <a:prstGeom prst="rect">
            <a:avLst/>
          </a:prstGeom>
        </p:spPr>
        <p:txBody>
          <a:bodyPr wrap="none">
            <a:spAutoFit/>
          </a:bodyPr>
          <a:lstStyle/>
          <a:p>
            <a:r>
              <a:rPr lang="zh-CN" altLang="en-US" dirty="0" smtClean="0">
                <a:solidFill>
                  <a:schemeClr val="bg1">
                    <a:lumMod val="75000"/>
                  </a:schemeClr>
                </a:solidFill>
              </a:rPr>
              <a:t>参考链接：</a:t>
            </a:r>
            <a:r>
              <a:rPr lang="en-US" altLang="zh-CN" dirty="0" smtClean="0">
                <a:solidFill>
                  <a:schemeClr val="bg1">
                    <a:lumMod val="75000"/>
                  </a:schemeClr>
                </a:solidFill>
              </a:rPr>
              <a:t>https</a:t>
            </a:r>
            <a:r>
              <a:rPr lang="en-US" altLang="zh-CN" dirty="0">
                <a:solidFill>
                  <a:schemeClr val="bg1">
                    <a:lumMod val="75000"/>
                  </a:schemeClr>
                </a:solidFill>
              </a:rPr>
              <a:t>://www.cnblogs.com/cobbliu/articles/10822129.html</a:t>
            </a:r>
          </a:p>
        </p:txBody>
      </p:sp>
    </p:spTree>
    <p:extLst>
      <p:ext uri="{BB962C8B-B14F-4D97-AF65-F5344CB8AC3E}">
        <p14:creationId xmlns:p14="http://schemas.microsoft.com/office/powerpoint/2010/main" val="3371793790"/>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97859"/>
            <a:ext cx="10515600" cy="920336"/>
          </a:xfrm>
        </p:spPr>
        <p:txBody>
          <a:bodyPr>
            <a:normAutofit/>
          </a:bodyPr>
          <a:lstStyle/>
          <a:p>
            <a:r>
              <a:rPr lang="en-US" altLang="zh-CN" dirty="0" smtClean="0"/>
              <a:t>6.4.11 COLUSSUS</a:t>
            </a:r>
            <a:r>
              <a:rPr lang="zh-CN" altLang="en-US" dirty="0"/>
              <a:t>（续）</a:t>
            </a:r>
          </a:p>
        </p:txBody>
      </p:sp>
      <p:sp>
        <p:nvSpPr>
          <p:cNvPr id="3" name="内容占位符 2"/>
          <p:cNvSpPr>
            <a:spLocks noGrp="1"/>
          </p:cNvSpPr>
          <p:nvPr>
            <p:ph idx="1"/>
          </p:nvPr>
        </p:nvSpPr>
        <p:spPr>
          <a:xfrm>
            <a:off x="838200" y="602557"/>
            <a:ext cx="10515600" cy="5834031"/>
          </a:xfrm>
        </p:spPr>
        <p:txBody>
          <a:bodyPr>
            <a:noAutofit/>
          </a:bodyPr>
          <a:lstStyle/>
          <a:p>
            <a:r>
              <a:rPr lang="zh-CN" altLang="en-US" sz="2200" dirty="0" smtClean="0">
                <a:solidFill>
                  <a:srgbClr val="FF0000"/>
                </a:solidFill>
              </a:rPr>
              <a:t>更进一步的考虑？一次系统重构代价极高，若不能一次将可扩展性做足，势必在不久的将来面临再次重构的困境。</a:t>
            </a:r>
            <a:endParaRPr lang="en-US" altLang="zh-CN" sz="2200" dirty="0" smtClean="0">
              <a:solidFill>
                <a:srgbClr val="FF0000"/>
              </a:solidFill>
            </a:endParaRPr>
          </a:p>
          <a:p>
            <a:r>
              <a:rPr lang="zh-CN" altLang="en-US" sz="2200" dirty="0" smtClean="0"/>
              <a:t>       较小的</a:t>
            </a:r>
            <a:r>
              <a:rPr lang="en-US" altLang="zh-CN" sz="2200" dirty="0" smtClean="0"/>
              <a:t>Colossus</a:t>
            </a:r>
            <a:r>
              <a:rPr lang="zh-CN" altLang="en-US" sz="2200" dirty="0" smtClean="0"/>
              <a:t>的元数据能够存在</a:t>
            </a:r>
            <a:r>
              <a:rPr lang="en-US" altLang="zh-CN" sz="2200" dirty="0" smtClean="0"/>
              <a:t>GFS</a:t>
            </a:r>
            <a:r>
              <a:rPr lang="zh-CN" altLang="en-US" sz="2200" dirty="0" smtClean="0"/>
              <a:t>，更进一步，更大的</a:t>
            </a:r>
            <a:r>
              <a:rPr lang="en-US" altLang="zh-CN" sz="2200" dirty="0" smtClean="0"/>
              <a:t>Colossus</a:t>
            </a:r>
            <a:r>
              <a:rPr lang="zh-CN" altLang="en-US" sz="2200" dirty="0" smtClean="0"/>
              <a:t>元数据存在一个较小的</a:t>
            </a:r>
            <a:r>
              <a:rPr lang="en-US" altLang="zh-CN" sz="2200" dirty="0" smtClean="0"/>
              <a:t>Colossus</a:t>
            </a:r>
            <a:r>
              <a:rPr lang="zh-CN" altLang="en-US" sz="2200" dirty="0" smtClean="0"/>
              <a:t>上。</a:t>
            </a:r>
          </a:p>
          <a:p>
            <a:r>
              <a:rPr lang="zh-CN" altLang="en-US" sz="2200" dirty="0" smtClean="0"/>
              <a:t>       以此类推：</a:t>
            </a:r>
            <a:r>
              <a:rPr lang="en-US" altLang="zh-CN" sz="2200" dirty="0"/>
              <a:t>100PB</a:t>
            </a:r>
            <a:r>
              <a:rPr lang="zh-CN" altLang="en-US" sz="2200" dirty="0"/>
              <a:t>数据的元数据大约</a:t>
            </a:r>
            <a:r>
              <a:rPr lang="en-US" altLang="zh-CN" sz="2200" dirty="0"/>
              <a:t>10TB</a:t>
            </a:r>
            <a:r>
              <a:rPr lang="zh-CN" altLang="en-US" sz="2200" dirty="0"/>
              <a:t>，</a:t>
            </a:r>
            <a:r>
              <a:rPr lang="en-US" altLang="zh-CN" sz="2200" dirty="0"/>
              <a:t>10TB</a:t>
            </a:r>
            <a:r>
              <a:rPr lang="zh-CN" altLang="en-US" sz="2200" dirty="0"/>
              <a:t>数据的元数据大约</a:t>
            </a:r>
            <a:r>
              <a:rPr lang="en-US" altLang="zh-CN" sz="2200" dirty="0"/>
              <a:t>1GB</a:t>
            </a:r>
            <a:r>
              <a:rPr lang="zh-CN" altLang="en-US" sz="2200" dirty="0"/>
              <a:t>，</a:t>
            </a:r>
            <a:r>
              <a:rPr lang="en-US" altLang="zh-CN" sz="2200" dirty="0"/>
              <a:t>1GB</a:t>
            </a:r>
            <a:r>
              <a:rPr lang="zh-CN" altLang="en-US" sz="2200" dirty="0"/>
              <a:t>数据的元数据大约</a:t>
            </a:r>
            <a:r>
              <a:rPr lang="en-US" altLang="zh-CN" sz="2200" dirty="0"/>
              <a:t>100KB</a:t>
            </a:r>
            <a:r>
              <a:rPr lang="zh-CN" altLang="en-US" sz="2200" dirty="0"/>
              <a:t>。</a:t>
            </a:r>
            <a:r>
              <a:rPr lang="zh-CN" altLang="en-US" sz="2200" dirty="0" smtClean="0"/>
              <a:t>经过多层压缩</a:t>
            </a:r>
            <a:r>
              <a:rPr lang="zh-CN" altLang="en-US" sz="2200" dirty="0"/>
              <a:t>，数据</a:t>
            </a:r>
            <a:r>
              <a:rPr lang="zh-CN" altLang="en-US" sz="2200" dirty="0" smtClean="0"/>
              <a:t>量可以足够小。</a:t>
            </a:r>
            <a:endParaRPr lang="en-US" altLang="zh-CN" sz="2200" dirty="0" smtClean="0"/>
          </a:p>
          <a:p>
            <a:r>
              <a:rPr lang="en-US" altLang="zh-CN" sz="2200" b="1" dirty="0"/>
              <a:t>Colossus</a:t>
            </a:r>
            <a:r>
              <a:rPr lang="zh-CN" altLang="en-US" sz="2200" b="1" dirty="0"/>
              <a:t>是一个通过将元数据存储在一</a:t>
            </a:r>
            <a:r>
              <a:rPr lang="zh-CN" altLang="en-US" sz="2200" b="1" dirty="0" smtClean="0"/>
              <a:t>个</a:t>
            </a:r>
            <a:endParaRPr lang="en-US" altLang="zh-CN" sz="2200" b="1" dirty="0" smtClean="0"/>
          </a:p>
          <a:p>
            <a:r>
              <a:rPr lang="en-US" altLang="zh-CN" sz="2200" b="1" dirty="0"/>
              <a:t> </a:t>
            </a:r>
            <a:r>
              <a:rPr lang="en-US" altLang="zh-CN" sz="2200" b="1" dirty="0" smtClean="0"/>
              <a:t>      </a:t>
            </a:r>
            <a:r>
              <a:rPr lang="zh-CN" altLang="en-US" sz="2200" b="1" dirty="0" smtClean="0"/>
              <a:t>将</a:t>
            </a:r>
            <a:r>
              <a:rPr lang="zh-CN" altLang="en-US" sz="2200" b="1" dirty="0"/>
              <a:t>元数据存储在另一</a:t>
            </a:r>
            <a:r>
              <a:rPr lang="zh-CN" altLang="en-US" sz="2200" b="1" dirty="0" smtClean="0"/>
              <a:t>个</a:t>
            </a:r>
            <a:endParaRPr lang="en-US" altLang="zh-CN" sz="2200" b="1" dirty="0" smtClean="0"/>
          </a:p>
          <a:p>
            <a:pPr marL="1168400"/>
            <a:r>
              <a:rPr lang="zh-CN" altLang="en-US" sz="2200" b="1" dirty="0"/>
              <a:t>将元数据存储在</a:t>
            </a:r>
            <a:r>
              <a:rPr lang="en-US" altLang="zh-CN" sz="2200" b="1" dirty="0"/>
              <a:t>Google Chubby(</a:t>
            </a:r>
            <a:r>
              <a:rPr lang="zh-CN" altLang="en-US" sz="2200" b="1" dirty="0"/>
              <a:t>分布式锁管理系统，也可理解为一个小    型强一致性文件系统</a:t>
            </a:r>
            <a:r>
              <a:rPr lang="en-US" altLang="zh-CN" sz="2200" b="1" dirty="0"/>
              <a:t>)</a:t>
            </a:r>
            <a:r>
              <a:rPr lang="zh-CN" altLang="en-US" sz="2200" b="1" dirty="0"/>
              <a:t>上的文件系统</a:t>
            </a:r>
            <a:endParaRPr lang="en-US" altLang="zh-CN" sz="2200" b="1" dirty="0" smtClean="0"/>
          </a:p>
          <a:p>
            <a:r>
              <a:rPr lang="en-US" altLang="zh-CN" sz="2200" b="1" dirty="0"/>
              <a:t> </a:t>
            </a:r>
            <a:r>
              <a:rPr lang="en-US" altLang="zh-CN" sz="2200" b="1" dirty="0" smtClean="0"/>
              <a:t>      </a:t>
            </a:r>
            <a:r>
              <a:rPr lang="zh-CN" altLang="en-US" sz="2200" b="1" dirty="0" smtClean="0"/>
              <a:t>上</a:t>
            </a:r>
            <a:r>
              <a:rPr lang="zh-CN" altLang="en-US" sz="2200" b="1" dirty="0"/>
              <a:t>的</a:t>
            </a:r>
            <a:r>
              <a:rPr lang="zh-CN" altLang="en-US" sz="2200" b="1" dirty="0" smtClean="0"/>
              <a:t>文件系统</a:t>
            </a:r>
            <a:endParaRPr lang="en-US" altLang="zh-CN" sz="2200" b="1" dirty="0" smtClean="0"/>
          </a:p>
          <a:p>
            <a:r>
              <a:rPr lang="zh-CN" altLang="en-US" sz="2200" b="1" dirty="0" smtClean="0"/>
              <a:t>而</a:t>
            </a:r>
            <a:r>
              <a:rPr lang="zh-CN" altLang="en-US" sz="2200" b="1" dirty="0"/>
              <a:t>获得高可</a:t>
            </a:r>
            <a:r>
              <a:rPr lang="zh-CN" altLang="en-US" sz="2200" b="1" dirty="0" smtClean="0"/>
              <a:t>扩展性的</a:t>
            </a:r>
            <a:r>
              <a:rPr lang="zh-CN" altLang="en-US" sz="2200" b="1" dirty="0"/>
              <a:t>分布式文件系统。</a:t>
            </a:r>
            <a:endParaRPr lang="zh-CN" altLang="en-US" sz="2200"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146</a:t>
            </a:fld>
            <a:endParaRPr lang="zh-CN" altLang="en-US" dirty="0"/>
          </a:p>
        </p:txBody>
      </p:sp>
      <p:sp>
        <p:nvSpPr>
          <p:cNvPr id="5" name="矩形 4"/>
          <p:cNvSpPr/>
          <p:nvPr/>
        </p:nvSpPr>
        <p:spPr>
          <a:xfrm>
            <a:off x="838200" y="6436589"/>
            <a:ext cx="7011856" cy="369332"/>
          </a:xfrm>
          <a:prstGeom prst="rect">
            <a:avLst/>
          </a:prstGeom>
        </p:spPr>
        <p:txBody>
          <a:bodyPr wrap="none">
            <a:spAutoFit/>
          </a:bodyPr>
          <a:lstStyle/>
          <a:p>
            <a:r>
              <a:rPr lang="zh-CN" altLang="en-US" dirty="0" smtClean="0">
                <a:solidFill>
                  <a:schemeClr val="bg1">
                    <a:lumMod val="75000"/>
                  </a:schemeClr>
                </a:solidFill>
              </a:rPr>
              <a:t>参考链接：</a:t>
            </a:r>
            <a:r>
              <a:rPr lang="en-US" altLang="zh-CN" dirty="0" smtClean="0">
                <a:solidFill>
                  <a:schemeClr val="bg1">
                    <a:lumMod val="75000"/>
                  </a:schemeClr>
                </a:solidFill>
              </a:rPr>
              <a:t>https</a:t>
            </a:r>
            <a:r>
              <a:rPr lang="en-US" altLang="zh-CN" dirty="0">
                <a:solidFill>
                  <a:schemeClr val="bg1">
                    <a:lumMod val="75000"/>
                  </a:schemeClr>
                </a:solidFill>
              </a:rPr>
              <a:t>://www.cnblogs.com/cobbliu/articles/10822129.html</a:t>
            </a:r>
          </a:p>
        </p:txBody>
      </p:sp>
      <p:sp>
        <p:nvSpPr>
          <p:cNvPr id="6" name="圆角矩形标注 5"/>
          <p:cNvSpPr/>
          <p:nvPr/>
        </p:nvSpPr>
        <p:spPr>
          <a:xfrm>
            <a:off x="6887182" y="4930815"/>
            <a:ext cx="1594886" cy="520861"/>
          </a:xfrm>
          <a:prstGeom prst="wedgeRoundRectCallout">
            <a:avLst>
              <a:gd name="adj1" fmla="val -70183"/>
              <a:gd name="adj2" fmla="val -22518"/>
              <a:gd name="adj3" fmla="val 16667"/>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dirty="0" smtClean="0">
                <a:latin typeface="微软雅黑" panose="020B0503020204020204" pitchFamily="34" charset="-122"/>
                <a:ea typeface="微软雅黑" panose="020B0503020204020204" pitchFamily="34" charset="-122"/>
              </a:rPr>
              <a:t>BigTable</a:t>
            </a:r>
            <a:endParaRPr lang="zh-CN" altLang="en-US" dirty="0">
              <a:latin typeface="微软雅黑" panose="020B0503020204020204" pitchFamily="34" charset="-122"/>
              <a:ea typeface="微软雅黑" panose="020B0503020204020204" pitchFamily="34" charset="-122"/>
            </a:endParaRPr>
          </a:p>
        </p:txBody>
      </p:sp>
      <p:sp>
        <p:nvSpPr>
          <p:cNvPr id="7" name="圆角矩形标注 6"/>
          <p:cNvSpPr/>
          <p:nvPr/>
        </p:nvSpPr>
        <p:spPr>
          <a:xfrm>
            <a:off x="3914418" y="5451676"/>
            <a:ext cx="1594886" cy="415878"/>
          </a:xfrm>
          <a:prstGeom prst="wedgeRoundRectCallout">
            <a:avLst>
              <a:gd name="adj1" fmla="val -70183"/>
              <a:gd name="adj2" fmla="val -22518"/>
              <a:gd name="adj3" fmla="val 16667"/>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dirty="0" smtClean="0">
                <a:latin typeface="微软雅黑" panose="020B0503020204020204" pitchFamily="34" charset="-122"/>
                <a:ea typeface="微软雅黑" panose="020B0503020204020204" pitchFamily="34" charset="-122"/>
              </a:rPr>
              <a:t>CFS</a:t>
            </a:r>
            <a:endParaRPr lang="zh-CN" altLang="en-US" dirty="0">
              <a:latin typeface="微软雅黑" panose="020B0503020204020204" pitchFamily="34" charset="-122"/>
              <a:ea typeface="微软雅黑" panose="020B0503020204020204" pitchFamily="34" charset="-122"/>
            </a:endParaRPr>
          </a:p>
        </p:txBody>
      </p:sp>
      <p:sp>
        <p:nvSpPr>
          <p:cNvPr id="8" name="圆角矩形标注 7"/>
          <p:cNvSpPr/>
          <p:nvPr/>
        </p:nvSpPr>
        <p:spPr>
          <a:xfrm>
            <a:off x="5941917" y="6020710"/>
            <a:ext cx="1594886" cy="415878"/>
          </a:xfrm>
          <a:prstGeom prst="wedgeRoundRectCallout">
            <a:avLst>
              <a:gd name="adj1" fmla="val -70183"/>
              <a:gd name="adj2" fmla="val -22518"/>
              <a:gd name="adj3" fmla="val 16667"/>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dirty="0" smtClean="0">
                <a:latin typeface="微软雅黑" panose="020B0503020204020204" pitchFamily="34" charset="-122"/>
                <a:ea typeface="微软雅黑" panose="020B0503020204020204" pitchFamily="34" charset="-122"/>
              </a:rPr>
              <a:t>CFS</a:t>
            </a: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079166542"/>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97859"/>
            <a:ext cx="10515600" cy="920336"/>
          </a:xfrm>
        </p:spPr>
        <p:txBody>
          <a:bodyPr>
            <a:normAutofit/>
          </a:bodyPr>
          <a:lstStyle/>
          <a:p>
            <a:r>
              <a:rPr lang="en-US" altLang="zh-CN" dirty="0" smtClean="0"/>
              <a:t>6.4.11 COLUSSUS</a:t>
            </a:r>
            <a:r>
              <a:rPr lang="zh-CN" altLang="en-US" dirty="0"/>
              <a:t>（续）</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147</a:t>
            </a:fld>
            <a:endParaRPr lang="zh-CN" altLang="en-US" dirty="0"/>
          </a:p>
        </p:txBody>
      </p:sp>
      <p:sp>
        <p:nvSpPr>
          <p:cNvPr id="5" name="矩形 4"/>
          <p:cNvSpPr/>
          <p:nvPr/>
        </p:nvSpPr>
        <p:spPr>
          <a:xfrm>
            <a:off x="838200" y="6436589"/>
            <a:ext cx="7011856" cy="369332"/>
          </a:xfrm>
          <a:prstGeom prst="rect">
            <a:avLst/>
          </a:prstGeom>
        </p:spPr>
        <p:txBody>
          <a:bodyPr wrap="none">
            <a:spAutoFit/>
          </a:bodyPr>
          <a:lstStyle/>
          <a:p>
            <a:r>
              <a:rPr lang="zh-CN" altLang="en-US" dirty="0" smtClean="0">
                <a:solidFill>
                  <a:schemeClr val="bg1">
                    <a:lumMod val="75000"/>
                  </a:schemeClr>
                </a:solidFill>
              </a:rPr>
              <a:t>原文链接：</a:t>
            </a:r>
            <a:r>
              <a:rPr lang="en-US" altLang="zh-CN" dirty="0" smtClean="0">
                <a:solidFill>
                  <a:schemeClr val="bg1">
                    <a:lumMod val="75000"/>
                  </a:schemeClr>
                </a:solidFill>
              </a:rPr>
              <a:t>https</a:t>
            </a:r>
            <a:r>
              <a:rPr lang="en-US" altLang="zh-CN" dirty="0">
                <a:solidFill>
                  <a:schemeClr val="bg1">
                    <a:lumMod val="75000"/>
                  </a:schemeClr>
                </a:solidFill>
              </a:rPr>
              <a:t>://www.cnblogs.com/cobbliu/articles/10822129.html</a:t>
            </a:r>
          </a:p>
        </p:txBody>
      </p:sp>
      <p:pic>
        <p:nvPicPr>
          <p:cNvPr id="10" name="内容占位符 9"/>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996490" y="822476"/>
            <a:ext cx="7306519" cy="5533873"/>
          </a:xfrm>
        </p:spPr>
      </p:pic>
    </p:spTree>
    <p:extLst>
      <p:ext uri="{BB962C8B-B14F-4D97-AF65-F5344CB8AC3E}">
        <p14:creationId xmlns:p14="http://schemas.microsoft.com/office/powerpoint/2010/main" val="3445363858"/>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97859"/>
            <a:ext cx="10515600" cy="920336"/>
          </a:xfrm>
        </p:spPr>
        <p:txBody>
          <a:bodyPr>
            <a:normAutofit/>
          </a:bodyPr>
          <a:lstStyle/>
          <a:p>
            <a:r>
              <a:rPr lang="en-US" altLang="zh-CN" dirty="0" smtClean="0"/>
              <a:t>6.4.11 COLUSSUS</a:t>
            </a:r>
            <a:r>
              <a:rPr lang="zh-CN" altLang="en-US" dirty="0"/>
              <a:t>（续）</a:t>
            </a:r>
          </a:p>
        </p:txBody>
      </p:sp>
      <p:sp>
        <p:nvSpPr>
          <p:cNvPr id="3" name="内容占位符 2"/>
          <p:cNvSpPr>
            <a:spLocks noGrp="1"/>
          </p:cNvSpPr>
          <p:nvPr>
            <p:ph idx="1"/>
          </p:nvPr>
        </p:nvSpPr>
        <p:spPr>
          <a:xfrm>
            <a:off x="838200" y="822476"/>
            <a:ext cx="10515600" cy="5533873"/>
          </a:xfrm>
        </p:spPr>
        <p:txBody>
          <a:bodyPr>
            <a:noAutofit/>
          </a:bodyPr>
          <a:lstStyle/>
          <a:p>
            <a:r>
              <a:rPr lang="zh-CN" altLang="en-US" sz="2400" b="1" dirty="0" smtClean="0"/>
              <a:t>总体架构之外的其他</a:t>
            </a:r>
            <a:r>
              <a:rPr lang="zh-CN" altLang="en-US" sz="2400" b="1" dirty="0"/>
              <a:t>改动</a:t>
            </a:r>
          </a:p>
          <a:p>
            <a:pPr marL="342900" indent="-342900" latinLnBrk="1">
              <a:buFont typeface="Wingdings" panose="05000000000000000000" pitchFamily="2" charset="2"/>
              <a:buChar char="Ø"/>
            </a:pPr>
            <a:r>
              <a:rPr lang="zh-CN" altLang="en-US" sz="2400" dirty="0" smtClean="0"/>
              <a:t>数据</a:t>
            </a:r>
            <a:r>
              <a:rPr lang="zh-CN" altLang="en-US" sz="2400" dirty="0"/>
              <a:t>容错不再使用副本</a:t>
            </a:r>
            <a:r>
              <a:rPr lang="zh-CN" altLang="en-US" sz="2400" dirty="0" smtClean="0"/>
              <a:t>，而是使用</a:t>
            </a:r>
            <a:r>
              <a:rPr lang="zh-CN" altLang="en-US" sz="2400" dirty="0"/>
              <a:t>更复杂的</a:t>
            </a:r>
            <a:r>
              <a:rPr lang="en-US" altLang="zh-CN" sz="2400" dirty="0"/>
              <a:t>Reed-Solomon</a:t>
            </a:r>
            <a:r>
              <a:rPr lang="zh-CN" altLang="en-US" sz="2400" dirty="0"/>
              <a:t>编码。类似于</a:t>
            </a:r>
            <a:r>
              <a:rPr lang="en-US" altLang="zh-CN" sz="2400" dirty="0"/>
              <a:t>RAID-6</a:t>
            </a:r>
            <a:r>
              <a:rPr lang="zh-CN" altLang="en-US" sz="2400" dirty="0"/>
              <a:t>，</a:t>
            </a:r>
            <a:r>
              <a:rPr lang="en-US" altLang="zh-CN" sz="2400" dirty="0"/>
              <a:t>Reed-Solomon</a:t>
            </a:r>
            <a:r>
              <a:rPr lang="zh-CN" altLang="en-US" sz="2400" dirty="0"/>
              <a:t>允许被编在同一组的</a:t>
            </a:r>
            <a:r>
              <a:rPr lang="en-US" altLang="zh-CN" sz="2400" dirty="0"/>
              <a:t>4</a:t>
            </a:r>
            <a:r>
              <a:rPr lang="zh-CN" altLang="en-US" sz="2400" dirty="0"/>
              <a:t>个数据块最多丢失两</a:t>
            </a:r>
            <a:r>
              <a:rPr lang="zh-CN" altLang="en-US" sz="2400" dirty="0" smtClean="0"/>
              <a:t>个，从而在不太影响数据</a:t>
            </a:r>
            <a:r>
              <a:rPr lang="zh-CN" altLang="en-US" sz="2400" dirty="0"/>
              <a:t>丢失</a:t>
            </a:r>
            <a:r>
              <a:rPr lang="zh-CN" altLang="en-US" sz="2400" dirty="0" smtClean="0"/>
              <a:t>概率的情况</a:t>
            </a:r>
            <a:r>
              <a:rPr lang="zh-CN" altLang="en-US" sz="2400" dirty="0"/>
              <a:t>下减小存储开销</a:t>
            </a:r>
            <a:r>
              <a:rPr lang="zh-CN" altLang="en-US" sz="2400" dirty="0" smtClean="0"/>
              <a:t>，代价是较复杂</a:t>
            </a:r>
            <a:r>
              <a:rPr lang="zh-CN" altLang="en-US" sz="2400" dirty="0"/>
              <a:t>的系统</a:t>
            </a:r>
            <a:r>
              <a:rPr lang="zh-CN" altLang="en-US" sz="2400" dirty="0" smtClean="0"/>
              <a:t>和计算</a:t>
            </a:r>
            <a:r>
              <a:rPr lang="zh-CN" altLang="en-US" sz="2400" dirty="0"/>
              <a:t>量。</a:t>
            </a:r>
          </a:p>
          <a:p>
            <a:pPr marL="342900" indent="-342900" latinLnBrk="1">
              <a:buFont typeface="Wingdings" panose="05000000000000000000" pitchFamily="2" charset="2"/>
              <a:buChar char="Ø"/>
            </a:pPr>
            <a:r>
              <a:rPr lang="en-US" altLang="zh-CN" sz="2400" dirty="0"/>
              <a:t>D Server</a:t>
            </a:r>
            <a:r>
              <a:rPr lang="zh-CN" altLang="en-US" sz="2400" dirty="0"/>
              <a:t>采用更激进的缓存</a:t>
            </a:r>
            <a:r>
              <a:rPr lang="zh-CN" altLang="en-US" sz="2400" dirty="0" smtClean="0"/>
              <a:t>策略。</a:t>
            </a:r>
            <a:endParaRPr lang="en-US" altLang="zh-CN" sz="2400" dirty="0" smtClean="0"/>
          </a:p>
          <a:p>
            <a:pPr marL="342900" indent="-342900" latinLnBrk="1">
              <a:buFont typeface="Wingdings" panose="05000000000000000000" pitchFamily="2" charset="2"/>
              <a:buChar char="Ø"/>
            </a:pPr>
            <a:r>
              <a:rPr lang="zh-CN" altLang="en-US" sz="2400" dirty="0" smtClean="0"/>
              <a:t>客户端采用</a:t>
            </a:r>
            <a:r>
              <a:rPr lang="zh-CN" altLang="en-US" sz="2400" dirty="0"/>
              <a:t>更高并发度的方式获取数据块，其目的在于减少</a:t>
            </a:r>
            <a:r>
              <a:rPr lang="en-US" altLang="zh-CN" sz="2400" dirty="0" smtClean="0"/>
              <a:t>tail-latency</a:t>
            </a:r>
            <a:r>
              <a:rPr lang="zh-CN" altLang="en-US" sz="2400" dirty="0" smtClean="0"/>
              <a:t>（最</a:t>
            </a:r>
            <a:r>
              <a:rPr lang="zh-CN" altLang="en-US" sz="2400" dirty="0"/>
              <a:t>慢访问延迟</a:t>
            </a:r>
            <a:r>
              <a:rPr lang="zh-CN" altLang="en-US" sz="2400" dirty="0" smtClean="0"/>
              <a:t>），改善最差的情况（让</a:t>
            </a:r>
            <a:r>
              <a:rPr lang="zh-CN" altLang="en-US" sz="2400" dirty="0"/>
              <a:t>”最糟糕的情况不那么糟“）。</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148</a:t>
            </a:fld>
            <a:endParaRPr lang="zh-CN" altLang="en-US" dirty="0"/>
          </a:p>
        </p:txBody>
      </p:sp>
      <p:sp>
        <p:nvSpPr>
          <p:cNvPr id="5" name="矩形 4"/>
          <p:cNvSpPr/>
          <p:nvPr/>
        </p:nvSpPr>
        <p:spPr>
          <a:xfrm>
            <a:off x="838200" y="6436589"/>
            <a:ext cx="7011856" cy="369332"/>
          </a:xfrm>
          <a:prstGeom prst="rect">
            <a:avLst/>
          </a:prstGeom>
        </p:spPr>
        <p:txBody>
          <a:bodyPr wrap="none">
            <a:spAutoFit/>
          </a:bodyPr>
          <a:lstStyle/>
          <a:p>
            <a:r>
              <a:rPr lang="zh-CN" altLang="en-US" dirty="0" smtClean="0">
                <a:solidFill>
                  <a:schemeClr val="bg1">
                    <a:lumMod val="75000"/>
                  </a:schemeClr>
                </a:solidFill>
              </a:rPr>
              <a:t>参考链接：</a:t>
            </a:r>
            <a:r>
              <a:rPr lang="en-US" altLang="zh-CN" dirty="0" smtClean="0">
                <a:solidFill>
                  <a:schemeClr val="bg1">
                    <a:lumMod val="75000"/>
                  </a:schemeClr>
                </a:solidFill>
              </a:rPr>
              <a:t>https</a:t>
            </a:r>
            <a:r>
              <a:rPr lang="en-US" altLang="zh-CN" dirty="0">
                <a:solidFill>
                  <a:schemeClr val="bg1">
                    <a:lumMod val="75000"/>
                  </a:schemeClr>
                </a:solidFill>
              </a:rPr>
              <a:t>://www.cnblogs.com/cobbliu/articles/10822129.html</a:t>
            </a:r>
          </a:p>
        </p:txBody>
      </p:sp>
    </p:spTree>
    <p:extLst>
      <p:ext uri="{BB962C8B-B14F-4D97-AF65-F5344CB8AC3E}">
        <p14:creationId xmlns:p14="http://schemas.microsoft.com/office/powerpoint/2010/main" val="185420135"/>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smtClean="0"/>
              <a:t>6.4.12 F1</a:t>
            </a:r>
            <a:endParaRPr lang="zh-CN" altLang="en-US" dirty="0"/>
          </a:p>
        </p:txBody>
      </p:sp>
      <p:sp>
        <p:nvSpPr>
          <p:cNvPr id="3" name="内容占位符 2"/>
          <p:cNvSpPr>
            <a:spLocks noGrp="1"/>
          </p:cNvSpPr>
          <p:nvPr>
            <p:ph idx="1"/>
          </p:nvPr>
        </p:nvSpPr>
        <p:spPr>
          <a:xfrm>
            <a:off x="838200" y="1285462"/>
            <a:ext cx="10515600" cy="5087008"/>
          </a:xfrm>
        </p:spPr>
        <p:txBody>
          <a:bodyPr>
            <a:noAutofit/>
          </a:bodyPr>
          <a:lstStyle/>
          <a:p>
            <a:r>
              <a:rPr lang="en-US" altLang="zh-CN" sz="2400" b="1" dirty="0"/>
              <a:t>F1(Filial 1 hybrid</a:t>
            </a:r>
            <a:r>
              <a:rPr lang="zh-CN" altLang="en-US" sz="2400" b="1" dirty="0"/>
              <a:t>，混合着关系数据的丰富特性和</a:t>
            </a:r>
            <a:r>
              <a:rPr lang="en-US" altLang="zh-CN" sz="2400" b="1" dirty="0"/>
              <a:t>NoSQL</a:t>
            </a:r>
            <a:r>
              <a:rPr lang="zh-CN" altLang="en-US" sz="2400" b="1" dirty="0"/>
              <a:t>的扩展性</a:t>
            </a:r>
            <a:r>
              <a:rPr lang="en-US" altLang="zh-CN" sz="2400" b="1" dirty="0" smtClean="0"/>
              <a:t>)</a:t>
            </a:r>
          </a:p>
          <a:p>
            <a:r>
              <a:rPr lang="zh-CN" altLang="en-US" sz="2400" dirty="0" smtClean="0"/>
              <a:t>       谷歌的</a:t>
            </a:r>
            <a:r>
              <a:rPr lang="en-US" altLang="zh-CN" sz="2400" dirty="0" smtClean="0"/>
              <a:t>AdWords</a:t>
            </a:r>
            <a:r>
              <a:rPr lang="zh-CN" altLang="en-US" sz="2400" dirty="0" smtClean="0"/>
              <a:t>业务早期使用“</a:t>
            </a:r>
            <a:r>
              <a:rPr lang="en-US" altLang="zh-CN" sz="2400" dirty="0" smtClean="0"/>
              <a:t>MySQL</a:t>
            </a:r>
            <a:r>
              <a:rPr lang="en-US" altLang="zh-CN" sz="2400" dirty="0"/>
              <a:t>+</a:t>
            </a:r>
            <a:r>
              <a:rPr lang="zh-CN" altLang="en-US" sz="2400" dirty="0"/>
              <a:t>手工</a:t>
            </a:r>
            <a:r>
              <a:rPr lang="en-US" altLang="zh-CN" sz="2400" dirty="0" smtClean="0"/>
              <a:t>Sharding</a:t>
            </a:r>
            <a:r>
              <a:rPr lang="zh-CN" altLang="en-US" sz="2400" dirty="0"/>
              <a:t>”</a:t>
            </a:r>
            <a:r>
              <a:rPr lang="zh-CN" altLang="en-US" sz="2400" dirty="0" smtClean="0"/>
              <a:t>来支撑，在</a:t>
            </a:r>
            <a:r>
              <a:rPr lang="zh-CN" altLang="en-US" sz="2400" dirty="0"/>
              <a:t>扩展和可靠性上不能满足</a:t>
            </a:r>
            <a:r>
              <a:rPr lang="zh-CN" altLang="en-US" sz="2400" dirty="0" smtClean="0"/>
              <a:t>要求。当</a:t>
            </a:r>
            <a:r>
              <a:rPr lang="en-US" altLang="zh-CN" sz="2400" dirty="0" smtClean="0"/>
              <a:t>Spanner</a:t>
            </a:r>
            <a:r>
              <a:rPr lang="zh-CN" altLang="en-US" sz="2400" dirty="0" smtClean="0"/>
              <a:t>在</a:t>
            </a:r>
            <a:r>
              <a:rPr lang="zh-CN" altLang="en-US" sz="2400" dirty="0"/>
              <a:t>同步复制、外部一致性等</a:t>
            </a:r>
            <a:r>
              <a:rPr lang="zh-CN" altLang="en-US" sz="2400" dirty="0" smtClean="0"/>
              <a:t>方面取得较好的效果后，</a:t>
            </a:r>
            <a:r>
              <a:rPr lang="en-US" altLang="zh-CN" sz="2400" dirty="0" smtClean="0"/>
              <a:t>AdWords</a:t>
            </a:r>
            <a:r>
              <a:rPr lang="zh-CN" altLang="en-US" sz="2400" dirty="0"/>
              <a:t>团队就在</a:t>
            </a:r>
            <a:r>
              <a:rPr lang="en-US" altLang="zh-CN" sz="2400" dirty="0" smtClean="0"/>
              <a:t>Spanner</a:t>
            </a:r>
            <a:r>
              <a:rPr lang="zh-CN" altLang="en-US" sz="2400" dirty="0" smtClean="0"/>
              <a:t>基础上开发</a:t>
            </a:r>
            <a:r>
              <a:rPr lang="zh-CN" altLang="en-US" sz="2400" dirty="0"/>
              <a:t>了混合型数据库</a:t>
            </a:r>
            <a:r>
              <a:rPr lang="en-US" altLang="zh-CN" sz="2400" dirty="0" smtClean="0"/>
              <a:t>F1</a:t>
            </a:r>
            <a:r>
              <a:rPr lang="zh-CN" altLang="en-US" sz="2400" dirty="0" smtClean="0"/>
              <a:t>，</a:t>
            </a:r>
            <a:r>
              <a:rPr lang="en-US" altLang="zh-CN" sz="2400" dirty="0" smtClean="0"/>
              <a:t>2012</a:t>
            </a:r>
            <a:r>
              <a:rPr lang="zh-CN" altLang="en-US" sz="2400" dirty="0"/>
              <a:t>年在生产环境下替代</a:t>
            </a:r>
            <a:r>
              <a:rPr lang="en-US" altLang="zh-CN" sz="2400" dirty="0"/>
              <a:t>MySQL</a:t>
            </a:r>
            <a:r>
              <a:rPr lang="zh-CN" altLang="en-US" sz="2400" dirty="0"/>
              <a:t>支撑着</a:t>
            </a:r>
            <a:r>
              <a:rPr lang="en-US" altLang="zh-CN" sz="2400" dirty="0"/>
              <a:t>AdWords</a:t>
            </a:r>
            <a:r>
              <a:rPr lang="zh-CN" altLang="en-US" sz="2400" dirty="0" smtClean="0"/>
              <a:t>业务。</a:t>
            </a:r>
            <a:endParaRPr lang="en-US" altLang="zh-CN" sz="2400" dirty="0" smtClean="0"/>
          </a:p>
          <a:p>
            <a:endParaRPr lang="en-US" altLang="zh-CN" sz="2400" dirty="0" smtClean="0"/>
          </a:p>
          <a:p>
            <a:r>
              <a:rPr lang="en-US" altLang="zh-CN" sz="2400" dirty="0" smtClean="0"/>
              <a:t>       F1</a:t>
            </a:r>
            <a:r>
              <a:rPr lang="zh-CN" altLang="en-US" sz="2400" dirty="0"/>
              <a:t>是基于</a:t>
            </a:r>
            <a:r>
              <a:rPr lang="en-US" altLang="zh-CN" sz="2400" dirty="0"/>
              <a:t>Spanner</a:t>
            </a:r>
            <a:r>
              <a:rPr lang="zh-CN" altLang="en-US" sz="2400" dirty="0"/>
              <a:t>之上的一个分布式</a:t>
            </a:r>
            <a:r>
              <a:rPr lang="zh-CN" altLang="en-US" sz="2400" dirty="0">
                <a:solidFill>
                  <a:srgbClr val="FF0000"/>
                </a:solidFill>
              </a:rPr>
              <a:t>类关系</a:t>
            </a:r>
            <a:r>
              <a:rPr lang="zh-CN" altLang="en-US" sz="2400" dirty="0"/>
              <a:t>数据库，提供了一套类似于</a:t>
            </a:r>
            <a:r>
              <a:rPr lang="en-US" altLang="zh-CN" sz="2400" dirty="0"/>
              <a:t>SQL</a:t>
            </a:r>
            <a:r>
              <a:rPr lang="zh-CN" altLang="en-US" sz="2400" dirty="0" smtClean="0"/>
              <a:t>（</a:t>
            </a:r>
            <a:r>
              <a:rPr lang="en-US" altLang="zh-CN" sz="2400" dirty="0" smtClean="0"/>
              <a:t>SQL</a:t>
            </a:r>
            <a:r>
              <a:rPr lang="zh-CN" altLang="en-US" sz="2400" dirty="0"/>
              <a:t>的超集）的查询语句，支持表定义和数据库事务，同时兼具强大的可扩展性、高可用性、外部事务一致性</a:t>
            </a:r>
            <a:r>
              <a:rPr lang="zh-CN" altLang="en-US" sz="2400" dirty="0" smtClean="0"/>
              <a:t>。</a:t>
            </a:r>
            <a:endParaRPr lang="en-US" altLang="zh-CN" sz="2400" dirty="0" smtClean="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149</a:t>
            </a:fld>
            <a:endParaRPr lang="zh-CN" altLang="en-US" dirty="0"/>
          </a:p>
        </p:txBody>
      </p:sp>
      <p:sp>
        <p:nvSpPr>
          <p:cNvPr id="5" name="矩形 4"/>
          <p:cNvSpPr/>
          <p:nvPr/>
        </p:nvSpPr>
        <p:spPr>
          <a:xfrm>
            <a:off x="838200" y="6372470"/>
            <a:ext cx="5089855" cy="369332"/>
          </a:xfrm>
          <a:prstGeom prst="rect">
            <a:avLst/>
          </a:prstGeom>
        </p:spPr>
        <p:txBody>
          <a:bodyPr wrap="none">
            <a:spAutoFit/>
          </a:bodyPr>
          <a:lstStyle/>
          <a:p>
            <a:r>
              <a:rPr lang="zh-CN" altLang="en-US" dirty="0">
                <a:solidFill>
                  <a:schemeClr val="bg1">
                    <a:lumMod val="75000"/>
                  </a:schemeClr>
                </a:solidFill>
              </a:rPr>
              <a:t>链接：</a:t>
            </a:r>
            <a:r>
              <a:rPr lang="en-US" altLang="zh-CN" dirty="0">
                <a:solidFill>
                  <a:schemeClr val="bg1">
                    <a:lumMod val="75000"/>
                  </a:schemeClr>
                </a:solidFill>
              </a:rPr>
              <a:t>https://www.jianshu.com/p/de1ae17be357</a:t>
            </a:r>
            <a:endParaRPr lang="zh-CN" altLang="en-US" dirty="0">
              <a:solidFill>
                <a:schemeClr val="bg1">
                  <a:lumMod val="75000"/>
                </a:schemeClr>
              </a:solidFill>
            </a:endParaRPr>
          </a:p>
        </p:txBody>
      </p:sp>
    </p:spTree>
    <p:extLst>
      <p:ext uri="{BB962C8B-B14F-4D97-AF65-F5344CB8AC3E}">
        <p14:creationId xmlns:p14="http://schemas.microsoft.com/office/powerpoint/2010/main" val="281248277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2800" dirty="0" smtClean="0"/>
              <a:t>6.1.3.2 </a:t>
            </a:r>
            <a:r>
              <a:rPr lang="zh-CN" altLang="en-US" sz="2800" dirty="0" smtClean="0"/>
              <a:t>并行体系架构（续）</a:t>
            </a:r>
            <a:endParaRPr lang="zh-CN" altLang="en-US" sz="2800" dirty="0"/>
          </a:p>
        </p:txBody>
      </p:sp>
      <p:sp>
        <p:nvSpPr>
          <p:cNvPr id="3" name="内容占位符 2"/>
          <p:cNvSpPr>
            <a:spLocks noGrp="1"/>
          </p:cNvSpPr>
          <p:nvPr>
            <p:ph idx="1"/>
          </p:nvPr>
        </p:nvSpPr>
        <p:spPr>
          <a:xfrm>
            <a:off x="838200" y="1285462"/>
            <a:ext cx="10515600" cy="5070888"/>
          </a:xfrm>
        </p:spPr>
        <p:txBody>
          <a:bodyPr>
            <a:noAutofit/>
          </a:bodyPr>
          <a:lstStyle/>
          <a:p>
            <a:pPr algn="just"/>
            <a:r>
              <a:rPr lang="zh-CN" altLang="en-US" sz="2400" b="1" dirty="0" smtClean="0">
                <a:ea typeface="黑体" panose="02010609060101010101" pitchFamily="49" charset="-122"/>
              </a:rPr>
              <a:t>总体优点</a:t>
            </a:r>
            <a:endParaRPr lang="zh-CN" altLang="en-US" sz="2400" b="1" dirty="0"/>
          </a:p>
          <a:p>
            <a:pPr algn="just">
              <a:buFont typeface="Wingdings" panose="05000000000000000000" pitchFamily="2" charset="2"/>
              <a:buChar char="Ø"/>
            </a:pPr>
            <a:r>
              <a:rPr lang="zh-CN" altLang="en-US" sz="2400" dirty="0"/>
              <a:t>高算力</a:t>
            </a:r>
            <a:r>
              <a:rPr lang="zh-CN" altLang="en-US" sz="2400" dirty="0" smtClean="0"/>
              <a:t>、充分利用多处理器的高性能</a:t>
            </a:r>
            <a:endParaRPr lang="en-US" altLang="zh-CN" sz="2400" dirty="0"/>
          </a:p>
          <a:p>
            <a:pPr algn="just">
              <a:buFont typeface="Wingdings" panose="05000000000000000000" pitchFamily="2" charset="2"/>
              <a:buChar char="Ø"/>
            </a:pPr>
            <a:r>
              <a:rPr lang="zh-CN" altLang="en-US" sz="2400" dirty="0" smtClean="0"/>
              <a:t>易于实现高</a:t>
            </a:r>
            <a:r>
              <a:rPr lang="zh-CN" altLang="en-US" sz="2400" dirty="0"/>
              <a:t>并发</a:t>
            </a:r>
            <a:endParaRPr lang="en-US" altLang="zh-CN" sz="2400" dirty="0"/>
          </a:p>
          <a:p>
            <a:pPr algn="just">
              <a:buFont typeface="Wingdings" panose="05000000000000000000" pitchFamily="2" charset="2"/>
              <a:buChar char="Ø"/>
            </a:pPr>
            <a:r>
              <a:rPr lang="zh-CN" altLang="en-US" sz="2400" dirty="0" smtClean="0"/>
              <a:t>易于提升系统整体吞吐率，低成本</a:t>
            </a:r>
            <a:r>
              <a:rPr lang="zh-CN" altLang="en-US" sz="2400" dirty="0"/>
              <a:t>解决大问题（如双十</a:t>
            </a:r>
            <a:r>
              <a:rPr lang="zh-CN" altLang="en-US" sz="2400" dirty="0" smtClean="0"/>
              <a:t>一，利用低成本的</a:t>
            </a:r>
            <a:r>
              <a:rPr lang="en-US" altLang="zh-CN" sz="2400" dirty="0" smtClean="0"/>
              <a:t>X86</a:t>
            </a:r>
            <a:r>
              <a:rPr lang="zh-CN" altLang="en-US" sz="2400" dirty="0"/>
              <a:t>服务器组成超</a:t>
            </a:r>
            <a:r>
              <a:rPr lang="zh-CN" altLang="en-US" sz="2400" dirty="0" smtClean="0"/>
              <a:t>大规模运算</a:t>
            </a:r>
            <a:r>
              <a:rPr lang="zh-CN" altLang="en-US" sz="2400" dirty="0"/>
              <a:t>集群）</a:t>
            </a:r>
          </a:p>
          <a:p>
            <a:pPr algn="just"/>
            <a:r>
              <a:rPr lang="zh-CN" altLang="en-US" sz="2400" dirty="0"/>
              <a:t> </a:t>
            </a:r>
          </a:p>
          <a:p>
            <a:pPr algn="just"/>
            <a:r>
              <a:rPr lang="zh-CN" altLang="en-US" sz="2400" b="1" dirty="0">
                <a:ea typeface="黑体" panose="02010609060101010101" pitchFamily="49" charset="-122"/>
              </a:rPr>
              <a:t>缺点</a:t>
            </a:r>
            <a:endParaRPr lang="zh-CN" altLang="en-US" sz="2400" b="1" dirty="0"/>
          </a:p>
          <a:p>
            <a:pPr algn="just">
              <a:buFont typeface="Wingdings" panose="05000000000000000000" pitchFamily="2" charset="2"/>
              <a:buChar char="Ø"/>
            </a:pPr>
            <a:r>
              <a:rPr lang="zh-CN" altLang="en-US" sz="2400" dirty="0" smtClean="0"/>
              <a:t>设计与</a:t>
            </a:r>
            <a:r>
              <a:rPr lang="zh-CN" altLang="en-US" sz="2400" dirty="0"/>
              <a:t>管理</a:t>
            </a:r>
            <a:r>
              <a:rPr lang="zh-CN" altLang="en-US" sz="2400" dirty="0" smtClean="0"/>
              <a:t>复杂</a:t>
            </a:r>
            <a:endParaRPr lang="en-US" altLang="zh-CN" sz="2400"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15</a:t>
            </a:fld>
            <a:endParaRPr lang="zh-CN" altLang="en-US" dirty="0"/>
          </a:p>
        </p:txBody>
      </p:sp>
    </p:spTree>
    <p:extLst>
      <p:ext uri="{BB962C8B-B14F-4D97-AF65-F5344CB8AC3E}">
        <p14:creationId xmlns:p14="http://schemas.microsoft.com/office/powerpoint/2010/main" val="1909627328"/>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51574"/>
            <a:ext cx="10515600" cy="920336"/>
          </a:xfrm>
        </p:spPr>
        <p:txBody>
          <a:bodyPr>
            <a:normAutofit/>
          </a:bodyPr>
          <a:lstStyle/>
          <a:p>
            <a:r>
              <a:rPr lang="en-US" altLang="zh-CN" dirty="0" smtClean="0"/>
              <a:t>6.4.12 F1</a:t>
            </a:r>
            <a:r>
              <a:rPr lang="zh-CN" altLang="en-US" dirty="0" smtClean="0"/>
              <a:t>（续）</a:t>
            </a:r>
            <a:endParaRPr lang="zh-CN" altLang="en-US" dirty="0"/>
          </a:p>
        </p:txBody>
      </p:sp>
      <p:sp>
        <p:nvSpPr>
          <p:cNvPr id="3" name="内容占位符 2"/>
          <p:cNvSpPr>
            <a:spLocks noGrp="1"/>
          </p:cNvSpPr>
          <p:nvPr>
            <p:ph idx="1"/>
          </p:nvPr>
        </p:nvSpPr>
        <p:spPr>
          <a:xfrm>
            <a:off x="838200" y="868761"/>
            <a:ext cx="10515600" cy="5682509"/>
          </a:xfrm>
        </p:spPr>
        <p:txBody>
          <a:bodyPr>
            <a:noAutofit/>
          </a:bodyPr>
          <a:lstStyle/>
          <a:p>
            <a:r>
              <a:rPr lang="en-US" altLang="zh-CN" sz="2400" b="1" dirty="0"/>
              <a:t>F1</a:t>
            </a:r>
            <a:r>
              <a:rPr lang="zh-CN" altLang="en-US" sz="2400" b="1" dirty="0"/>
              <a:t>设计目标</a:t>
            </a:r>
            <a:r>
              <a:rPr lang="zh-CN" altLang="en-US" sz="2400" dirty="0"/>
              <a:t> </a:t>
            </a:r>
            <a:br>
              <a:rPr lang="zh-CN" altLang="en-US" sz="2400" dirty="0"/>
            </a:br>
            <a:r>
              <a:rPr lang="zh-CN" altLang="en-US" sz="2400" b="1" dirty="0" smtClean="0"/>
              <a:t>可扩展性</a:t>
            </a:r>
            <a:r>
              <a:rPr lang="zh-CN" altLang="en-US" sz="2400" dirty="0" smtClean="0"/>
              <a:t>：</a:t>
            </a:r>
            <a:r>
              <a:rPr lang="en-US" altLang="zh-CN" sz="2400" dirty="0" smtClean="0"/>
              <a:t>F1</a:t>
            </a:r>
            <a:r>
              <a:rPr lang="zh-CN" altLang="en-US" sz="2400" dirty="0" smtClean="0"/>
              <a:t>支持复杂</a:t>
            </a:r>
            <a:r>
              <a:rPr lang="zh-CN" altLang="en-US" sz="2400" dirty="0"/>
              <a:t>查询和</a:t>
            </a:r>
            <a:r>
              <a:rPr lang="en-US" altLang="zh-CN" sz="2400" dirty="0" smtClean="0"/>
              <a:t>join</a:t>
            </a:r>
            <a:r>
              <a:rPr lang="zh-CN" altLang="en-US" sz="2400" dirty="0" smtClean="0"/>
              <a:t>，且提供增加机器时自动</a:t>
            </a:r>
            <a:r>
              <a:rPr lang="en-US" altLang="zh-CN" sz="2400" dirty="0" err="1"/>
              <a:t>resharding</a:t>
            </a:r>
            <a:r>
              <a:rPr lang="zh-CN" altLang="en-US" sz="2400" dirty="0"/>
              <a:t>和负载</a:t>
            </a:r>
            <a:r>
              <a:rPr lang="zh-CN" altLang="en-US" sz="2400" dirty="0" smtClean="0"/>
              <a:t>均衡机制。</a:t>
            </a:r>
            <a:r>
              <a:rPr lang="zh-CN" altLang="en-US" sz="2400" dirty="0"/>
              <a:t/>
            </a:r>
            <a:br>
              <a:rPr lang="zh-CN" altLang="en-US" sz="2400" dirty="0"/>
            </a:br>
            <a:r>
              <a:rPr lang="zh-CN" altLang="en-US" sz="2400" b="1" dirty="0" smtClean="0"/>
              <a:t>高可用性</a:t>
            </a:r>
            <a:r>
              <a:rPr lang="zh-CN" altLang="en-US" sz="2400" dirty="0" smtClean="0"/>
              <a:t>：不能</a:t>
            </a:r>
            <a:r>
              <a:rPr lang="zh-CN" altLang="en-US" sz="2400" dirty="0"/>
              <a:t>因为任何事故</a:t>
            </a:r>
            <a:r>
              <a:rPr lang="en-US" altLang="zh-CN" sz="2400" dirty="0"/>
              <a:t>(</a:t>
            </a:r>
            <a:r>
              <a:rPr lang="zh-CN" altLang="en-US" sz="2400" dirty="0"/>
              <a:t>数据中心损坏、例行维护、</a:t>
            </a:r>
            <a:r>
              <a:rPr lang="zh-CN" altLang="en-US" sz="2400" dirty="0">
                <a:solidFill>
                  <a:srgbClr val="FF0000"/>
                </a:solidFill>
              </a:rPr>
              <a:t>变更</a:t>
            </a:r>
            <a:r>
              <a:rPr lang="en-US" altLang="zh-CN" sz="2400" dirty="0">
                <a:solidFill>
                  <a:srgbClr val="FF0000"/>
                </a:solidFill>
              </a:rPr>
              <a:t>schema</a:t>
            </a:r>
            <a:r>
              <a:rPr lang="zh-CN" altLang="en-US" sz="2400" dirty="0"/>
              <a:t>等</a:t>
            </a:r>
            <a:r>
              <a:rPr lang="en-US" altLang="zh-CN" sz="2400" dirty="0"/>
              <a:t>)</a:t>
            </a:r>
            <a:r>
              <a:rPr lang="zh-CN" altLang="en-US" sz="2400" dirty="0"/>
              <a:t>而出现不可用状况。</a:t>
            </a:r>
            <a:br>
              <a:rPr lang="zh-CN" altLang="en-US" sz="2400" dirty="0"/>
            </a:br>
            <a:r>
              <a:rPr lang="zh-CN" altLang="en-US" sz="2400" b="1" dirty="0" smtClean="0"/>
              <a:t>事务特性</a:t>
            </a:r>
            <a:r>
              <a:rPr lang="zh-CN" altLang="en-US" sz="2400" dirty="0" smtClean="0"/>
              <a:t>：认为</a:t>
            </a:r>
            <a:r>
              <a:rPr lang="en-US" altLang="zh-CN" sz="2400" dirty="0" smtClean="0"/>
              <a:t>Spanner</a:t>
            </a:r>
            <a:r>
              <a:rPr lang="zh-CN" altLang="en-US" sz="2400" dirty="0"/>
              <a:t>的外部一致性的是不够</a:t>
            </a:r>
            <a:r>
              <a:rPr lang="zh-CN" altLang="en-US" sz="2400" dirty="0" smtClean="0"/>
              <a:t>的，标准</a:t>
            </a:r>
            <a:r>
              <a:rPr lang="en-US" altLang="zh-CN" sz="2400" dirty="0"/>
              <a:t>ACID</a:t>
            </a:r>
            <a:r>
              <a:rPr lang="zh-CN" altLang="en-US" sz="2400" dirty="0"/>
              <a:t>必须支持。</a:t>
            </a:r>
            <a:br>
              <a:rPr lang="zh-CN" altLang="en-US" sz="2400" dirty="0"/>
            </a:br>
            <a:r>
              <a:rPr lang="zh-CN" altLang="en-US" sz="2400" b="1" dirty="0" smtClean="0"/>
              <a:t>易</a:t>
            </a:r>
            <a:r>
              <a:rPr lang="zh-CN" altLang="en-US" sz="2400" b="1" dirty="0"/>
              <a:t>用</a:t>
            </a:r>
            <a:r>
              <a:rPr lang="zh-CN" altLang="en-US" sz="2400" b="1" dirty="0" smtClean="0"/>
              <a:t>性</a:t>
            </a:r>
            <a:r>
              <a:rPr lang="zh-CN" altLang="en-US" sz="2400" dirty="0" smtClean="0"/>
              <a:t>：友好</a:t>
            </a:r>
            <a:r>
              <a:rPr lang="zh-CN" altLang="en-US" sz="2400" dirty="0"/>
              <a:t>的</a:t>
            </a:r>
            <a:r>
              <a:rPr lang="en-US" altLang="zh-CN" sz="2400" dirty="0"/>
              <a:t>SQL</a:t>
            </a:r>
            <a:r>
              <a:rPr lang="zh-CN" altLang="en-US" sz="2400" dirty="0"/>
              <a:t>接口</a:t>
            </a:r>
            <a:r>
              <a:rPr lang="zh-CN" altLang="en-US" sz="2400" dirty="0" smtClean="0"/>
              <a:t>、支持索引和即席查询，提高</a:t>
            </a:r>
            <a:r>
              <a:rPr lang="zh-CN" altLang="en-US" sz="2400" dirty="0"/>
              <a:t>开发人员的效率。</a:t>
            </a:r>
          </a:p>
          <a:p>
            <a:endParaRPr lang="en-US" altLang="zh-CN" sz="2400" b="1" dirty="0" smtClean="0"/>
          </a:p>
          <a:p>
            <a:r>
              <a:rPr lang="en-US" altLang="zh-CN" sz="2400" b="1" dirty="0" smtClean="0"/>
              <a:t>F1</a:t>
            </a:r>
            <a:r>
              <a:rPr lang="zh-CN" altLang="en-US" sz="2400" b="1" dirty="0"/>
              <a:t>规模</a:t>
            </a:r>
            <a:r>
              <a:rPr lang="zh-CN" altLang="en-US" sz="2400" dirty="0"/>
              <a:t/>
            </a:r>
            <a:br>
              <a:rPr lang="zh-CN" altLang="en-US" sz="2400" dirty="0"/>
            </a:br>
            <a:r>
              <a:rPr lang="zh-CN" altLang="en-US" sz="2400" dirty="0" smtClean="0"/>
              <a:t>       </a:t>
            </a:r>
            <a:r>
              <a:rPr lang="en-US" altLang="zh-CN" sz="2400" dirty="0" smtClean="0"/>
              <a:t>2013</a:t>
            </a:r>
            <a:r>
              <a:rPr lang="zh-CN" altLang="en-US" sz="2400" dirty="0" smtClean="0"/>
              <a:t>年，</a:t>
            </a:r>
            <a:r>
              <a:rPr lang="en-US" altLang="zh-CN" sz="2400" dirty="0" smtClean="0"/>
              <a:t>F1</a:t>
            </a:r>
            <a:r>
              <a:rPr lang="zh-CN" altLang="en-US" sz="2400" dirty="0" smtClean="0"/>
              <a:t>已经可支撑</a:t>
            </a:r>
            <a:r>
              <a:rPr lang="en-US" altLang="zh-CN" sz="2400" dirty="0" smtClean="0"/>
              <a:t>100</a:t>
            </a:r>
            <a:r>
              <a:rPr lang="zh-CN" altLang="en-US" sz="2400" dirty="0"/>
              <a:t>个</a:t>
            </a:r>
            <a:r>
              <a:rPr lang="zh-CN" altLang="en-US" sz="2400" dirty="0" smtClean="0"/>
              <a:t>应用，数据量约</a:t>
            </a:r>
            <a:r>
              <a:rPr lang="en-US" altLang="zh-CN" sz="2400" dirty="0" smtClean="0"/>
              <a:t>100TB</a:t>
            </a:r>
            <a:r>
              <a:rPr lang="zh-CN" altLang="en-US" sz="2400" dirty="0" smtClean="0"/>
              <a:t>，每秒</a:t>
            </a:r>
            <a:r>
              <a:rPr lang="zh-CN" altLang="en-US" sz="2400" dirty="0"/>
              <a:t>处理成百上千的</a:t>
            </a:r>
            <a:r>
              <a:rPr lang="zh-CN" altLang="en-US" sz="2400" dirty="0" smtClean="0"/>
              <a:t>请求，每天</a:t>
            </a:r>
            <a:r>
              <a:rPr lang="zh-CN" altLang="en-US" sz="2400" dirty="0"/>
              <a:t>扫描数十万亿行</a:t>
            </a:r>
            <a:r>
              <a:rPr lang="zh-CN" altLang="en-US" sz="2400" dirty="0" smtClean="0"/>
              <a:t>记录，且相对之前底层的</a:t>
            </a:r>
            <a:r>
              <a:rPr lang="en-US" altLang="zh-CN" sz="2400" dirty="0" smtClean="0"/>
              <a:t>MySQL</a:t>
            </a:r>
            <a:r>
              <a:rPr lang="zh-CN" altLang="en-US" sz="2400" dirty="0" smtClean="0"/>
              <a:t>没有增加延迟，在</a:t>
            </a:r>
            <a:r>
              <a:rPr lang="zh-CN" altLang="en-US" sz="2400" dirty="0"/>
              <a:t>这样规模</a:t>
            </a:r>
            <a:r>
              <a:rPr lang="zh-CN" altLang="en-US" sz="2400" dirty="0" smtClean="0"/>
              <a:t>下的可用性达到了</a:t>
            </a:r>
            <a:r>
              <a:rPr lang="en-US" altLang="zh-CN" sz="2400" dirty="0" smtClean="0"/>
              <a:t>99.999%</a:t>
            </a:r>
            <a:endParaRPr lang="en-US" altLang="zh-CN" sz="2400"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150</a:t>
            </a:fld>
            <a:endParaRPr lang="zh-CN" altLang="en-US" dirty="0"/>
          </a:p>
        </p:txBody>
      </p:sp>
      <p:sp>
        <p:nvSpPr>
          <p:cNvPr id="5" name="矩形 4"/>
          <p:cNvSpPr/>
          <p:nvPr/>
        </p:nvSpPr>
        <p:spPr>
          <a:xfrm>
            <a:off x="838200" y="6372470"/>
            <a:ext cx="5089855" cy="369332"/>
          </a:xfrm>
          <a:prstGeom prst="rect">
            <a:avLst/>
          </a:prstGeom>
        </p:spPr>
        <p:txBody>
          <a:bodyPr wrap="none">
            <a:spAutoFit/>
          </a:bodyPr>
          <a:lstStyle/>
          <a:p>
            <a:r>
              <a:rPr lang="zh-CN" altLang="en-US" dirty="0">
                <a:solidFill>
                  <a:schemeClr val="bg1">
                    <a:lumMod val="75000"/>
                  </a:schemeClr>
                </a:solidFill>
              </a:rPr>
              <a:t>链接：</a:t>
            </a:r>
            <a:r>
              <a:rPr lang="en-US" altLang="zh-CN" dirty="0">
                <a:solidFill>
                  <a:schemeClr val="bg1">
                    <a:lumMod val="75000"/>
                  </a:schemeClr>
                </a:solidFill>
              </a:rPr>
              <a:t>https://www.jianshu.com/p/de1ae17be357</a:t>
            </a:r>
            <a:endParaRPr lang="zh-CN" altLang="en-US" dirty="0">
              <a:solidFill>
                <a:schemeClr val="bg1">
                  <a:lumMod val="75000"/>
                </a:schemeClr>
              </a:solidFill>
            </a:endParaRPr>
          </a:p>
        </p:txBody>
      </p:sp>
    </p:spTree>
    <p:extLst>
      <p:ext uri="{BB962C8B-B14F-4D97-AF65-F5344CB8AC3E}">
        <p14:creationId xmlns:p14="http://schemas.microsoft.com/office/powerpoint/2010/main" val="3797038703"/>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68600" y="754066"/>
            <a:ext cx="7191255" cy="5803070"/>
          </a:xfrm>
          <a:prstGeom prst="rect">
            <a:avLst/>
          </a:prstGeom>
        </p:spPr>
      </p:pic>
      <p:sp>
        <p:nvSpPr>
          <p:cNvPr id="2" name="标题 1"/>
          <p:cNvSpPr>
            <a:spLocks noGrp="1"/>
          </p:cNvSpPr>
          <p:nvPr>
            <p:ph type="title"/>
          </p:nvPr>
        </p:nvSpPr>
        <p:spPr>
          <a:xfrm>
            <a:off x="838200" y="-51574"/>
            <a:ext cx="10515600" cy="920336"/>
          </a:xfrm>
        </p:spPr>
        <p:txBody>
          <a:bodyPr>
            <a:normAutofit/>
          </a:bodyPr>
          <a:lstStyle/>
          <a:p>
            <a:r>
              <a:rPr lang="en-US" altLang="zh-CN" dirty="0" smtClean="0"/>
              <a:t>6.4.12 F1</a:t>
            </a:r>
            <a:r>
              <a:rPr lang="zh-CN" altLang="en-US" dirty="0" smtClean="0"/>
              <a:t>（续）</a:t>
            </a:r>
            <a:endParaRPr lang="zh-CN" altLang="en-US" dirty="0"/>
          </a:p>
        </p:txBody>
      </p:sp>
      <p:sp>
        <p:nvSpPr>
          <p:cNvPr id="3" name="内容占位符 2"/>
          <p:cNvSpPr>
            <a:spLocks noGrp="1"/>
          </p:cNvSpPr>
          <p:nvPr>
            <p:ph idx="1"/>
          </p:nvPr>
        </p:nvSpPr>
        <p:spPr>
          <a:xfrm>
            <a:off x="838200" y="695144"/>
            <a:ext cx="10515600" cy="693820"/>
          </a:xfrm>
        </p:spPr>
        <p:txBody>
          <a:bodyPr>
            <a:noAutofit/>
          </a:bodyPr>
          <a:lstStyle/>
          <a:p>
            <a:r>
              <a:rPr lang="zh-CN" altLang="en-US" sz="2400" b="1" dirty="0" smtClean="0"/>
              <a:t>体系架构</a:t>
            </a:r>
            <a:endParaRPr lang="en-US" altLang="zh-CN" sz="2400"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151</a:t>
            </a:fld>
            <a:endParaRPr lang="zh-CN" altLang="en-US" dirty="0"/>
          </a:p>
        </p:txBody>
      </p:sp>
      <p:sp>
        <p:nvSpPr>
          <p:cNvPr id="5" name="矩形 4"/>
          <p:cNvSpPr/>
          <p:nvPr/>
        </p:nvSpPr>
        <p:spPr>
          <a:xfrm>
            <a:off x="838200" y="6372470"/>
            <a:ext cx="5089855" cy="369332"/>
          </a:xfrm>
          <a:prstGeom prst="rect">
            <a:avLst/>
          </a:prstGeom>
        </p:spPr>
        <p:txBody>
          <a:bodyPr wrap="none">
            <a:spAutoFit/>
          </a:bodyPr>
          <a:lstStyle/>
          <a:p>
            <a:r>
              <a:rPr lang="zh-CN" altLang="en-US" dirty="0">
                <a:solidFill>
                  <a:schemeClr val="bg1">
                    <a:lumMod val="75000"/>
                  </a:schemeClr>
                </a:solidFill>
              </a:rPr>
              <a:t>链接：</a:t>
            </a:r>
            <a:r>
              <a:rPr lang="en-US" altLang="zh-CN" dirty="0">
                <a:solidFill>
                  <a:schemeClr val="bg1">
                    <a:lumMod val="75000"/>
                  </a:schemeClr>
                </a:solidFill>
              </a:rPr>
              <a:t>https://www.jianshu.com/p/de1ae17be357</a:t>
            </a:r>
            <a:endParaRPr lang="zh-CN" altLang="en-US" dirty="0">
              <a:solidFill>
                <a:schemeClr val="bg1">
                  <a:lumMod val="75000"/>
                </a:schemeClr>
              </a:solidFill>
            </a:endParaRPr>
          </a:p>
        </p:txBody>
      </p:sp>
      <p:sp>
        <p:nvSpPr>
          <p:cNvPr id="7" name="矩形 6"/>
          <p:cNvSpPr/>
          <p:nvPr/>
        </p:nvSpPr>
        <p:spPr>
          <a:xfrm>
            <a:off x="838200" y="1220154"/>
            <a:ext cx="4659775" cy="5170646"/>
          </a:xfrm>
          <a:prstGeom prst="rect">
            <a:avLst/>
          </a:prstGeom>
        </p:spPr>
        <p:txBody>
          <a:bodyPr wrap="square">
            <a:spAutoFit/>
          </a:bodyPr>
          <a:lstStyle/>
          <a:p>
            <a:r>
              <a:rPr lang="en-US" altLang="zh-CN" sz="2200" b="1" dirty="0">
                <a:latin typeface="微软雅黑" panose="020B0503020204020204" pitchFamily="34" charset="-122"/>
                <a:ea typeface="微软雅黑" panose="020B0503020204020204" pitchFamily="34" charset="-122"/>
              </a:rPr>
              <a:t>client </a:t>
            </a:r>
            <a:r>
              <a:rPr lang="en-US" altLang="zh-CN" sz="2200" b="1" dirty="0" smtClean="0">
                <a:latin typeface="微软雅黑" panose="020B0503020204020204" pitchFamily="34" charset="-122"/>
                <a:ea typeface="微软雅黑" panose="020B0503020204020204" pitchFamily="34" charset="-122"/>
              </a:rPr>
              <a:t>library</a:t>
            </a:r>
            <a:r>
              <a:rPr lang="zh-CN" altLang="en-US" sz="2200" dirty="0" smtClean="0">
                <a:latin typeface="微软雅黑" panose="020B0503020204020204" pitchFamily="34" charset="-122"/>
                <a:ea typeface="微软雅黑" panose="020B0503020204020204" pitchFamily="34" charset="-122"/>
              </a:rPr>
              <a:t>：用户通过其连接</a:t>
            </a:r>
            <a:r>
              <a:rPr lang="en-US" altLang="zh-CN" sz="2200" dirty="0">
                <a:latin typeface="微软雅黑" panose="020B0503020204020204" pitchFamily="34" charset="-122"/>
                <a:ea typeface="微软雅黑" panose="020B0503020204020204" pitchFamily="34" charset="-122"/>
              </a:rPr>
              <a:t>F1</a:t>
            </a:r>
            <a:r>
              <a:rPr lang="zh-CN" altLang="en-US" sz="2200" dirty="0">
                <a:latin typeface="微软雅黑" panose="020B0503020204020204" pitchFamily="34" charset="-122"/>
                <a:ea typeface="微软雅黑" panose="020B0503020204020204" pitchFamily="34" charset="-122"/>
              </a:rPr>
              <a:t>发出服务</a:t>
            </a:r>
            <a:r>
              <a:rPr lang="zh-CN" altLang="en-US" sz="2200" dirty="0" smtClean="0">
                <a:latin typeface="微软雅黑" panose="020B0503020204020204" pitchFamily="34" charset="-122"/>
                <a:ea typeface="微软雅黑" panose="020B0503020204020204" pitchFamily="34" charset="-122"/>
              </a:rPr>
              <a:t>请求。</a:t>
            </a:r>
            <a:endParaRPr lang="en-US" altLang="zh-CN" sz="2200" dirty="0" smtClean="0">
              <a:latin typeface="微软雅黑" panose="020B0503020204020204" pitchFamily="34" charset="-122"/>
              <a:ea typeface="微软雅黑" panose="020B0503020204020204" pitchFamily="34" charset="-122"/>
            </a:endParaRPr>
          </a:p>
          <a:p>
            <a:r>
              <a:rPr lang="en-US" altLang="zh-CN" sz="2200" b="1" dirty="0">
                <a:latin typeface="微软雅黑" panose="020B0503020204020204" pitchFamily="34" charset="-122"/>
                <a:ea typeface="微软雅黑" panose="020B0503020204020204" pitchFamily="34" charset="-122"/>
              </a:rPr>
              <a:t>Load Balancer </a:t>
            </a:r>
            <a:r>
              <a:rPr lang="zh-CN" altLang="en-US" sz="2200" dirty="0" smtClean="0">
                <a:latin typeface="微软雅黑" panose="020B0503020204020204" pitchFamily="34" charset="-122"/>
                <a:ea typeface="微软雅黑" panose="020B0503020204020204" pitchFamily="34" charset="-122"/>
              </a:rPr>
              <a:t>：负责负载均衡用户请求到</a:t>
            </a:r>
            <a:r>
              <a:rPr lang="zh-CN" altLang="en-US" sz="2200" dirty="0">
                <a:latin typeface="微软雅黑" panose="020B0503020204020204" pitchFamily="34" charset="-122"/>
                <a:ea typeface="微软雅黑" panose="020B0503020204020204" pitchFamily="34" charset="-122"/>
              </a:rPr>
              <a:t>某个</a:t>
            </a:r>
            <a:r>
              <a:rPr lang="en-US" altLang="zh-CN" sz="2200" dirty="0">
                <a:latin typeface="微软雅黑" panose="020B0503020204020204" pitchFamily="34" charset="-122"/>
                <a:ea typeface="微软雅黑" panose="020B0503020204020204" pitchFamily="34" charset="-122"/>
              </a:rPr>
              <a:t>F1</a:t>
            </a:r>
            <a:r>
              <a:rPr lang="zh-CN" altLang="en-US" sz="2200" dirty="0">
                <a:latin typeface="微软雅黑" panose="020B0503020204020204" pitchFamily="34" charset="-122"/>
                <a:ea typeface="微软雅黑" panose="020B0503020204020204" pitchFamily="34" charset="-122"/>
              </a:rPr>
              <a:t>节点</a:t>
            </a:r>
            <a:r>
              <a:rPr lang="zh-CN" altLang="en-US" sz="2200" dirty="0" smtClean="0">
                <a:latin typeface="微软雅黑" panose="020B0503020204020204" pitchFamily="34" charset="-122"/>
                <a:ea typeface="微软雅黑" panose="020B0503020204020204" pitchFamily="34" charset="-122"/>
              </a:rPr>
              <a:t>。请求被优先连到附近的</a:t>
            </a:r>
            <a:r>
              <a:rPr lang="zh-CN" altLang="en-US" sz="2200" dirty="0">
                <a:latin typeface="微软雅黑" panose="020B0503020204020204" pitchFamily="34" charset="-122"/>
                <a:ea typeface="微软雅黑" panose="020B0503020204020204" pitchFamily="34" charset="-122"/>
              </a:rPr>
              <a:t>数据</a:t>
            </a:r>
            <a:r>
              <a:rPr lang="zh-CN" altLang="en-US" sz="2200" dirty="0" smtClean="0">
                <a:latin typeface="微软雅黑" panose="020B0503020204020204" pitchFamily="34" charset="-122"/>
                <a:ea typeface="微软雅黑" panose="020B0503020204020204" pitchFamily="34" charset="-122"/>
              </a:rPr>
              <a:t>中心的</a:t>
            </a:r>
            <a:r>
              <a:rPr lang="en-US" altLang="zh-CN" sz="2200" dirty="0">
                <a:latin typeface="微软雅黑" panose="020B0503020204020204" pitchFamily="34" charset="-122"/>
                <a:ea typeface="微软雅黑" panose="020B0503020204020204" pitchFamily="34" charset="-122"/>
              </a:rPr>
              <a:t>F1</a:t>
            </a:r>
            <a:r>
              <a:rPr lang="zh-CN" altLang="en-US" sz="2200" dirty="0">
                <a:latin typeface="微软雅黑" panose="020B0503020204020204" pitchFamily="34" charset="-122"/>
                <a:ea typeface="微软雅黑" panose="020B0503020204020204" pitchFamily="34" charset="-122"/>
              </a:rPr>
              <a:t>（除非该数据中心不可用或高负载）。</a:t>
            </a:r>
            <a:endParaRPr lang="en-US" altLang="zh-CN" sz="2200" dirty="0">
              <a:latin typeface="微软雅黑" panose="020B0503020204020204" pitchFamily="34" charset="-122"/>
              <a:ea typeface="微软雅黑" panose="020B0503020204020204" pitchFamily="34" charset="-122"/>
            </a:endParaRPr>
          </a:p>
          <a:p>
            <a:r>
              <a:rPr lang="en-US" altLang="zh-CN" sz="2200" b="1" dirty="0" smtClean="0">
                <a:latin typeface="微软雅黑" panose="020B0503020204020204" pitchFamily="34" charset="-122"/>
                <a:ea typeface="微软雅黑" panose="020B0503020204020204" pitchFamily="34" charset="-122"/>
              </a:rPr>
              <a:t>F1 server</a:t>
            </a:r>
            <a:r>
              <a:rPr lang="zh-CN" altLang="en-US" sz="2200" b="1" dirty="0" smtClean="0">
                <a:latin typeface="微软雅黑" panose="020B0503020204020204" pitchFamily="34" charset="-122"/>
                <a:ea typeface="微软雅黑" panose="020B0503020204020204" pitchFamily="34" charset="-122"/>
              </a:rPr>
              <a:t>：</a:t>
            </a:r>
            <a:r>
              <a:rPr lang="zh-CN" altLang="en-US" sz="2200" dirty="0" smtClean="0">
                <a:latin typeface="微软雅黑" panose="020B0503020204020204" pitchFamily="34" charset="-122"/>
                <a:ea typeface="微软雅黑" panose="020B0503020204020204" pitchFamily="34" charset="-122"/>
              </a:rPr>
              <a:t>从</a:t>
            </a:r>
            <a:r>
              <a:rPr lang="en-US" altLang="zh-CN" sz="2200" dirty="0" smtClean="0">
                <a:latin typeface="微软雅黑" panose="020B0503020204020204" pitchFamily="34" charset="-122"/>
                <a:ea typeface="微软雅黑" panose="020B0503020204020204" pitchFamily="34" charset="-122"/>
              </a:rPr>
              <a:t>Spanner</a:t>
            </a:r>
            <a:r>
              <a:rPr lang="zh-CN" altLang="en-US" sz="2200" dirty="0">
                <a:latin typeface="微软雅黑" panose="020B0503020204020204" pitchFamily="34" charset="-122"/>
                <a:ea typeface="微软雅黑" panose="020B0503020204020204" pitchFamily="34" charset="-122"/>
              </a:rPr>
              <a:t>读写数据，</a:t>
            </a:r>
            <a:r>
              <a:rPr lang="en-US" altLang="zh-CN" sz="2200" dirty="0">
                <a:latin typeface="微软雅黑" panose="020B0503020204020204" pitchFamily="34" charset="-122"/>
                <a:ea typeface="微软雅黑" panose="020B0503020204020204" pitchFamily="34" charset="-122"/>
              </a:rPr>
              <a:t>Spanner</a:t>
            </a:r>
            <a:r>
              <a:rPr lang="zh-CN" altLang="en-US" sz="2200" dirty="0">
                <a:latin typeface="微软雅黑" panose="020B0503020204020204" pitchFamily="34" charset="-122"/>
                <a:ea typeface="微软雅黑" panose="020B0503020204020204" pitchFamily="34" charset="-122"/>
              </a:rPr>
              <a:t>的底层存储是分布式文件系统</a:t>
            </a:r>
            <a:r>
              <a:rPr lang="en-US" altLang="zh-CN" sz="2200" dirty="0">
                <a:latin typeface="微软雅黑" panose="020B0503020204020204" pitchFamily="34" charset="-122"/>
                <a:ea typeface="微软雅黑" panose="020B0503020204020204" pitchFamily="34" charset="-122"/>
              </a:rPr>
              <a:t>CFS</a:t>
            </a:r>
            <a:r>
              <a:rPr lang="zh-CN" altLang="en-US" sz="2200" dirty="0">
                <a:latin typeface="微软雅黑" panose="020B0503020204020204" pitchFamily="34" charset="-122"/>
                <a:ea typeface="微软雅黑" panose="020B0503020204020204" pitchFamily="34" charset="-122"/>
              </a:rPr>
              <a:t>（</a:t>
            </a:r>
            <a:r>
              <a:rPr lang="en-US" altLang="zh-CN" sz="2200" dirty="0">
                <a:latin typeface="微软雅黑" panose="020B0503020204020204" pitchFamily="34" charset="-122"/>
                <a:ea typeface="微软雅黑" panose="020B0503020204020204" pitchFamily="34" charset="-122"/>
              </a:rPr>
              <a:t>Colossus</a:t>
            </a:r>
            <a:r>
              <a:rPr lang="zh-CN" altLang="en-US" sz="2200" dirty="0">
                <a:latin typeface="微软雅黑" panose="020B0503020204020204" pitchFamily="34" charset="-122"/>
                <a:ea typeface="微软雅黑" panose="020B0503020204020204" pitchFamily="34" charset="-122"/>
              </a:rPr>
              <a:t>）</a:t>
            </a:r>
            <a:r>
              <a:rPr lang="zh-CN" altLang="en-US" sz="2200" dirty="0" smtClean="0">
                <a:latin typeface="微软雅黑" panose="020B0503020204020204" pitchFamily="34" charset="-122"/>
                <a:ea typeface="微软雅黑" panose="020B0503020204020204" pitchFamily="34" charset="-122"/>
              </a:rPr>
              <a:t>。</a:t>
            </a:r>
            <a:r>
              <a:rPr lang="en-US" altLang="zh-CN" sz="2200" dirty="0" smtClean="0">
                <a:latin typeface="微软雅黑" panose="020B0503020204020204" pitchFamily="34" charset="-122"/>
                <a:ea typeface="微软雅黑" panose="020B0503020204020204" pitchFamily="34" charset="-122"/>
              </a:rPr>
              <a:t>F1</a:t>
            </a:r>
            <a:r>
              <a:rPr lang="zh-CN" altLang="en-US" sz="2200" dirty="0" smtClean="0">
                <a:latin typeface="微软雅黑" panose="020B0503020204020204" pitchFamily="34" charset="-122"/>
                <a:ea typeface="微软雅黑" panose="020B0503020204020204" pitchFamily="34" charset="-122"/>
              </a:rPr>
              <a:t>可能会从异地</a:t>
            </a:r>
            <a:r>
              <a:rPr lang="en-US" altLang="zh-CN" sz="2200" dirty="0" smtClean="0">
                <a:latin typeface="微软雅黑" panose="020B0503020204020204" pitchFamily="34" charset="-122"/>
                <a:ea typeface="微软雅黑" panose="020B0503020204020204" pitchFamily="34" charset="-122"/>
              </a:rPr>
              <a:t>Spanner</a:t>
            </a:r>
            <a:r>
              <a:rPr lang="zh-CN" altLang="en-US" sz="2200" dirty="0" smtClean="0">
                <a:latin typeface="微软雅黑" panose="020B0503020204020204" pitchFamily="34" charset="-122"/>
                <a:ea typeface="微软雅黑" panose="020B0503020204020204" pitchFamily="34" charset="-122"/>
              </a:rPr>
              <a:t>读取数据。</a:t>
            </a:r>
            <a:endParaRPr lang="en-US" altLang="zh-CN" sz="2200" dirty="0">
              <a:latin typeface="微软雅黑" panose="020B0503020204020204" pitchFamily="34" charset="-122"/>
              <a:ea typeface="微软雅黑" panose="020B0503020204020204" pitchFamily="34" charset="-122"/>
            </a:endParaRPr>
          </a:p>
          <a:p>
            <a:r>
              <a:rPr lang="zh-CN" altLang="en-US" sz="2200" i="1" dirty="0" smtClean="0">
                <a:solidFill>
                  <a:srgbClr val="00B0F0"/>
                </a:solidFill>
                <a:latin typeface="微软雅黑" panose="020B0503020204020204" pitchFamily="34" charset="-122"/>
                <a:ea typeface="微软雅黑" panose="020B0503020204020204" pitchFamily="34" charset="-122"/>
              </a:rPr>
              <a:t>通常</a:t>
            </a:r>
            <a:r>
              <a:rPr lang="zh-CN" altLang="en-US" sz="2200" i="1" dirty="0">
                <a:solidFill>
                  <a:srgbClr val="00B0F0"/>
                </a:solidFill>
                <a:latin typeface="微软雅黑" panose="020B0503020204020204" pitchFamily="34" charset="-122"/>
                <a:ea typeface="微软雅黑" panose="020B0503020204020204" pitchFamily="34" charset="-122"/>
              </a:rPr>
              <a:t>，</a:t>
            </a:r>
            <a:r>
              <a:rPr lang="en-US" altLang="zh-CN" sz="2200" i="1" dirty="0">
                <a:solidFill>
                  <a:srgbClr val="00B0F0"/>
                </a:solidFill>
                <a:latin typeface="微软雅黑" panose="020B0503020204020204" pitchFamily="34" charset="-122"/>
                <a:ea typeface="微软雅黑" panose="020B0503020204020204" pitchFamily="34" charset="-122"/>
              </a:rPr>
              <a:t>F1</a:t>
            </a:r>
            <a:r>
              <a:rPr lang="zh-CN" altLang="en-US" sz="2200" i="1" dirty="0">
                <a:solidFill>
                  <a:srgbClr val="00B0F0"/>
                </a:solidFill>
                <a:latin typeface="微软雅黑" panose="020B0503020204020204" pitchFamily="34" charset="-122"/>
                <a:ea typeface="微软雅黑" panose="020B0503020204020204" pitchFamily="34" charset="-122"/>
              </a:rPr>
              <a:t>和对应</a:t>
            </a:r>
            <a:r>
              <a:rPr lang="en-US" altLang="zh-CN" sz="2200" i="1" dirty="0">
                <a:solidFill>
                  <a:srgbClr val="00B0F0"/>
                </a:solidFill>
                <a:latin typeface="微软雅黑" panose="020B0503020204020204" pitchFamily="34" charset="-122"/>
                <a:ea typeface="微软雅黑" panose="020B0503020204020204" pitchFamily="34" charset="-122"/>
              </a:rPr>
              <a:t>Spanner</a:t>
            </a:r>
            <a:r>
              <a:rPr lang="zh-CN" altLang="en-US" sz="2200" i="1" dirty="0">
                <a:solidFill>
                  <a:srgbClr val="00B0F0"/>
                </a:solidFill>
                <a:latin typeface="微软雅黑" panose="020B0503020204020204" pitchFamily="34" charset="-122"/>
                <a:ea typeface="微软雅黑" panose="020B0503020204020204" pitchFamily="34" charset="-122"/>
              </a:rPr>
              <a:t>在同一个数据中心里，以便加快访问</a:t>
            </a:r>
            <a:r>
              <a:rPr lang="en-US" altLang="zh-CN" sz="2200" i="1" dirty="0">
                <a:solidFill>
                  <a:srgbClr val="00B0F0"/>
                </a:solidFill>
                <a:latin typeface="微软雅黑" panose="020B0503020204020204" pitchFamily="34" charset="-122"/>
                <a:ea typeface="微软雅黑" panose="020B0503020204020204" pitchFamily="34" charset="-122"/>
              </a:rPr>
              <a:t>Spanner</a:t>
            </a:r>
            <a:r>
              <a:rPr lang="zh-CN" altLang="en-US" sz="2200" i="1" dirty="0">
                <a:solidFill>
                  <a:srgbClr val="00B0F0"/>
                </a:solidFill>
                <a:latin typeface="微软雅黑" panose="020B0503020204020204" pitchFamily="34" charset="-122"/>
                <a:ea typeface="微软雅黑" panose="020B0503020204020204" pitchFamily="34" charset="-122"/>
              </a:rPr>
              <a:t>的速度</a:t>
            </a:r>
            <a:r>
              <a:rPr lang="zh-CN" altLang="en-US" sz="2200" i="1" dirty="0" smtClean="0">
                <a:solidFill>
                  <a:srgbClr val="00B0F0"/>
                </a:solidFill>
                <a:latin typeface="微软雅黑" panose="020B0503020204020204" pitchFamily="34" charset="-122"/>
                <a:ea typeface="微软雅黑" panose="020B0503020204020204" pitchFamily="34" charset="-122"/>
              </a:rPr>
              <a:t>。如果同</a:t>
            </a:r>
            <a:r>
              <a:rPr lang="zh-CN" altLang="en-US" sz="2200" i="1" dirty="0">
                <a:solidFill>
                  <a:srgbClr val="00B0F0"/>
                </a:solidFill>
                <a:latin typeface="微软雅黑" panose="020B0503020204020204" pitchFamily="34" charset="-122"/>
                <a:ea typeface="微软雅黑" panose="020B0503020204020204" pitchFamily="34" charset="-122"/>
              </a:rPr>
              <a:t>一个数据中心的</a:t>
            </a:r>
            <a:r>
              <a:rPr lang="en-US" altLang="zh-CN" sz="2200" i="1" dirty="0">
                <a:solidFill>
                  <a:srgbClr val="00B0F0"/>
                </a:solidFill>
                <a:latin typeface="微软雅黑" panose="020B0503020204020204" pitchFamily="34" charset="-122"/>
                <a:ea typeface="微软雅黑" panose="020B0503020204020204" pitchFamily="34" charset="-122"/>
              </a:rPr>
              <a:t>Spanner</a:t>
            </a:r>
            <a:r>
              <a:rPr lang="zh-CN" altLang="en-US" sz="2200" i="1" dirty="0">
                <a:solidFill>
                  <a:srgbClr val="00B0F0"/>
                </a:solidFill>
                <a:latin typeface="微软雅黑" panose="020B0503020204020204" pitchFamily="34" charset="-122"/>
                <a:ea typeface="微软雅黑" panose="020B0503020204020204" pitchFamily="34" charset="-122"/>
              </a:rPr>
              <a:t>不</a:t>
            </a:r>
            <a:r>
              <a:rPr lang="zh-CN" altLang="en-US" sz="2200" i="1" dirty="0" smtClean="0">
                <a:solidFill>
                  <a:srgbClr val="00B0F0"/>
                </a:solidFill>
                <a:latin typeface="微软雅黑" panose="020B0503020204020204" pitchFamily="34" charset="-122"/>
                <a:ea typeface="微软雅黑" panose="020B0503020204020204" pitchFamily="34" charset="-122"/>
              </a:rPr>
              <a:t>可用则</a:t>
            </a:r>
            <a:r>
              <a:rPr lang="en-US" altLang="zh-CN" sz="2200" i="1" dirty="0" smtClean="0">
                <a:solidFill>
                  <a:srgbClr val="00B0F0"/>
                </a:solidFill>
                <a:latin typeface="微软雅黑" panose="020B0503020204020204" pitchFamily="34" charset="-122"/>
                <a:ea typeface="微软雅黑" panose="020B0503020204020204" pitchFamily="34" charset="-122"/>
              </a:rPr>
              <a:t>F1</a:t>
            </a:r>
            <a:r>
              <a:rPr lang="zh-CN" altLang="en-US" sz="2200" i="1" dirty="0" smtClean="0">
                <a:solidFill>
                  <a:srgbClr val="00B0F0"/>
                </a:solidFill>
                <a:latin typeface="微软雅黑" panose="020B0503020204020204" pitchFamily="34" charset="-122"/>
                <a:ea typeface="微软雅黑" panose="020B0503020204020204" pitchFamily="34" charset="-122"/>
              </a:rPr>
              <a:t>可访问</a:t>
            </a:r>
            <a:r>
              <a:rPr lang="zh-CN" altLang="en-US" sz="2200" i="1" dirty="0">
                <a:solidFill>
                  <a:srgbClr val="00B0F0"/>
                </a:solidFill>
                <a:latin typeface="微软雅黑" panose="020B0503020204020204" pitchFamily="34" charset="-122"/>
                <a:ea typeface="微软雅黑" panose="020B0503020204020204" pitchFamily="34" charset="-122"/>
              </a:rPr>
              <a:t>远程的</a:t>
            </a:r>
            <a:r>
              <a:rPr lang="en-US" altLang="zh-CN" sz="2200" i="1" dirty="0">
                <a:solidFill>
                  <a:srgbClr val="00B0F0"/>
                </a:solidFill>
                <a:latin typeface="微软雅黑" panose="020B0503020204020204" pitchFamily="34" charset="-122"/>
                <a:ea typeface="微软雅黑" panose="020B0503020204020204" pitchFamily="34" charset="-122"/>
              </a:rPr>
              <a:t>Spanner</a:t>
            </a:r>
            <a:r>
              <a:rPr lang="zh-CN" altLang="en-US" sz="2200" i="1" dirty="0">
                <a:solidFill>
                  <a:srgbClr val="00B0F0"/>
                </a:solidFill>
                <a:latin typeface="微软雅黑" panose="020B0503020204020204" pitchFamily="34" charset="-122"/>
                <a:ea typeface="微软雅黑" panose="020B0503020204020204" pitchFamily="34" charset="-122"/>
              </a:rPr>
              <a:t>（</a:t>
            </a:r>
            <a:r>
              <a:rPr lang="en-US" altLang="zh-CN" sz="2200" i="1" dirty="0">
                <a:solidFill>
                  <a:srgbClr val="00B0F0"/>
                </a:solidFill>
                <a:latin typeface="微软雅黑" panose="020B0503020204020204" pitchFamily="34" charset="-122"/>
                <a:ea typeface="微软雅黑" panose="020B0503020204020204" pitchFamily="34" charset="-122"/>
              </a:rPr>
              <a:t>Spanner</a:t>
            </a:r>
            <a:r>
              <a:rPr lang="zh-CN" altLang="en-US" sz="2200" i="1" dirty="0">
                <a:solidFill>
                  <a:srgbClr val="00B0F0"/>
                </a:solidFill>
                <a:latin typeface="微软雅黑" panose="020B0503020204020204" pitchFamily="34" charset="-122"/>
                <a:ea typeface="微软雅黑" panose="020B0503020204020204" pitchFamily="34" charset="-122"/>
              </a:rPr>
              <a:t>是同步复制的）</a:t>
            </a:r>
            <a:r>
              <a:rPr lang="zh-CN" altLang="en-US" sz="2200" dirty="0">
                <a:latin typeface="微软雅黑" panose="020B0503020204020204" pitchFamily="34" charset="-122"/>
                <a:ea typeface="微软雅黑" panose="020B0503020204020204" pitchFamily="34" charset="-122"/>
              </a:rPr>
              <a:t>。</a:t>
            </a:r>
          </a:p>
        </p:txBody>
      </p:sp>
    </p:spTree>
    <p:extLst>
      <p:ext uri="{BB962C8B-B14F-4D97-AF65-F5344CB8AC3E}">
        <p14:creationId xmlns:p14="http://schemas.microsoft.com/office/powerpoint/2010/main" val="2871233751"/>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51574"/>
            <a:ext cx="10515600" cy="920336"/>
          </a:xfrm>
        </p:spPr>
        <p:txBody>
          <a:bodyPr>
            <a:normAutofit/>
          </a:bodyPr>
          <a:lstStyle/>
          <a:p>
            <a:r>
              <a:rPr lang="en-US" altLang="zh-CN" dirty="0" smtClean="0"/>
              <a:t>6.4.12 F1</a:t>
            </a:r>
            <a:r>
              <a:rPr lang="zh-CN" altLang="en-US" dirty="0" smtClean="0"/>
              <a:t>（续）</a:t>
            </a:r>
            <a:endParaRPr lang="zh-CN" altLang="en-US" dirty="0"/>
          </a:p>
        </p:txBody>
      </p:sp>
      <p:sp>
        <p:nvSpPr>
          <p:cNvPr id="3" name="内容占位符 2"/>
          <p:cNvSpPr>
            <a:spLocks noGrp="1"/>
          </p:cNvSpPr>
          <p:nvPr>
            <p:ph idx="1"/>
          </p:nvPr>
        </p:nvSpPr>
        <p:spPr>
          <a:xfrm>
            <a:off x="838200" y="868761"/>
            <a:ext cx="10515600" cy="5312119"/>
          </a:xfrm>
        </p:spPr>
        <p:txBody>
          <a:bodyPr>
            <a:noAutofit/>
          </a:bodyPr>
          <a:lstStyle/>
          <a:p>
            <a:r>
              <a:rPr lang="zh-CN" altLang="en-US" sz="2400" dirty="0" smtClean="0"/>
              <a:t>大部分</a:t>
            </a:r>
            <a:r>
              <a:rPr lang="zh-CN" altLang="en-US" sz="2400" dirty="0"/>
              <a:t>的</a:t>
            </a:r>
            <a:r>
              <a:rPr lang="en-US" altLang="zh-CN" sz="2400" dirty="0"/>
              <a:t>F1</a:t>
            </a:r>
            <a:r>
              <a:rPr lang="zh-CN" altLang="en-US" sz="2400" dirty="0"/>
              <a:t>是无状态</a:t>
            </a:r>
            <a:r>
              <a:rPr lang="zh-CN" altLang="en-US" sz="2400" dirty="0" smtClean="0"/>
              <a:t>的</a:t>
            </a:r>
            <a:endParaRPr lang="en-US" altLang="zh-CN" sz="2400" dirty="0" smtClean="0"/>
          </a:p>
          <a:p>
            <a:r>
              <a:rPr lang="en-US" altLang="zh-CN" sz="2400" dirty="0" smtClean="0"/>
              <a:t>     ↓</a:t>
            </a:r>
          </a:p>
          <a:p>
            <a:r>
              <a:rPr lang="zh-CN" altLang="en-US" sz="2400" dirty="0" smtClean="0"/>
              <a:t>一</a:t>
            </a:r>
            <a:r>
              <a:rPr lang="zh-CN" altLang="en-US" sz="2400" dirty="0"/>
              <a:t>个客户端可以发送不同请求到不同</a:t>
            </a:r>
            <a:r>
              <a:rPr lang="en-US" altLang="zh-CN" sz="2400" dirty="0"/>
              <a:t>F1 </a:t>
            </a:r>
            <a:r>
              <a:rPr lang="en-US" altLang="zh-CN" sz="2400" dirty="0" smtClean="0"/>
              <a:t>server</a:t>
            </a:r>
            <a:r>
              <a:rPr lang="zh-CN" altLang="en-US" sz="2400" dirty="0" smtClean="0"/>
              <a:t>。</a:t>
            </a:r>
            <a:endParaRPr lang="en-US" altLang="zh-CN" sz="2400" dirty="0" smtClean="0"/>
          </a:p>
          <a:p>
            <a:r>
              <a:rPr lang="zh-CN" altLang="en-US" sz="2400" dirty="0" smtClean="0"/>
              <a:t>有</a:t>
            </a:r>
            <a:r>
              <a:rPr lang="zh-CN" altLang="en-US" sz="2400" dirty="0"/>
              <a:t>一</a:t>
            </a:r>
            <a:r>
              <a:rPr lang="zh-CN" altLang="en-US" sz="2400" dirty="0" smtClean="0"/>
              <a:t>种例外状况：当客户端</a:t>
            </a:r>
            <a:r>
              <a:rPr lang="zh-CN" altLang="en-US" sz="2400" dirty="0"/>
              <a:t>的事务使用了悲观</a:t>
            </a:r>
            <a:r>
              <a:rPr lang="zh-CN" altLang="en-US" sz="2400" dirty="0" smtClean="0"/>
              <a:t>锁时，会因此而不允许分散请求，只能在一台</a:t>
            </a:r>
            <a:r>
              <a:rPr lang="en-US" altLang="zh-CN" sz="2400" dirty="0" smtClean="0"/>
              <a:t>F1 </a:t>
            </a:r>
            <a:r>
              <a:rPr lang="en-US" altLang="zh-CN" sz="2400" dirty="0"/>
              <a:t>server</a:t>
            </a:r>
            <a:r>
              <a:rPr lang="zh-CN" altLang="en-US" sz="2400" dirty="0" smtClean="0"/>
              <a:t>处理事务</a:t>
            </a:r>
            <a:r>
              <a:rPr lang="zh-CN" altLang="en-US" sz="2400" dirty="0"/>
              <a:t>。</a:t>
            </a:r>
            <a:br>
              <a:rPr lang="zh-CN" altLang="en-US" sz="2400" dirty="0"/>
            </a:br>
            <a:endParaRPr lang="en-US" altLang="zh-CN" sz="2400" dirty="0" smtClean="0"/>
          </a:p>
          <a:p>
            <a:r>
              <a:rPr lang="en-US" altLang="zh-CN" sz="2400" b="1" dirty="0" smtClean="0"/>
              <a:t>F1 </a:t>
            </a:r>
            <a:r>
              <a:rPr lang="en-US" altLang="zh-CN" sz="2400" b="1" dirty="0"/>
              <a:t>Master</a:t>
            </a:r>
            <a:r>
              <a:rPr lang="zh-CN" altLang="en-US" sz="2400" dirty="0"/>
              <a:t>和</a:t>
            </a:r>
            <a:r>
              <a:rPr lang="en-US" altLang="zh-CN" sz="2400" b="1" dirty="0"/>
              <a:t>Slave </a:t>
            </a:r>
            <a:r>
              <a:rPr lang="en-US" altLang="zh-CN" sz="2400" b="1" dirty="0" smtClean="0"/>
              <a:t>Pool</a:t>
            </a:r>
            <a:r>
              <a:rPr lang="zh-CN" altLang="en-US" sz="2400" dirty="0" smtClean="0"/>
              <a:t>：用于并行计算。当</a:t>
            </a:r>
            <a:r>
              <a:rPr lang="en-US" altLang="zh-CN" sz="2400" dirty="0"/>
              <a:t>query planner</a:t>
            </a:r>
            <a:r>
              <a:rPr lang="zh-CN" altLang="en-US" sz="2400" dirty="0"/>
              <a:t>发现一个</a:t>
            </a:r>
            <a:r>
              <a:rPr lang="en-US" altLang="zh-CN" sz="2400" dirty="0"/>
              <a:t>SQL</a:t>
            </a:r>
            <a:r>
              <a:rPr lang="zh-CN" altLang="en-US" sz="2400" dirty="0"/>
              <a:t>可以并行加速</a:t>
            </a:r>
            <a:r>
              <a:rPr lang="zh-CN" altLang="en-US" sz="2400" dirty="0" smtClean="0"/>
              <a:t>执行时，会将该</a:t>
            </a:r>
            <a:r>
              <a:rPr lang="en-US" altLang="zh-CN" sz="2400" dirty="0" smtClean="0"/>
              <a:t>SQL</a:t>
            </a:r>
            <a:r>
              <a:rPr lang="zh-CN" altLang="en-US" sz="2400" dirty="0"/>
              <a:t>分</a:t>
            </a:r>
            <a:r>
              <a:rPr lang="zh-CN" altLang="en-US" sz="2400" dirty="0" smtClean="0"/>
              <a:t>拆成多个并行</a:t>
            </a:r>
            <a:r>
              <a:rPr lang="zh-CN" altLang="en-US" sz="2400" dirty="0"/>
              <a:t>执行</a:t>
            </a:r>
            <a:r>
              <a:rPr lang="zh-CN" altLang="en-US" sz="2400" dirty="0" smtClean="0"/>
              <a:t>单位发给</a:t>
            </a:r>
            <a:r>
              <a:rPr lang="en-US" altLang="zh-CN" sz="2400" dirty="0" smtClean="0"/>
              <a:t>slave pool</a:t>
            </a:r>
            <a:r>
              <a:rPr lang="zh-CN" altLang="en-US" sz="2400" dirty="0" smtClean="0"/>
              <a:t>去执行，</a:t>
            </a:r>
            <a:r>
              <a:rPr lang="en-US" altLang="zh-CN" sz="2400" dirty="0" smtClean="0"/>
              <a:t>F1 Master</a:t>
            </a:r>
            <a:r>
              <a:rPr lang="zh-CN" altLang="en-US" sz="2400" dirty="0" smtClean="0"/>
              <a:t>负责监控</a:t>
            </a:r>
            <a:r>
              <a:rPr lang="en-US" altLang="zh-CN" sz="2400" dirty="0"/>
              <a:t>slave pool</a:t>
            </a:r>
            <a:r>
              <a:rPr lang="zh-CN" altLang="en-US" sz="2400" dirty="0"/>
              <a:t>健康情况和剩余可用</a:t>
            </a:r>
            <a:r>
              <a:rPr lang="en-US" altLang="zh-CN" sz="2400" dirty="0"/>
              <a:t>slave</a:t>
            </a:r>
            <a:r>
              <a:rPr lang="zh-CN" altLang="en-US" sz="2400" dirty="0" smtClean="0"/>
              <a:t>数目。</a:t>
            </a:r>
            <a:endParaRPr lang="en-US" altLang="zh-CN" sz="2400" dirty="0" smtClean="0"/>
          </a:p>
          <a:p>
            <a:r>
              <a:rPr lang="zh-CN" altLang="en-US" sz="2400" dirty="0" smtClean="0">
                <a:solidFill>
                  <a:srgbClr val="00B0F0"/>
                </a:solidFill>
              </a:rPr>
              <a:t>除了</a:t>
            </a:r>
            <a:r>
              <a:rPr lang="en-US" altLang="zh-CN" sz="2400" dirty="0" smtClean="0">
                <a:solidFill>
                  <a:srgbClr val="00B0F0"/>
                </a:solidFill>
              </a:rPr>
              <a:t>SQL</a:t>
            </a:r>
            <a:r>
              <a:rPr lang="zh-CN" altLang="en-US" sz="2400" dirty="0" smtClean="0">
                <a:solidFill>
                  <a:srgbClr val="00B0F0"/>
                </a:solidFill>
              </a:rPr>
              <a:t>任务，</a:t>
            </a:r>
            <a:r>
              <a:rPr lang="en-US" altLang="zh-CN" sz="2400" dirty="0" err="1" smtClean="0">
                <a:solidFill>
                  <a:srgbClr val="00B0F0"/>
                </a:solidFill>
              </a:rPr>
              <a:t>MapReduce</a:t>
            </a:r>
            <a:r>
              <a:rPr lang="zh-CN" altLang="en-US" sz="2400" dirty="0">
                <a:solidFill>
                  <a:srgbClr val="00B0F0"/>
                </a:solidFill>
              </a:rPr>
              <a:t>任务也可用</a:t>
            </a:r>
            <a:r>
              <a:rPr lang="en-US" altLang="zh-CN" sz="2400" dirty="0">
                <a:solidFill>
                  <a:srgbClr val="00B0F0"/>
                </a:solidFill>
              </a:rPr>
              <a:t>F1</a:t>
            </a:r>
            <a:r>
              <a:rPr lang="zh-CN" altLang="en-US" sz="2400" dirty="0">
                <a:solidFill>
                  <a:srgbClr val="00B0F0"/>
                </a:solidFill>
              </a:rPr>
              <a:t>来分布式执行</a:t>
            </a:r>
            <a:r>
              <a:rPr lang="zh-CN" altLang="en-US" sz="2400" dirty="0" smtClean="0">
                <a:solidFill>
                  <a:srgbClr val="00B0F0"/>
                </a:solidFill>
              </a:rPr>
              <a:t>。</a:t>
            </a:r>
            <a:endParaRPr lang="zh-CN" altLang="en-US" sz="2400" dirty="0">
              <a:solidFill>
                <a:srgbClr val="00B0F0"/>
              </a:solidFill>
            </a:endParaRP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152</a:t>
            </a:fld>
            <a:endParaRPr lang="zh-CN" altLang="en-US" dirty="0"/>
          </a:p>
        </p:txBody>
      </p:sp>
      <p:sp>
        <p:nvSpPr>
          <p:cNvPr id="5" name="矩形 4"/>
          <p:cNvSpPr/>
          <p:nvPr/>
        </p:nvSpPr>
        <p:spPr>
          <a:xfrm>
            <a:off x="838200" y="6372470"/>
            <a:ext cx="5089855" cy="369332"/>
          </a:xfrm>
          <a:prstGeom prst="rect">
            <a:avLst/>
          </a:prstGeom>
        </p:spPr>
        <p:txBody>
          <a:bodyPr wrap="none">
            <a:spAutoFit/>
          </a:bodyPr>
          <a:lstStyle/>
          <a:p>
            <a:r>
              <a:rPr lang="zh-CN" altLang="en-US" dirty="0">
                <a:solidFill>
                  <a:schemeClr val="bg1">
                    <a:lumMod val="75000"/>
                  </a:schemeClr>
                </a:solidFill>
              </a:rPr>
              <a:t>链接：</a:t>
            </a:r>
            <a:r>
              <a:rPr lang="en-US" altLang="zh-CN" dirty="0">
                <a:solidFill>
                  <a:schemeClr val="bg1">
                    <a:lumMod val="75000"/>
                  </a:schemeClr>
                </a:solidFill>
              </a:rPr>
              <a:t>https://www.jianshu.com/p/de1ae17be357</a:t>
            </a:r>
            <a:endParaRPr lang="zh-CN" altLang="en-US" dirty="0">
              <a:solidFill>
                <a:schemeClr val="bg1">
                  <a:lumMod val="75000"/>
                </a:schemeClr>
              </a:solidFill>
            </a:endParaRPr>
          </a:p>
        </p:txBody>
      </p:sp>
    </p:spTree>
    <p:extLst>
      <p:ext uri="{BB962C8B-B14F-4D97-AF65-F5344CB8AC3E}">
        <p14:creationId xmlns:p14="http://schemas.microsoft.com/office/powerpoint/2010/main" val="1914759811"/>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51574"/>
            <a:ext cx="10515600" cy="920336"/>
          </a:xfrm>
        </p:spPr>
        <p:txBody>
          <a:bodyPr>
            <a:normAutofit/>
          </a:bodyPr>
          <a:lstStyle/>
          <a:p>
            <a:r>
              <a:rPr lang="en-US" altLang="zh-CN" dirty="0" smtClean="0"/>
              <a:t>6.4.12 F1</a:t>
            </a:r>
            <a:r>
              <a:rPr lang="zh-CN" altLang="en-US" dirty="0" smtClean="0"/>
              <a:t>（续）</a:t>
            </a:r>
            <a:endParaRPr lang="zh-CN" altLang="en-US" dirty="0"/>
          </a:p>
        </p:txBody>
      </p:sp>
      <p:sp>
        <p:nvSpPr>
          <p:cNvPr id="3" name="内容占位符 2"/>
          <p:cNvSpPr>
            <a:spLocks noGrp="1"/>
          </p:cNvSpPr>
          <p:nvPr>
            <p:ph idx="1"/>
          </p:nvPr>
        </p:nvSpPr>
        <p:spPr>
          <a:xfrm>
            <a:off x="838200" y="868761"/>
            <a:ext cx="10515600" cy="5312119"/>
          </a:xfrm>
        </p:spPr>
        <p:txBody>
          <a:bodyPr>
            <a:noAutofit/>
          </a:bodyPr>
          <a:lstStyle/>
          <a:p>
            <a:r>
              <a:rPr lang="en-US" altLang="zh-CN" sz="2400" b="1" dirty="0" smtClean="0"/>
              <a:t>F1</a:t>
            </a:r>
            <a:r>
              <a:rPr lang="zh-CN" altLang="en-US" sz="2400" b="1" dirty="0"/>
              <a:t>数据模型</a:t>
            </a:r>
            <a:r>
              <a:rPr lang="zh-CN" altLang="en-US" sz="2400" dirty="0"/>
              <a:t/>
            </a:r>
            <a:br>
              <a:rPr lang="zh-CN" altLang="en-US" sz="2400" dirty="0"/>
            </a:br>
            <a:r>
              <a:rPr lang="en-US" altLang="zh-CN" sz="2400" dirty="0"/>
              <a:t>F1</a:t>
            </a:r>
            <a:r>
              <a:rPr lang="zh-CN" altLang="en-US" sz="2400" dirty="0"/>
              <a:t>的数据模型和</a:t>
            </a:r>
            <a:r>
              <a:rPr lang="en-US" altLang="zh-CN" sz="2400" dirty="0" smtClean="0"/>
              <a:t>Spanner</a:t>
            </a:r>
            <a:r>
              <a:rPr lang="zh-CN" altLang="en-US" sz="2400" dirty="0" smtClean="0"/>
              <a:t>相似，有着层级关系的特征。</a:t>
            </a:r>
            <a:r>
              <a:rPr lang="en-US" altLang="zh-CN" sz="2400" dirty="0"/>
              <a:t/>
            </a:r>
            <a:br>
              <a:rPr lang="en-US" altLang="zh-CN" sz="2400" dirty="0"/>
            </a:br>
            <a:r>
              <a:rPr lang="en-US" altLang="zh-CN" sz="2400" dirty="0" smtClean="0"/>
              <a:t>      </a:t>
            </a:r>
            <a:r>
              <a:rPr lang="zh-CN" altLang="en-US" sz="2400" dirty="0" smtClean="0"/>
              <a:t>逻辑上，</a:t>
            </a:r>
            <a:r>
              <a:rPr lang="en-US" altLang="zh-CN" sz="2400" dirty="0" smtClean="0"/>
              <a:t>F1</a:t>
            </a:r>
            <a:r>
              <a:rPr lang="zh-CN" altLang="en-US" sz="2400" dirty="0" smtClean="0"/>
              <a:t>仍然有和</a:t>
            </a:r>
            <a:r>
              <a:rPr lang="en-US" altLang="zh-CN" sz="2400" dirty="0" smtClean="0"/>
              <a:t>RDBMS</a:t>
            </a:r>
            <a:r>
              <a:rPr lang="zh-CN" altLang="en-US" sz="2400" dirty="0" smtClean="0"/>
              <a:t>类似的关系模式，但增加了表之间的层级性，另外还支持</a:t>
            </a:r>
            <a:r>
              <a:rPr lang="en-US" altLang="zh-CN" sz="2400" dirty="0"/>
              <a:t>Protocol Buffer</a:t>
            </a:r>
            <a:r>
              <a:rPr lang="zh-CN" altLang="en-US" sz="2400" dirty="0"/>
              <a:t>这种</a:t>
            </a:r>
            <a:r>
              <a:rPr lang="zh-CN" altLang="en-US" sz="2400" dirty="0" smtClean="0"/>
              <a:t>数据类型。</a:t>
            </a:r>
            <a:endParaRPr lang="en-US" altLang="zh-CN" sz="2400" dirty="0" smtClean="0"/>
          </a:p>
          <a:p>
            <a:r>
              <a:rPr lang="zh-CN" altLang="en-US" sz="2400" b="1" dirty="0" smtClean="0"/>
              <a:t>表之间的层级性</a:t>
            </a:r>
            <a:r>
              <a:rPr lang="zh-CN" altLang="en-US" sz="2400" dirty="0" smtClean="0"/>
              <a:t>：子</a:t>
            </a:r>
            <a:r>
              <a:rPr lang="zh-CN" altLang="en-US" sz="2400" dirty="0"/>
              <a:t>表的主键一部分必须引用父</a:t>
            </a:r>
            <a:r>
              <a:rPr lang="zh-CN" altLang="en-US" sz="2400" dirty="0" smtClean="0"/>
              <a:t>表。</a:t>
            </a:r>
            <a:endParaRPr lang="en-US" altLang="zh-CN" sz="2400" dirty="0" smtClean="0"/>
          </a:p>
          <a:p>
            <a:r>
              <a:rPr lang="zh-CN" altLang="en-US" sz="2400" dirty="0" smtClean="0"/>
              <a:t>例：表</a:t>
            </a:r>
            <a:r>
              <a:rPr lang="en-US" altLang="zh-CN" sz="2400" dirty="0"/>
              <a:t>Customer</a:t>
            </a:r>
            <a:r>
              <a:rPr lang="zh-CN" altLang="en-US" sz="2400" dirty="0"/>
              <a:t>有主键</a:t>
            </a:r>
            <a:r>
              <a:rPr lang="en-US" altLang="zh-CN" sz="2400" dirty="0"/>
              <a:t>(</a:t>
            </a:r>
            <a:r>
              <a:rPr lang="en-US" altLang="zh-CN" sz="2400" dirty="0" err="1"/>
              <a:t>CustomerId</a:t>
            </a:r>
            <a:r>
              <a:rPr lang="en-US" altLang="zh-CN" sz="2400" dirty="0"/>
              <a:t>)</a:t>
            </a:r>
            <a:r>
              <a:rPr lang="zh-CN" altLang="en-US" sz="2400" dirty="0"/>
              <a:t>，它的子表</a:t>
            </a:r>
            <a:r>
              <a:rPr lang="en-US" altLang="zh-CN" sz="2400" dirty="0"/>
              <a:t>Campaign</a:t>
            </a:r>
            <a:r>
              <a:rPr lang="zh-CN" altLang="en-US" sz="2400" dirty="0"/>
              <a:t>的主键必须也包含</a:t>
            </a:r>
            <a:r>
              <a:rPr lang="en-US" altLang="zh-CN" sz="2400" dirty="0"/>
              <a:t>(</a:t>
            </a:r>
            <a:r>
              <a:rPr lang="en-US" altLang="zh-CN" sz="2400" dirty="0" err="1"/>
              <a:t>CustomerId</a:t>
            </a:r>
            <a:r>
              <a:rPr lang="en-US" altLang="zh-CN" sz="2400" dirty="0" smtClean="0"/>
              <a:t>)</a:t>
            </a:r>
            <a:r>
              <a:rPr lang="zh-CN" altLang="en-US" sz="2400" dirty="0" smtClean="0"/>
              <a:t>，形如 </a:t>
            </a:r>
            <a:r>
              <a:rPr lang="en-US" altLang="zh-CN" sz="2400" dirty="0" smtClean="0"/>
              <a:t>(</a:t>
            </a:r>
            <a:r>
              <a:rPr lang="en-US" altLang="zh-CN" sz="2400" dirty="0" err="1"/>
              <a:t>CustomerId</a:t>
            </a:r>
            <a:r>
              <a:rPr lang="en-US" altLang="zh-CN" sz="2400" dirty="0"/>
              <a:t>, </a:t>
            </a:r>
            <a:r>
              <a:rPr lang="en-US" altLang="zh-CN" sz="2400" dirty="0" err="1"/>
              <a:t>CampaignId</a:t>
            </a:r>
            <a:r>
              <a:rPr lang="en-US" altLang="zh-CN" sz="2400" dirty="0" smtClean="0"/>
              <a:t>)</a:t>
            </a:r>
            <a:r>
              <a:rPr lang="zh-CN" altLang="en-US" sz="2400" dirty="0" smtClean="0"/>
              <a:t>。</a:t>
            </a:r>
            <a:endParaRPr lang="en-US" altLang="zh-CN" sz="2400" dirty="0" smtClean="0"/>
          </a:p>
          <a:p>
            <a:r>
              <a:rPr lang="zh-CN" altLang="en-US" sz="2400" dirty="0" smtClean="0"/>
              <a:t>     以此类推，假如</a:t>
            </a:r>
            <a:r>
              <a:rPr lang="en-US" altLang="zh-CN" sz="2400" dirty="0"/>
              <a:t>Campaign</a:t>
            </a:r>
            <a:r>
              <a:rPr lang="zh-CN" altLang="en-US" sz="2400" dirty="0"/>
              <a:t>也有子表</a:t>
            </a:r>
            <a:r>
              <a:rPr lang="en-US" altLang="zh-CN" sz="2400" dirty="0" err="1" smtClean="0"/>
              <a:t>AdGroup</a:t>
            </a:r>
            <a:r>
              <a:rPr lang="zh-CN" altLang="en-US" sz="2400" dirty="0" smtClean="0"/>
              <a:t>，则</a:t>
            </a:r>
            <a:r>
              <a:rPr lang="en-US" altLang="zh-CN" sz="2400" dirty="0" err="1"/>
              <a:t>AdGroup</a:t>
            </a:r>
            <a:r>
              <a:rPr lang="zh-CN" altLang="en-US" sz="2400" dirty="0"/>
              <a:t>的主</a:t>
            </a:r>
            <a:r>
              <a:rPr lang="zh-CN" altLang="en-US" sz="2400" dirty="0" smtClean="0"/>
              <a:t>键需形如</a:t>
            </a:r>
            <a:r>
              <a:rPr lang="en-US" altLang="zh-CN" sz="2400" dirty="0" smtClean="0"/>
              <a:t>(</a:t>
            </a:r>
            <a:r>
              <a:rPr lang="en-US" altLang="zh-CN" sz="2400" dirty="0" err="1"/>
              <a:t>CustomerId,CampaignId</a:t>
            </a:r>
            <a:r>
              <a:rPr lang="en-US" altLang="zh-CN" sz="2400" dirty="0"/>
              <a:t>, </a:t>
            </a:r>
            <a:r>
              <a:rPr lang="en-US" altLang="zh-CN" sz="2400" dirty="0" err="1"/>
              <a:t>AdGroupId</a:t>
            </a:r>
            <a:r>
              <a:rPr lang="en-US" altLang="zh-CN" sz="2400" dirty="0" smtClean="0"/>
              <a:t>)</a:t>
            </a:r>
            <a:r>
              <a:rPr lang="zh-CN" altLang="en-US" sz="2400" dirty="0" smtClean="0"/>
              <a:t>。</a:t>
            </a:r>
            <a:endParaRPr lang="en-US" altLang="zh-CN" sz="2400" dirty="0" smtClean="0"/>
          </a:p>
          <a:p>
            <a:r>
              <a:rPr lang="en-US" altLang="zh-CN" sz="2400" b="1" dirty="0" smtClean="0"/>
              <a:t>Root row</a:t>
            </a:r>
            <a:r>
              <a:rPr lang="zh-CN" altLang="en-US" sz="2400" dirty="0" smtClean="0"/>
              <a:t>：最外层父</a:t>
            </a:r>
            <a:r>
              <a:rPr lang="zh-CN" altLang="en-US" sz="2400" dirty="0"/>
              <a:t>表</a:t>
            </a:r>
            <a:r>
              <a:rPr lang="en-US" altLang="zh-CN" sz="2400" dirty="0"/>
              <a:t>Customer</a:t>
            </a:r>
            <a:r>
              <a:rPr lang="zh-CN" altLang="en-US" sz="2400" dirty="0" smtClean="0"/>
              <a:t>的一个主</a:t>
            </a:r>
            <a:r>
              <a:rPr lang="zh-CN" altLang="en-US" sz="2400" dirty="0"/>
              <a:t>键</a:t>
            </a:r>
            <a:r>
              <a:rPr lang="en-US" altLang="zh-CN" sz="2400" dirty="0" err="1" smtClean="0"/>
              <a:t>CustomerId</a:t>
            </a:r>
            <a:r>
              <a:rPr lang="zh-CN" altLang="en-US" sz="2400" dirty="0" smtClean="0"/>
              <a:t>称为一</a:t>
            </a:r>
            <a:r>
              <a:rPr lang="zh-CN" altLang="en-US" sz="2400" dirty="0"/>
              <a:t>个</a:t>
            </a:r>
            <a:r>
              <a:rPr lang="en-US" altLang="zh-CN" sz="2400" dirty="0"/>
              <a:t>root </a:t>
            </a:r>
            <a:r>
              <a:rPr lang="en-US" altLang="zh-CN" sz="2400" dirty="0" smtClean="0"/>
              <a:t>row</a:t>
            </a:r>
            <a:r>
              <a:rPr lang="zh-CN" altLang="en-US" sz="2400" dirty="0"/>
              <a:t>。</a:t>
            </a:r>
            <a:r>
              <a:rPr lang="zh-CN" altLang="en-US" sz="2400" dirty="0" smtClean="0"/>
              <a:t>所有</a:t>
            </a:r>
            <a:r>
              <a:rPr lang="zh-CN" altLang="en-US" sz="2400" dirty="0"/>
              <a:t>引用这个</a:t>
            </a:r>
            <a:r>
              <a:rPr lang="en-US" altLang="zh-CN" sz="2400" dirty="0"/>
              <a:t>root row</a:t>
            </a:r>
            <a:r>
              <a:rPr lang="zh-CN" altLang="en-US" sz="2400" dirty="0"/>
              <a:t>的子表相关</a:t>
            </a:r>
            <a:r>
              <a:rPr lang="en-US" altLang="zh-CN" sz="2400" dirty="0"/>
              <a:t>row</a:t>
            </a:r>
            <a:r>
              <a:rPr lang="zh-CN" altLang="en-US" sz="2400" dirty="0"/>
              <a:t>组成了</a:t>
            </a:r>
            <a:r>
              <a:rPr lang="en-US" altLang="zh-CN" sz="2400" dirty="0"/>
              <a:t>Spanner</a:t>
            </a:r>
            <a:r>
              <a:rPr lang="zh-CN" altLang="en-US" sz="2400" dirty="0"/>
              <a:t>里的</a:t>
            </a:r>
            <a:r>
              <a:rPr lang="en-US" altLang="zh-CN" sz="2400" dirty="0" smtClean="0"/>
              <a:t>directory</a:t>
            </a:r>
            <a:r>
              <a:rPr lang="zh-CN" altLang="en-US" sz="2400" dirty="0" smtClean="0"/>
              <a:t>。</a:t>
            </a:r>
            <a:endParaRPr lang="en-US" altLang="zh-CN" sz="2400"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153</a:t>
            </a:fld>
            <a:endParaRPr lang="zh-CN" altLang="en-US" dirty="0"/>
          </a:p>
        </p:txBody>
      </p:sp>
      <p:sp>
        <p:nvSpPr>
          <p:cNvPr id="5" name="矩形 4"/>
          <p:cNvSpPr/>
          <p:nvPr/>
        </p:nvSpPr>
        <p:spPr>
          <a:xfrm>
            <a:off x="838200" y="6372470"/>
            <a:ext cx="5089855" cy="369332"/>
          </a:xfrm>
          <a:prstGeom prst="rect">
            <a:avLst/>
          </a:prstGeom>
        </p:spPr>
        <p:txBody>
          <a:bodyPr wrap="none">
            <a:spAutoFit/>
          </a:bodyPr>
          <a:lstStyle/>
          <a:p>
            <a:r>
              <a:rPr lang="zh-CN" altLang="en-US" dirty="0">
                <a:solidFill>
                  <a:schemeClr val="bg1">
                    <a:lumMod val="75000"/>
                  </a:schemeClr>
                </a:solidFill>
              </a:rPr>
              <a:t>链接：</a:t>
            </a:r>
            <a:r>
              <a:rPr lang="en-US" altLang="zh-CN" dirty="0">
                <a:solidFill>
                  <a:schemeClr val="bg1">
                    <a:lumMod val="75000"/>
                  </a:schemeClr>
                </a:solidFill>
              </a:rPr>
              <a:t>https://www.jianshu.com/p/de1ae17be357</a:t>
            </a:r>
            <a:endParaRPr lang="zh-CN" altLang="en-US" dirty="0">
              <a:solidFill>
                <a:schemeClr val="bg1">
                  <a:lumMod val="75000"/>
                </a:schemeClr>
              </a:solidFill>
            </a:endParaRPr>
          </a:p>
        </p:txBody>
      </p:sp>
    </p:spTree>
    <p:extLst>
      <p:ext uri="{BB962C8B-B14F-4D97-AF65-F5344CB8AC3E}">
        <p14:creationId xmlns:p14="http://schemas.microsoft.com/office/powerpoint/2010/main" val="3202635757"/>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51574"/>
            <a:ext cx="10515600" cy="920336"/>
          </a:xfrm>
        </p:spPr>
        <p:txBody>
          <a:bodyPr>
            <a:normAutofit/>
          </a:bodyPr>
          <a:lstStyle/>
          <a:p>
            <a:r>
              <a:rPr lang="en-US" altLang="zh-CN" dirty="0" smtClean="0"/>
              <a:t>6.4.12 F1</a:t>
            </a:r>
            <a:r>
              <a:rPr lang="zh-CN" altLang="en-US" dirty="0" smtClean="0"/>
              <a:t>（续）</a:t>
            </a:r>
            <a:endParaRPr lang="zh-CN" altLang="en-US" dirty="0"/>
          </a:p>
        </p:txBody>
      </p:sp>
      <p:sp>
        <p:nvSpPr>
          <p:cNvPr id="3" name="内容占位符 2"/>
          <p:cNvSpPr>
            <a:spLocks noGrp="1"/>
          </p:cNvSpPr>
          <p:nvPr>
            <p:ph idx="1"/>
          </p:nvPr>
        </p:nvSpPr>
        <p:spPr>
          <a:xfrm>
            <a:off x="838200" y="868762"/>
            <a:ext cx="10515600" cy="1886014"/>
          </a:xfrm>
        </p:spPr>
        <p:txBody>
          <a:bodyPr>
            <a:noAutofit/>
          </a:bodyPr>
          <a:lstStyle/>
          <a:p>
            <a:r>
              <a:rPr lang="en-US" altLang="zh-CN" sz="2000" b="1" dirty="0" smtClean="0"/>
              <a:t>F1</a:t>
            </a:r>
            <a:r>
              <a:rPr lang="zh-CN" altLang="en-US" sz="2000" b="1" dirty="0"/>
              <a:t>数据模型</a:t>
            </a:r>
            <a:r>
              <a:rPr lang="zh-CN" altLang="en-US" sz="2000" dirty="0"/>
              <a:t/>
            </a:r>
            <a:br>
              <a:rPr lang="zh-CN" altLang="en-US" sz="2000" dirty="0"/>
            </a:br>
            <a:endParaRPr lang="en-US" altLang="zh-CN" sz="2000"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154</a:t>
            </a:fld>
            <a:endParaRPr lang="zh-CN" altLang="en-US" dirty="0"/>
          </a:p>
        </p:txBody>
      </p:sp>
      <p:sp>
        <p:nvSpPr>
          <p:cNvPr id="5" name="矩形 4"/>
          <p:cNvSpPr/>
          <p:nvPr/>
        </p:nvSpPr>
        <p:spPr>
          <a:xfrm>
            <a:off x="838200" y="6372470"/>
            <a:ext cx="5089855" cy="369332"/>
          </a:xfrm>
          <a:prstGeom prst="rect">
            <a:avLst/>
          </a:prstGeom>
        </p:spPr>
        <p:txBody>
          <a:bodyPr wrap="none">
            <a:spAutoFit/>
          </a:bodyPr>
          <a:lstStyle/>
          <a:p>
            <a:r>
              <a:rPr lang="zh-CN" altLang="en-US" dirty="0">
                <a:solidFill>
                  <a:schemeClr val="bg1">
                    <a:lumMod val="75000"/>
                  </a:schemeClr>
                </a:solidFill>
              </a:rPr>
              <a:t>链接：</a:t>
            </a:r>
            <a:r>
              <a:rPr lang="en-US" altLang="zh-CN" dirty="0">
                <a:solidFill>
                  <a:schemeClr val="bg1">
                    <a:lumMod val="75000"/>
                  </a:schemeClr>
                </a:solidFill>
              </a:rPr>
              <a:t>https://www.jianshu.com/p/de1ae17be357</a:t>
            </a:r>
            <a:endParaRPr lang="zh-CN" altLang="en-US" dirty="0">
              <a:solidFill>
                <a:schemeClr val="bg1">
                  <a:lumMod val="75000"/>
                </a:schemeClr>
              </a:solidFill>
            </a:endParaRPr>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1599529"/>
            <a:ext cx="10255170" cy="4756821"/>
          </a:xfrm>
          <a:prstGeom prst="rect">
            <a:avLst/>
          </a:prstGeom>
        </p:spPr>
      </p:pic>
    </p:spTree>
    <p:extLst>
      <p:ext uri="{BB962C8B-B14F-4D97-AF65-F5344CB8AC3E}">
        <p14:creationId xmlns:p14="http://schemas.microsoft.com/office/powerpoint/2010/main" val="3038973378"/>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prstClr val="black"/>
                </a:solidFill>
              </a:rPr>
              <a:t>6.4.12 F1</a:t>
            </a:r>
            <a:r>
              <a:rPr lang="zh-CN" altLang="en-US" dirty="0">
                <a:solidFill>
                  <a:prstClr val="black"/>
                </a:solidFill>
              </a:rPr>
              <a:t>（续）</a:t>
            </a:r>
            <a:endParaRPr lang="zh-CN" altLang="en-US" dirty="0"/>
          </a:p>
        </p:txBody>
      </p:sp>
      <p:pic>
        <p:nvPicPr>
          <p:cNvPr id="5" name="内容占位符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85632" y="1661476"/>
            <a:ext cx="6863003" cy="4808771"/>
          </a:xfrm>
        </p:spPr>
      </p:pic>
      <p:sp>
        <p:nvSpPr>
          <p:cNvPr id="4" name="灯片编号占位符 3"/>
          <p:cNvSpPr>
            <a:spLocks noGrp="1"/>
          </p:cNvSpPr>
          <p:nvPr>
            <p:ph type="sldNum" sz="quarter" idx="12"/>
          </p:nvPr>
        </p:nvSpPr>
        <p:spPr/>
        <p:txBody>
          <a:bodyPr/>
          <a:lstStyle/>
          <a:p>
            <a:fld id="{C464E751-8DDD-48F4-87DB-3D6A7AC74B40}" type="slidenum">
              <a:rPr lang="zh-CN" altLang="en-US" smtClean="0"/>
              <a:pPr/>
              <a:t>155</a:t>
            </a:fld>
            <a:endParaRPr lang="zh-CN" altLang="en-US" dirty="0"/>
          </a:p>
        </p:txBody>
      </p:sp>
      <p:sp>
        <p:nvSpPr>
          <p:cNvPr id="6" name="内容占位符 2"/>
          <p:cNvSpPr txBox="1">
            <a:spLocks/>
          </p:cNvSpPr>
          <p:nvPr/>
        </p:nvSpPr>
        <p:spPr>
          <a:xfrm>
            <a:off x="838200" y="1158129"/>
            <a:ext cx="10515600" cy="1886014"/>
          </a:xfrm>
          <a:prstGeom prst="rect">
            <a:avLst/>
          </a:prstGeom>
        </p:spPr>
        <p:txBody>
          <a:bodyPr vert="horz" lIns="91440" tIns="45720" rIns="91440" bIns="45720" rtlCol="0">
            <a:noAutofit/>
          </a:bodyPr>
          <a:lstStyle>
            <a:lvl1pPr marL="0" indent="0" algn="l" defTabSz="914400" rtl="0" eaLnBrk="1" latinLnBrk="0" hangingPunct="1">
              <a:lnSpc>
                <a:spcPct val="120000"/>
              </a:lnSpc>
              <a:spcBef>
                <a:spcPts val="1000"/>
              </a:spcBef>
              <a:buFont typeface="Arial" panose="020B0604020202020204" pitchFamily="34" charset="0"/>
              <a:buNone/>
              <a:defRPr sz="2800" kern="1200" baseline="0">
                <a:solidFill>
                  <a:schemeClr val="tx1"/>
                </a:solidFill>
                <a:latin typeface="微软雅黑" panose="020B0503020204020204" pitchFamily="34" charset="-122"/>
                <a:ea typeface="微软雅黑" panose="020B0503020204020204" pitchFamily="34" charset="-122"/>
                <a:cs typeface="+mn-cs"/>
              </a:defRPr>
            </a:lvl1pPr>
            <a:lvl2pPr marL="0" indent="0" algn="l" defTabSz="914400" rtl="0" eaLnBrk="1" latinLnBrk="0" hangingPunct="1">
              <a:lnSpc>
                <a:spcPct val="120000"/>
              </a:lnSpc>
              <a:spcBef>
                <a:spcPts val="500"/>
              </a:spcBef>
              <a:buFont typeface="Arial" panose="020B0604020202020204" pitchFamily="34" charset="0"/>
              <a:buNone/>
              <a:defRPr sz="2400" kern="1200">
                <a:solidFill>
                  <a:schemeClr val="tx1"/>
                </a:solidFill>
                <a:latin typeface="微软雅黑" panose="020B0503020204020204" pitchFamily="34" charset="-122"/>
                <a:ea typeface="微软雅黑" panose="020B0503020204020204" pitchFamily="34" charset="-122"/>
                <a:cs typeface="+mn-cs"/>
              </a:defRPr>
            </a:lvl2pPr>
            <a:lvl3pPr marL="0" marR="0"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sz="2400" kern="1200">
                <a:solidFill>
                  <a:schemeClr val="tx1"/>
                </a:solidFill>
                <a:latin typeface="微软雅黑" panose="020B0503020204020204" pitchFamily="34" charset="-122"/>
                <a:ea typeface="微软雅黑" panose="020B0503020204020204" pitchFamily="34" charset="-122"/>
                <a:cs typeface="+mn-cs"/>
              </a:defRPr>
            </a:lvl3pPr>
            <a:lvl4pPr marL="0" marR="0"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sz="2400" kern="1200" baseline="0">
                <a:solidFill>
                  <a:schemeClr val="tx1"/>
                </a:solidFill>
                <a:latin typeface="微软雅黑" panose="020B0503020204020204" pitchFamily="34" charset="-122"/>
                <a:ea typeface="微软雅黑" panose="020B0503020204020204" pitchFamily="34" charset="-122"/>
                <a:cs typeface="+mn-cs"/>
              </a:defRPr>
            </a:lvl4pPr>
            <a:lvl5pPr marL="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000" b="1" dirty="0" smtClean="0"/>
              <a:t>层次模式架构</a:t>
            </a:r>
            <a:endParaRPr lang="en-US" altLang="zh-CN" sz="2000" dirty="0"/>
          </a:p>
        </p:txBody>
      </p:sp>
    </p:spTree>
    <p:extLst>
      <p:ext uri="{BB962C8B-B14F-4D97-AF65-F5344CB8AC3E}">
        <p14:creationId xmlns:p14="http://schemas.microsoft.com/office/powerpoint/2010/main" val="1901951034"/>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51574"/>
            <a:ext cx="10515600" cy="920336"/>
          </a:xfrm>
        </p:spPr>
        <p:txBody>
          <a:bodyPr>
            <a:normAutofit/>
          </a:bodyPr>
          <a:lstStyle/>
          <a:p>
            <a:r>
              <a:rPr lang="en-US" altLang="zh-CN" dirty="0" smtClean="0"/>
              <a:t>6.4.12 F1</a:t>
            </a:r>
            <a:r>
              <a:rPr lang="zh-CN" altLang="en-US" dirty="0" smtClean="0"/>
              <a:t>（续）</a:t>
            </a:r>
            <a:endParaRPr lang="zh-CN" altLang="en-US" dirty="0"/>
          </a:p>
        </p:txBody>
      </p:sp>
      <p:sp>
        <p:nvSpPr>
          <p:cNvPr id="3" name="内容占位符 2"/>
          <p:cNvSpPr>
            <a:spLocks noGrp="1"/>
          </p:cNvSpPr>
          <p:nvPr>
            <p:ph idx="1"/>
          </p:nvPr>
        </p:nvSpPr>
        <p:spPr>
          <a:xfrm>
            <a:off x="838200" y="868762"/>
            <a:ext cx="10515600" cy="5070888"/>
          </a:xfrm>
        </p:spPr>
        <p:txBody>
          <a:bodyPr>
            <a:noAutofit/>
          </a:bodyPr>
          <a:lstStyle/>
          <a:p>
            <a:r>
              <a:rPr lang="zh-CN" altLang="en-US" sz="2400" b="1" dirty="0"/>
              <a:t>数据</a:t>
            </a:r>
            <a:r>
              <a:rPr lang="zh-CN" altLang="en-US" sz="2400" b="1" dirty="0" smtClean="0"/>
              <a:t>索引</a:t>
            </a:r>
            <a:r>
              <a:rPr lang="zh-CN" altLang="en-US" sz="2400" dirty="0" smtClean="0"/>
              <a:t>（局域索引和全局索引两种）</a:t>
            </a:r>
            <a:endParaRPr lang="zh-CN" altLang="en-US" sz="2400" dirty="0"/>
          </a:p>
          <a:p>
            <a:r>
              <a:rPr lang="zh-CN" altLang="en-US" sz="2400" b="1" dirty="0" smtClean="0"/>
              <a:t>局</a:t>
            </a:r>
            <a:r>
              <a:rPr lang="zh-CN" altLang="en-US" sz="2400" b="1" dirty="0"/>
              <a:t>域索引（</a:t>
            </a:r>
            <a:r>
              <a:rPr lang="en-US" altLang="zh-CN" sz="2400" b="1" dirty="0"/>
              <a:t>local index</a:t>
            </a:r>
            <a:r>
              <a:rPr lang="zh-CN" altLang="en-US" sz="2400" b="1" dirty="0"/>
              <a:t>）</a:t>
            </a:r>
            <a:r>
              <a:rPr lang="zh-CN" altLang="en-US" sz="2400" dirty="0"/>
              <a:t>，局域索引的</a:t>
            </a:r>
            <a:r>
              <a:rPr lang="en-US" altLang="zh-CN" sz="2400" dirty="0"/>
              <a:t>key</a:t>
            </a:r>
            <a:r>
              <a:rPr lang="zh-CN" altLang="en-US" sz="2400" dirty="0"/>
              <a:t>必须</a:t>
            </a:r>
            <a:r>
              <a:rPr lang="zh-CN" altLang="en-US" sz="2400" dirty="0" smtClean="0"/>
              <a:t>包含根行（</a:t>
            </a:r>
            <a:r>
              <a:rPr lang="en-US" altLang="zh-CN" sz="2400" dirty="0" smtClean="0"/>
              <a:t>root</a:t>
            </a:r>
            <a:r>
              <a:rPr lang="zh-CN" altLang="en-US" sz="2400" dirty="0" smtClean="0"/>
              <a:t>）的</a:t>
            </a:r>
            <a:r>
              <a:rPr lang="en-US" altLang="zh-CN" sz="2400" dirty="0"/>
              <a:t>key</a:t>
            </a:r>
            <a:r>
              <a:rPr lang="zh-CN" altLang="en-US" sz="2400" dirty="0"/>
              <a:t>作为前缀。局域索引的</a:t>
            </a:r>
            <a:r>
              <a:rPr lang="en-US" altLang="zh-CN" sz="2400" dirty="0"/>
              <a:t>key</a:t>
            </a:r>
            <a:r>
              <a:rPr lang="zh-CN" altLang="en-US" sz="2400" dirty="0"/>
              <a:t>和索引到的结果都和实际的根行放在同一个</a:t>
            </a:r>
            <a:r>
              <a:rPr lang="en-US" altLang="zh-CN" sz="2400" dirty="0"/>
              <a:t>spanner</a:t>
            </a:r>
            <a:r>
              <a:rPr lang="zh-CN" altLang="en-US" sz="2400" dirty="0"/>
              <a:t>目录下，所以局域索引的修改占用了事务中很少的一部分用</a:t>
            </a:r>
            <a:r>
              <a:rPr lang="zh-CN" altLang="en-US" sz="2400" dirty="0" smtClean="0"/>
              <a:t>时消耗。</a:t>
            </a:r>
            <a:r>
              <a:rPr lang="zh-CN" altLang="en-US" sz="2400" dirty="0"/>
              <a:t/>
            </a:r>
            <a:br>
              <a:rPr lang="zh-CN" altLang="en-US" sz="2400" dirty="0"/>
            </a:br>
            <a:r>
              <a:rPr lang="zh-CN" altLang="en-US" sz="2400" b="1" dirty="0" smtClean="0"/>
              <a:t>全局</a:t>
            </a:r>
            <a:r>
              <a:rPr lang="zh-CN" altLang="en-US" sz="2400" b="1" dirty="0"/>
              <a:t>索引（</a:t>
            </a:r>
            <a:r>
              <a:rPr lang="en-US" altLang="zh-CN" sz="2400" b="1" dirty="0"/>
              <a:t>global index</a:t>
            </a:r>
            <a:r>
              <a:rPr lang="zh-CN" altLang="en-US" sz="2400" b="1" dirty="0" smtClean="0"/>
              <a:t>）</a:t>
            </a:r>
            <a:r>
              <a:rPr lang="zh-CN" altLang="en-US" sz="2400" dirty="0" smtClean="0"/>
              <a:t>，全局</a:t>
            </a:r>
            <a:r>
              <a:rPr lang="zh-CN" altLang="en-US" sz="2400" dirty="0"/>
              <a:t>索引的</a:t>
            </a:r>
            <a:r>
              <a:rPr lang="en-US" altLang="zh-CN" sz="2400" dirty="0"/>
              <a:t>key</a:t>
            </a:r>
            <a:r>
              <a:rPr lang="zh-CN" altLang="en-US" sz="2400" dirty="0"/>
              <a:t>不</a:t>
            </a:r>
            <a:r>
              <a:rPr lang="zh-CN" altLang="en-US" sz="2400" dirty="0" smtClean="0"/>
              <a:t>包含根行</a:t>
            </a:r>
            <a:r>
              <a:rPr lang="zh-CN" altLang="en-US" sz="2400" dirty="0"/>
              <a:t>的</a:t>
            </a:r>
            <a:r>
              <a:rPr lang="en-US" altLang="zh-CN" sz="2400" dirty="0"/>
              <a:t>key</a:t>
            </a:r>
            <a:r>
              <a:rPr lang="zh-CN" altLang="en-US" sz="2400" dirty="0" smtClean="0"/>
              <a:t>，全局索引和数据</a:t>
            </a:r>
            <a:r>
              <a:rPr lang="zh-CN" altLang="en-US" sz="2400" dirty="0"/>
              <a:t>分开存放，全局索引存放在多个</a:t>
            </a:r>
            <a:r>
              <a:rPr lang="en-US" altLang="zh-CN" sz="2400" dirty="0"/>
              <a:t>spanner</a:t>
            </a:r>
            <a:r>
              <a:rPr lang="zh-CN" altLang="en-US" sz="2400" dirty="0"/>
              <a:t>服务器里</a:t>
            </a:r>
            <a:r>
              <a:rPr lang="zh-CN" altLang="en-US" sz="2400" dirty="0" smtClean="0"/>
              <a:t>。众多目录</a:t>
            </a:r>
            <a:r>
              <a:rPr lang="zh-CN" altLang="en-US" sz="2400" dirty="0"/>
              <a:t>都可以访问全局</a:t>
            </a:r>
            <a:r>
              <a:rPr lang="zh-CN" altLang="en-US" sz="2400" dirty="0" smtClean="0"/>
              <a:t>索引。如果</a:t>
            </a:r>
            <a:r>
              <a:rPr lang="zh-CN" altLang="en-US" sz="2400" dirty="0"/>
              <a:t>修改了一条被索引的行，那么更新索引就需要用到</a:t>
            </a:r>
            <a:r>
              <a:rPr lang="en-US" altLang="zh-CN" sz="2400" dirty="0"/>
              <a:t>2PC(2 phase commit)</a:t>
            </a:r>
            <a:r>
              <a:rPr lang="zh-CN" altLang="en-US" sz="2400" dirty="0" smtClean="0"/>
              <a:t>。</a:t>
            </a:r>
            <a:endParaRPr lang="en-US" altLang="zh-CN" sz="2400" dirty="0" smtClean="0"/>
          </a:p>
          <a:p>
            <a:r>
              <a:rPr lang="zh-CN" altLang="en-US" sz="2400" dirty="0" smtClean="0"/>
              <a:t>       </a:t>
            </a:r>
            <a:r>
              <a:rPr lang="zh-CN" altLang="en-US" sz="2400" dirty="0" smtClean="0">
                <a:solidFill>
                  <a:srgbClr val="00B0F0"/>
                </a:solidFill>
              </a:rPr>
              <a:t>全局</a:t>
            </a:r>
            <a:r>
              <a:rPr lang="zh-CN" altLang="en-US" sz="2400" dirty="0">
                <a:solidFill>
                  <a:srgbClr val="00B0F0"/>
                </a:solidFill>
              </a:rPr>
              <a:t>索引在扩展性</a:t>
            </a:r>
            <a:r>
              <a:rPr lang="zh-CN" altLang="en-US" sz="2400" dirty="0" smtClean="0">
                <a:solidFill>
                  <a:srgbClr val="00B0F0"/>
                </a:solidFill>
              </a:rPr>
              <a:t>方面做</a:t>
            </a:r>
            <a:r>
              <a:rPr lang="zh-CN" altLang="en-US" sz="2400" dirty="0">
                <a:solidFill>
                  <a:srgbClr val="00B0F0"/>
                </a:solidFill>
              </a:rPr>
              <a:t>得不是很好</a:t>
            </a:r>
            <a:r>
              <a:rPr lang="zh-CN" altLang="en-US" sz="2400" dirty="0" smtClean="0">
                <a:solidFill>
                  <a:srgbClr val="00B0F0"/>
                </a:solidFill>
              </a:rPr>
              <a:t>。例如一</a:t>
            </a:r>
            <a:r>
              <a:rPr lang="zh-CN" altLang="en-US" sz="2400" dirty="0">
                <a:solidFill>
                  <a:srgbClr val="00B0F0"/>
                </a:solidFill>
              </a:rPr>
              <a:t>个新增</a:t>
            </a:r>
            <a:r>
              <a:rPr lang="en-US" altLang="zh-CN" sz="2400" dirty="0">
                <a:solidFill>
                  <a:srgbClr val="00B0F0"/>
                </a:solidFill>
              </a:rPr>
              <a:t>1000</a:t>
            </a:r>
            <a:r>
              <a:rPr lang="zh-CN" altLang="en-US" sz="2400" dirty="0">
                <a:solidFill>
                  <a:srgbClr val="00B0F0"/>
                </a:solidFill>
              </a:rPr>
              <a:t>行数据的事务会让索引新增几百条记录，</a:t>
            </a:r>
            <a:r>
              <a:rPr lang="en-US" altLang="zh-CN" sz="2400" dirty="0">
                <a:solidFill>
                  <a:srgbClr val="00B0F0"/>
                </a:solidFill>
              </a:rPr>
              <a:t>2PC</a:t>
            </a:r>
            <a:r>
              <a:rPr lang="zh-CN" altLang="en-US" sz="2400" dirty="0">
                <a:solidFill>
                  <a:srgbClr val="00B0F0"/>
                </a:solidFill>
              </a:rPr>
              <a:t>处理这几百条新增的记录会变得很慢。目前谷歌正在研究让全局索引有更好地扩展性的方法。</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156</a:t>
            </a:fld>
            <a:endParaRPr lang="zh-CN" altLang="en-US" dirty="0"/>
          </a:p>
        </p:txBody>
      </p:sp>
      <p:sp>
        <p:nvSpPr>
          <p:cNvPr id="5" name="矩形 4"/>
          <p:cNvSpPr/>
          <p:nvPr/>
        </p:nvSpPr>
        <p:spPr>
          <a:xfrm>
            <a:off x="838200" y="6372470"/>
            <a:ext cx="6183103" cy="369332"/>
          </a:xfrm>
          <a:prstGeom prst="rect">
            <a:avLst/>
          </a:prstGeom>
        </p:spPr>
        <p:txBody>
          <a:bodyPr wrap="none">
            <a:spAutoFit/>
          </a:bodyPr>
          <a:lstStyle/>
          <a:p>
            <a:r>
              <a:rPr lang="zh-CN" altLang="en-US" dirty="0">
                <a:solidFill>
                  <a:schemeClr val="bg1">
                    <a:lumMod val="75000"/>
                  </a:schemeClr>
                </a:solidFill>
              </a:rPr>
              <a:t>链接</a:t>
            </a:r>
            <a:r>
              <a:rPr lang="zh-CN" altLang="en-US" dirty="0" smtClean="0">
                <a:solidFill>
                  <a:schemeClr val="bg1">
                    <a:lumMod val="75000"/>
                  </a:schemeClr>
                </a:solidFill>
              </a:rPr>
              <a:t>：</a:t>
            </a:r>
            <a:r>
              <a:rPr lang="en-US" altLang="zh-CN" dirty="0">
                <a:solidFill>
                  <a:schemeClr val="bg1">
                    <a:lumMod val="75000"/>
                  </a:schemeClr>
                </a:solidFill>
              </a:rPr>
              <a:t>https://bluejoe.blog.csdn.net/article/details/52080980</a:t>
            </a:r>
            <a:endParaRPr lang="zh-CN" altLang="en-US" dirty="0">
              <a:solidFill>
                <a:schemeClr val="bg1">
                  <a:lumMod val="75000"/>
                </a:schemeClr>
              </a:solidFill>
            </a:endParaRPr>
          </a:p>
        </p:txBody>
      </p:sp>
    </p:spTree>
    <p:extLst>
      <p:ext uri="{BB962C8B-B14F-4D97-AF65-F5344CB8AC3E}">
        <p14:creationId xmlns:p14="http://schemas.microsoft.com/office/powerpoint/2010/main" val="267166025"/>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smtClean="0"/>
              <a:t>6.4.13 SPARK</a:t>
            </a:r>
            <a:endParaRPr lang="zh-CN" altLang="en-US" dirty="0"/>
          </a:p>
        </p:txBody>
      </p:sp>
      <p:sp>
        <p:nvSpPr>
          <p:cNvPr id="3" name="内容占位符 2"/>
          <p:cNvSpPr>
            <a:spLocks noGrp="1"/>
          </p:cNvSpPr>
          <p:nvPr>
            <p:ph idx="1"/>
          </p:nvPr>
        </p:nvSpPr>
        <p:spPr/>
        <p:txBody>
          <a:bodyPr>
            <a:normAutofit/>
          </a:bodyPr>
          <a:lstStyle/>
          <a:p>
            <a:r>
              <a:rPr lang="en-US" altLang="zh-CN" sz="2400" dirty="0"/>
              <a:t>Spark</a:t>
            </a:r>
            <a:r>
              <a:rPr lang="zh-CN" altLang="en-US" sz="2400" dirty="0" smtClean="0"/>
              <a:t>是加</a:t>
            </a:r>
            <a:r>
              <a:rPr lang="zh-CN" altLang="en-US" sz="2400" dirty="0"/>
              <a:t>州大学伯克利</a:t>
            </a:r>
            <a:r>
              <a:rPr lang="zh-CN" altLang="en-US" sz="2400" dirty="0" smtClean="0"/>
              <a:t>分校</a:t>
            </a:r>
            <a:r>
              <a:rPr lang="en-US" altLang="zh-CN" sz="2400" dirty="0" smtClean="0"/>
              <a:t>AMP</a:t>
            </a:r>
            <a:r>
              <a:rPr lang="zh-CN" altLang="en-US" sz="2400" dirty="0" smtClean="0"/>
              <a:t>实验室开</a:t>
            </a:r>
            <a:r>
              <a:rPr lang="zh-CN" altLang="en-US" sz="2400" dirty="0"/>
              <a:t>源的</a:t>
            </a:r>
            <a:r>
              <a:rPr lang="zh-CN" altLang="en-US" sz="2400" dirty="0" smtClean="0"/>
              <a:t>类</a:t>
            </a:r>
            <a:r>
              <a:rPr lang="en-US" altLang="zh-CN" sz="2400" dirty="0" smtClean="0"/>
              <a:t>Hadoop </a:t>
            </a:r>
            <a:r>
              <a:rPr lang="en-US" altLang="zh-CN" sz="2400" dirty="0" err="1" smtClean="0"/>
              <a:t>MapReduce</a:t>
            </a:r>
            <a:r>
              <a:rPr lang="zh-CN" altLang="en-US" sz="2400" dirty="0"/>
              <a:t>的通用并行</a:t>
            </a:r>
            <a:r>
              <a:rPr lang="zh-CN" altLang="en-US" sz="2400" dirty="0" smtClean="0"/>
              <a:t>框架。</a:t>
            </a:r>
            <a:endParaRPr lang="en-US" altLang="zh-CN" sz="2400" dirty="0" smtClean="0"/>
          </a:p>
          <a:p>
            <a:r>
              <a:rPr lang="zh-CN" altLang="en-US" sz="2400" dirty="0" smtClean="0"/>
              <a:t>       在</a:t>
            </a:r>
            <a:r>
              <a:rPr lang="en-US" altLang="zh-CN" sz="2400" dirty="0" err="1" smtClean="0"/>
              <a:t>hadoop</a:t>
            </a:r>
            <a:r>
              <a:rPr lang="zh-CN" altLang="en-US" sz="2400" dirty="0"/>
              <a:t> </a:t>
            </a:r>
            <a:r>
              <a:rPr lang="en-US" altLang="zh-CN" sz="2400" dirty="0" err="1" smtClean="0"/>
              <a:t>MapReduce</a:t>
            </a:r>
            <a:r>
              <a:rPr lang="zh-CN" altLang="en-US" sz="2400" dirty="0" smtClean="0"/>
              <a:t>之后，</a:t>
            </a:r>
            <a:r>
              <a:rPr lang="en-US" altLang="zh-CN" sz="2400" dirty="0" smtClean="0"/>
              <a:t>Spark</a:t>
            </a:r>
            <a:r>
              <a:rPr lang="zh-CN" altLang="en-US" sz="2400" dirty="0" smtClean="0"/>
              <a:t>进一步考虑了</a:t>
            </a:r>
            <a:r>
              <a:rPr lang="en-US" altLang="zh-CN" sz="2400" dirty="0" smtClean="0"/>
              <a:t>Job</a:t>
            </a:r>
            <a:r>
              <a:rPr lang="zh-CN" altLang="en-US" sz="2400" dirty="0"/>
              <a:t>中间输出</a:t>
            </a:r>
            <a:r>
              <a:rPr lang="zh-CN" altLang="en-US" sz="2400" dirty="0" smtClean="0"/>
              <a:t>结果的内存机制，设计了弹性分布式数据集</a:t>
            </a:r>
            <a:r>
              <a:rPr lang="en-US" altLang="zh-CN" sz="2400" dirty="0" smtClean="0"/>
              <a:t>RDD</a:t>
            </a:r>
            <a:r>
              <a:rPr lang="zh-CN" altLang="en-US" sz="2400" dirty="0" smtClean="0"/>
              <a:t>的核心数据结构。</a:t>
            </a:r>
            <a:endParaRPr lang="en-US" altLang="zh-CN" sz="2400" dirty="0" smtClean="0"/>
          </a:p>
          <a:p>
            <a:r>
              <a:rPr lang="zh-CN" altLang="en-US" sz="2400" dirty="0" smtClean="0"/>
              <a:t>       由于</a:t>
            </a:r>
            <a:r>
              <a:rPr lang="zh-CN" altLang="en-US" sz="2400" dirty="0"/>
              <a:t>数据在任务计算过程中可以保存在内存中，从而避免频繁读写</a:t>
            </a:r>
            <a:r>
              <a:rPr lang="en-US" altLang="zh-CN" sz="2400" dirty="0"/>
              <a:t>HDFS</a:t>
            </a:r>
            <a:r>
              <a:rPr lang="zh-CN" altLang="en-US" sz="2400" dirty="0"/>
              <a:t>，</a:t>
            </a:r>
            <a:r>
              <a:rPr lang="en-US" altLang="zh-CN" sz="2400" dirty="0"/>
              <a:t>Spark</a:t>
            </a:r>
            <a:r>
              <a:rPr lang="zh-CN" altLang="en-US" sz="2400" dirty="0"/>
              <a:t>能更好地适用于数据挖据与机器学习等需要迭代的</a:t>
            </a:r>
            <a:r>
              <a:rPr lang="en-US" altLang="zh-CN" sz="2400" dirty="0" err="1"/>
              <a:t>MapRedduce</a:t>
            </a:r>
            <a:r>
              <a:rPr lang="zh-CN" altLang="en-US" sz="2400" dirty="0"/>
              <a:t>算法。</a:t>
            </a:r>
            <a:endParaRPr lang="en-US" altLang="zh-CN" sz="2400" dirty="0" smtClean="0"/>
          </a:p>
          <a:p>
            <a:r>
              <a:rPr lang="en-US" altLang="zh-CN" sz="2400" dirty="0" smtClean="0"/>
              <a:t>       Spark</a:t>
            </a:r>
            <a:r>
              <a:rPr lang="zh-CN" altLang="en-US" sz="2400" dirty="0" smtClean="0"/>
              <a:t>的作业调度和资源调度采用了一种分离的机制。</a:t>
            </a:r>
            <a:endParaRPr lang="zh-CN" altLang="en-US" sz="2400"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157</a:t>
            </a:fld>
            <a:endParaRPr lang="zh-CN" altLang="en-US" dirty="0"/>
          </a:p>
        </p:txBody>
      </p:sp>
    </p:spTree>
    <p:extLst>
      <p:ext uri="{BB962C8B-B14F-4D97-AF65-F5344CB8AC3E}">
        <p14:creationId xmlns:p14="http://schemas.microsoft.com/office/powerpoint/2010/main" val="855968457"/>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10252"/>
            <a:ext cx="10515600" cy="711320"/>
          </a:xfrm>
        </p:spPr>
        <p:txBody>
          <a:bodyPr>
            <a:normAutofit/>
          </a:bodyPr>
          <a:lstStyle/>
          <a:p>
            <a:r>
              <a:rPr lang="en-US" altLang="zh-CN" sz="2800" dirty="0" smtClean="0"/>
              <a:t>6.4.13 SPARK</a:t>
            </a:r>
            <a:r>
              <a:rPr lang="zh-CN" altLang="en-US" sz="2800" dirty="0" smtClean="0"/>
              <a:t>（续）</a:t>
            </a:r>
            <a:endParaRPr lang="zh-CN" altLang="en-US" sz="2800" dirty="0"/>
          </a:p>
        </p:txBody>
      </p:sp>
      <p:pic>
        <p:nvPicPr>
          <p:cNvPr id="5" name="内容占位符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83978" y="1033172"/>
            <a:ext cx="7496174" cy="3585127"/>
          </a:xfrm>
        </p:spPr>
      </p:pic>
      <p:sp>
        <p:nvSpPr>
          <p:cNvPr id="4" name="灯片编号占位符 3"/>
          <p:cNvSpPr>
            <a:spLocks noGrp="1"/>
          </p:cNvSpPr>
          <p:nvPr>
            <p:ph type="sldNum" sz="quarter" idx="12"/>
          </p:nvPr>
        </p:nvSpPr>
        <p:spPr/>
        <p:txBody>
          <a:bodyPr/>
          <a:lstStyle/>
          <a:p>
            <a:fld id="{C464E751-8DDD-48F4-87DB-3D6A7AC74B40}" type="slidenum">
              <a:rPr lang="zh-CN" altLang="en-US" smtClean="0"/>
              <a:pPr/>
              <a:t>158</a:t>
            </a:fld>
            <a:endParaRPr lang="zh-CN" altLang="en-US" dirty="0"/>
          </a:p>
        </p:txBody>
      </p:sp>
      <p:sp>
        <p:nvSpPr>
          <p:cNvPr id="6" name="矩形 5"/>
          <p:cNvSpPr/>
          <p:nvPr/>
        </p:nvSpPr>
        <p:spPr>
          <a:xfrm>
            <a:off x="858117" y="6488668"/>
            <a:ext cx="7242688" cy="369332"/>
          </a:xfrm>
          <a:prstGeom prst="rect">
            <a:avLst/>
          </a:prstGeom>
        </p:spPr>
        <p:txBody>
          <a:bodyPr wrap="none">
            <a:spAutoFit/>
          </a:bodyPr>
          <a:lstStyle/>
          <a:p>
            <a:r>
              <a:rPr lang="zh-CN" altLang="en-US" dirty="0" smtClean="0">
                <a:solidFill>
                  <a:schemeClr val="bg1">
                    <a:lumMod val="75000"/>
                  </a:schemeClr>
                </a:solidFill>
              </a:rPr>
              <a:t>参考链接：https</a:t>
            </a:r>
            <a:r>
              <a:rPr lang="zh-CN" altLang="en-US" dirty="0">
                <a:solidFill>
                  <a:schemeClr val="bg1">
                    <a:lumMod val="75000"/>
                  </a:schemeClr>
                </a:solidFill>
              </a:rPr>
              <a:t>://blog.csdn.net/daqiang012/article/details/104141334</a:t>
            </a:r>
          </a:p>
        </p:txBody>
      </p:sp>
    </p:spTree>
    <p:extLst>
      <p:ext uri="{BB962C8B-B14F-4D97-AF65-F5344CB8AC3E}">
        <p14:creationId xmlns:p14="http://schemas.microsoft.com/office/powerpoint/2010/main" val="4069912177"/>
      </p:ext>
    </p:extLst>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10252"/>
            <a:ext cx="10515600" cy="711320"/>
          </a:xfrm>
        </p:spPr>
        <p:txBody>
          <a:bodyPr>
            <a:normAutofit/>
          </a:bodyPr>
          <a:lstStyle/>
          <a:p>
            <a:r>
              <a:rPr lang="en-US" altLang="zh-CN" sz="2800" dirty="0" smtClean="0"/>
              <a:t>6.4.13 SPARK</a:t>
            </a:r>
            <a:r>
              <a:rPr lang="zh-CN" altLang="en-US" sz="2800" dirty="0" smtClean="0"/>
              <a:t>（续）</a:t>
            </a:r>
            <a:endParaRPr lang="zh-CN" altLang="en-US" sz="2800"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159</a:t>
            </a:fld>
            <a:endParaRPr lang="zh-CN" altLang="en-US" dirty="0"/>
          </a:p>
        </p:txBody>
      </p:sp>
      <p:sp>
        <p:nvSpPr>
          <p:cNvPr id="6" name="矩形 5"/>
          <p:cNvSpPr/>
          <p:nvPr/>
        </p:nvSpPr>
        <p:spPr>
          <a:xfrm>
            <a:off x="858117" y="6488668"/>
            <a:ext cx="7242688" cy="369332"/>
          </a:xfrm>
          <a:prstGeom prst="rect">
            <a:avLst/>
          </a:prstGeom>
        </p:spPr>
        <p:txBody>
          <a:bodyPr wrap="none">
            <a:spAutoFit/>
          </a:bodyPr>
          <a:lstStyle/>
          <a:p>
            <a:r>
              <a:rPr lang="zh-CN" altLang="en-US" dirty="0" smtClean="0">
                <a:solidFill>
                  <a:schemeClr val="bg1">
                    <a:lumMod val="75000"/>
                  </a:schemeClr>
                </a:solidFill>
              </a:rPr>
              <a:t>参考链接：https</a:t>
            </a:r>
            <a:r>
              <a:rPr lang="zh-CN" altLang="en-US" dirty="0">
                <a:solidFill>
                  <a:schemeClr val="bg1">
                    <a:lumMod val="75000"/>
                  </a:schemeClr>
                </a:solidFill>
              </a:rPr>
              <a:t>://blog.csdn.net/daqiang012/article/details/104141334</a:t>
            </a:r>
          </a:p>
        </p:txBody>
      </p:sp>
      <p:sp>
        <p:nvSpPr>
          <p:cNvPr id="3" name="内容占位符 2"/>
          <p:cNvSpPr>
            <a:spLocks noGrp="1"/>
          </p:cNvSpPr>
          <p:nvPr>
            <p:ph idx="1"/>
          </p:nvPr>
        </p:nvSpPr>
        <p:spPr>
          <a:xfrm>
            <a:off x="838200" y="921572"/>
            <a:ext cx="10515600" cy="5434778"/>
          </a:xfrm>
        </p:spPr>
        <p:txBody>
          <a:bodyPr>
            <a:normAutofit fontScale="85000" lnSpcReduction="10000"/>
          </a:bodyPr>
          <a:lstStyle/>
          <a:p>
            <a:r>
              <a:rPr lang="en-US" altLang="zh-CN" b="1" dirty="0" smtClean="0"/>
              <a:t>Driver</a:t>
            </a:r>
            <a:r>
              <a:rPr lang="zh-CN" altLang="en-US" b="1" dirty="0" smtClean="0"/>
              <a:t>：</a:t>
            </a:r>
            <a:r>
              <a:rPr lang="zh-CN" altLang="en-US" dirty="0" smtClean="0"/>
              <a:t>负责</a:t>
            </a:r>
            <a:r>
              <a:rPr lang="zh-CN" altLang="en-US" dirty="0"/>
              <a:t>所有任务的调度。</a:t>
            </a:r>
            <a:endParaRPr lang="en-US" altLang="zh-CN" dirty="0"/>
          </a:p>
          <a:p>
            <a:r>
              <a:rPr lang="en-US" altLang="zh-CN" b="1" dirty="0" err="1" smtClean="0"/>
              <a:t>SparkContext</a:t>
            </a:r>
            <a:r>
              <a:rPr lang="zh-CN" altLang="en-US" b="1" dirty="0" smtClean="0"/>
              <a:t>：</a:t>
            </a:r>
            <a:r>
              <a:rPr lang="zh-CN" altLang="en-US" dirty="0" smtClean="0"/>
              <a:t>是</a:t>
            </a:r>
            <a:r>
              <a:rPr lang="zh-CN" altLang="en-US" dirty="0"/>
              <a:t>应用程序调度</a:t>
            </a:r>
            <a:r>
              <a:rPr lang="en-US" altLang="zh-CN" dirty="0"/>
              <a:t>Spark</a:t>
            </a:r>
            <a:r>
              <a:rPr lang="zh-CN" altLang="en-US" dirty="0"/>
              <a:t>的总入口，常用</a:t>
            </a:r>
            <a:r>
              <a:rPr lang="en-US" altLang="zh-CN" dirty="0"/>
              <a:t>Spark-submit</a:t>
            </a:r>
            <a:r>
              <a:rPr lang="zh-CN" altLang="en-US" dirty="0"/>
              <a:t>工具来提交</a:t>
            </a:r>
            <a:r>
              <a:rPr lang="en-US" altLang="zh-CN" dirty="0"/>
              <a:t>Spark</a:t>
            </a:r>
            <a:r>
              <a:rPr lang="zh-CN" altLang="en-US" dirty="0"/>
              <a:t>应用</a:t>
            </a:r>
            <a:r>
              <a:rPr lang="zh-CN" altLang="en-US" dirty="0" smtClean="0"/>
              <a:t>。应用程序</a:t>
            </a:r>
            <a:r>
              <a:rPr lang="zh-CN" altLang="en-US" dirty="0"/>
              <a:t>运行时首先在</a:t>
            </a:r>
            <a:r>
              <a:rPr lang="en-US" altLang="zh-CN" dirty="0"/>
              <a:t>Driver</a:t>
            </a:r>
            <a:r>
              <a:rPr lang="zh-CN" altLang="en-US" dirty="0"/>
              <a:t>程序中创建</a:t>
            </a:r>
            <a:r>
              <a:rPr lang="en-US" altLang="zh-CN" dirty="0" err="1"/>
              <a:t>SparkContext</a:t>
            </a:r>
            <a:r>
              <a:rPr lang="zh-CN" altLang="en-US" dirty="0" smtClean="0"/>
              <a:t>。其</a:t>
            </a:r>
            <a:r>
              <a:rPr lang="zh-CN" altLang="en-US" dirty="0"/>
              <a:t>初始化过程中分别创建</a:t>
            </a:r>
            <a:r>
              <a:rPr lang="en-US" altLang="zh-CN" dirty="0" err="1"/>
              <a:t>DAGScheduler</a:t>
            </a:r>
            <a:r>
              <a:rPr lang="zh-CN" altLang="en-US" dirty="0"/>
              <a:t>（基于</a:t>
            </a:r>
            <a:r>
              <a:rPr lang="en-US" altLang="zh-CN" dirty="0"/>
              <a:t>stage</a:t>
            </a:r>
            <a:r>
              <a:rPr lang="zh-CN" altLang="en-US" dirty="0"/>
              <a:t>的调度）和</a:t>
            </a:r>
            <a:r>
              <a:rPr lang="en-US" altLang="zh-CN" dirty="0" err="1"/>
              <a:t>TaskScheduler</a:t>
            </a:r>
            <a:r>
              <a:rPr lang="zh-CN" altLang="en-US" dirty="0"/>
              <a:t>（基于</a:t>
            </a:r>
            <a:r>
              <a:rPr lang="en-US" altLang="zh-CN" dirty="0"/>
              <a:t>task</a:t>
            </a:r>
            <a:r>
              <a:rPr lang="zh-CN" altLang="en-US" dirty="0"/>
              <a:t>的调度）两个调度模块。</a:t>
            </a:r>
          </a:p>
          <a:p>
            <a:r>
              <a:rPr lang="en-US" altLang="zh-CN" b="1" dirty="0" err="1"/>
              <a:t>DAGScheduler</a:t>
            </a:r>
            <a:r>
              <a:rPr lang="zh-CN" altLang="en-US" dirty="0"/>
              <a:t>为每个</a:t>
            </a:r>
            <a:r>
              <a:rPr lang="en-US" altLang="zh-CN" dirty="0"/>
              <a:t>Spark Job</a:t>
            </a:r>
            <a:r>
              <a:rPr lang="zh-CN" altLang="en-US" dirty="0"/>
              <a:t>划分</a:t>
            </a:r>
            <a:r>
              <a:rPr lang="zh-CN" altLang="en-US" dirty="0">
                <a:solidFill>
                  <a:srgbClr val="FF0000"/>
                </a:solidFill>
              </a:rPr>
              <a:t>具有依赖关系的</a:t>
            </a:r>
            <a:r>
              <a:rPr lang="zh-CN" altLang="en-US" dirty="0"/>
              <a:t>多个</a:t>
            </a:r>
            <a:r>
              <a:rPr lang="en-US" altLang="zh-CN" dirty="0"/>
              <a:t>Stage</a:t>
            </a:r>
            <a:r>
              <a:rPr lang="zh-CN" altLang="en-US" dirty="0"/>
              <a:t>任务阶段，然后将每个</a:t>
            </a:r>
            <a:r>
              <a:rPr lang="en-US" altLang="zh-CN" dirty="0"/>
              <a:t>Stage</a:t>
            </a:r>
            <a:r>
              <a:rPr lang="zh-CN" altLang="en-US" dirty="0"/>
              <a:t>分为具体的一组任务（</a:t>
            </a:r>
            <a:r>
              <a:rPr lang="en-US" altLang="zh-CN" dirty="0"/>
              <a:t>task</a:t>
            </a:r>
            <a:r>
              <a:rPr lang="zh-CN" altLang="en-US" dirty="0"/>
              <a:t>，通常会考虑数据的本地化处理），并以</a:t>
            </a:r>
            <a:r>
              <a:rPr lang="en-US" altLang="zh-CN" dirty="0" err="1"/>
              <a:t>TaskSet</a:t>
            </a:r>
            <a:r>
              <a:rPr lang="zh-CN" altLang="en-US" dirty="0"/>
              <a:t>的形式提交给底层的</a:t>
            </a:r>
            <a:r>
              <a:rPr lang="en-US" altLang="zh-CN" dirty="0" err="1"/>
              <a:t>TaskScheduler</a:t>
            </a:r>
            <a:r>
              <a:rPr lang="zh-CN" altLang="en-US" dirty="0"/>
              <a:t>模块具体执行。</a:t>
            </a:r>
            <a:endParaRPr lang="en-US" altLang="zh-CN" dirty="0"/>
          </a:p>
          <a:p>
            <a:r>
              <a:rPr lang="en-US" altLang="zh-CN" b="1" dirty="0" err="1"/>
              <a:t>TaskScheduler</a:t>
            </a:r>
            <a:r>
              <a:rPr lang="zh-CN" altLang="en-US" dirty="0"/>
              <a:t>负责启动具体任务，监控、汇报任务运行情况。任务运行所需资源向</a:t>
            </a:r>
            <a:r>
              <a:rPr lang="en-US" altLang="zh-CN" dirty="0"/>
              <a:t>Cluster Manager</a:t>
            </a:r>
            <a:r>
              <a:rPr lang="zh-CN" altLang="en-US" dirty="0"/>
              <a:t>申请。</a:t>
            </a:r>
            <a:endParaRPr lang="en-US" altLang="zh-CN" dirty="0"/>
          </a:p>
          <a:p>
            <a:r>
              <a:rPr lang="zh-CN" altLang="en-US" dirty="0">
                <a:solidFill>
                  <a:srgbClr val="FF0000"/>
                </a:solidFill>
              </a:rPr>
              <a:t>      每个</a:t>
            </a:r>
            <a:r>
              <a:rPr lang="en-US" altLang="zh-CN" dirty="0">
                <a:solidFill>
                  <a:srgbClr val="FF0000"/>
                </a:solidFill>
              </a:rPr>
              <a:t>Spark</a:t>
            </a:r>
            <a:r>
              <a:rPr lang="zh-CN" altLang="en-US" dirty="0">
                <a:solidFill>
                  <a:srgbClr val="FF0000"/>
                </a:solidFill>
              </a:rPr>
              <a:t>应用都有自己的</a:t>
            </a:r>
            <a:r>
              <a:rPr lang="en-US" altLang="zh-CN" dirty="0">
                <a:solidFill>
                  <a:srgbClr val="FF0000"/>
                </a:solidFill>
              </a:rPr>
              <a:t>Executor</a:t>
            </a:r>
            <a:r>
              <a:rPr lang="zh-CN" altLang="en-US" dirty="0">
                <a:solidFill>
                  <a:srgbClr val="FF0000"/>
                </a:solidFill>
              </a:rPr>
              <a:t>进程，此</a:t>
            </a:r>
            <a:r>
              <a:rPr lang="zh-CN" altLang="en-US" b="1" dirty="0">
                <a:solidFill>
                  <a:srgbClr val="FF0000"/>
                </a:solidFill>
              </a:rPr>
              <a:t>进程和应用有相同的生命周期</a:t>
            </a:r>
            <a:r>
              <a:rPr lang="zh-CN" altLang="en-US" dirty="0">
                <a:solidFill>
                  <a:srgbClr val="FF0000"/>
                </a:solidFill>
              </a:rPr>
              <a:t>，进程内部维持</a:t>
            </a:r>
            <a:r>
              <a:rPr lang="zh-CN" altLang="en-US" b="1" dirty="0">
                <a:solidFill>
                  <a:srgbClr val="FF0000"/>
                </a:solidFill>
              </a:rPr>
              <a:t>多个线程</a:t>
            </a:r>
            <a:r>
              <a:rPr lang="zh-CN" altLang="en-US" dirty="0">
                <a:solidFill>
                  <a:srgbClr val="FF0000"/>
                </a:solidFill>
              </a:rPr>
              <a:t>来并行执行分配给它的</a:t>
            </a:r>
            <a:r>
              <a:rPr lang="en-US" altLang="zh-CN" dirty="0">
                <a:solidFill>
                  <a:srgbClr val="FF0000"/>
                </a:solidFill>
              </a:rPr>
              <a:t>Task</a:t>
            </a:r>
            <a:r>
              <a:rPr lang="zh-CN" altLang="en-US" dirty="0" smtClean="0">
                <a:solidFill>
                  <a:srgbClr val="FF0000"/>
                </a:solidFill>
              </a:rPr>
              <a:t>。</a:t>
            </a:r>
            <a:endParaRPr lang="zh-CN" altLang="en-US" dirty="0">
              <a:solidFill>
                <a:srgbClr val="FF0000"/>
              </a:solidFill>
            </a:endParaRPr>
          </a:p>
        </p:txBody>
      </p:sp>
    </p:spTree>
    <p:extLst>
      <p:ext uri="{BB962C8B-B14F-4D97-AF65-F5344CB8AC3E}">
        <p14:creationId xmlns:p14="http://schemas.microsoft.com/office/powerpoint/2010/main" val="95087454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6.1.3.2 </a:t>
            </a:r>
            <a:r>
              <a:rPr lang="zh-CN" altLang="en-US" dirty="0"/>
              <a:t>并行体系架构（续）</a:t>
            </a:r>
          </a:p>
        </p:txBody>
      </p:sp>
      <p:sp>
        <p:nvSpPr>
          <p:cNvPr id="3" name="内容占位符 2"/>
          <p:cNvSpPr>
            <a:spLocks noGrp="1"/>
          </p:cNvSpPr>
          <p:nvPr>
            <p:ph idx="1"/>
          </p:nvPr>
        </p:nvSpPr>
        <p:spPr/>
        <p:txBody>
          <a:bodyPr/>
          <a:lstStyle/>
          <a:p>
            <a:pPr lvl="1"/>
            <a:r>
              <a:rPr lang="zh-CN" altLang="en-US" sz="2800" dirty="0" smtClean="0"/>
              <a:t>讨论：关于</a:t>
            </a:r>
            <a:r>
              <a:rPr lang="zh-CN" altLang="en-US" sz="2800" dirty="0"/>
              <a:t>分布式和并行</a:t>
            </a:r>
            <a:endParaRPr lang="en-US" altLang="zh-CN" sz="2800" dirty="0"/>
          </a:p>
          <a:p>
            <a:pPr lvl="1"/>
            <a:r>
              <a:rPr lang="zh-CN" altLang="en-US" dirty="0" smtClean="0"/>
              <a:t>（</a:t>
            </a:r>
            <a:r>
              <a:rPr lang="en-US" altLang="zh-CN" dirty="0" smtClean="0"/>
              <a:t>1</a:t>
            </a:r>
            <a:r>
              <a:rPr lang="zh-CN" altLang="en-US" dirty="0" smtClean="0"/>
              <a:t>）</a:t>
            </a:r>
            <a:r>
              <a:rPr lang="zh-CN" altLang="en-US" sz="2400" dirty="0" smtClean="0"/>
              <a:t>“分布”</a:t>
            </a:r>
            <a:r>
              <a:rPr lang="zh-CN" altLang="en-US" sz="2400" dirty="0"/>
              <a:t>和</a:t>
            </a:r>
            <a:r>
              <a:rPr lang="zh-CN" altLang="en-US" sz="2400" dirty="0" smtClean="0"/>
              <a:t>“并行”</a:t>
            </a:r>
            <a:r>
              <a:rPr lang="zh-CN" altLang="en-US" dirty="0" smtClean="0"/>
              <a:t>处理的技术需求和实际处理机制</a:t>
            </a:r>
            <a:r>
              <a:rPr lang="zh-CN" altLang="en-US" sz="2400" dirty="0" smtClean="0"/>
              <a:t>广泛存在，大数据、大规模计算资源导致了两种技术的刚性需求。</a:t>
            </a:r>
            <a:endParaRPr lang="en-US" altLang="zh-CN" sz="2400" dirty="0"/>
          </a:p>
          <a:p>
            <a:pPr algn="just"/>
            <a:r>
              <a:rPr kumimoji="1" lang="zh-CN" altLang="en-US" sz="2400" dirty="0" smtClean="0"/>
              <a:t>（</a:t>
            </a:r>
            <a:r>
              <a:rPr kumimoji="1" lang="en-US" altLang="zh-CN" sz="2400" dirty="0" smtClean="0"/>
              <a:t>2</a:t>
            </a:r>
            <a:r>
              <a:rPr kumimoji="1" lang="zh-CN" altLang="en-US" sz="2400" dirty="0" smtClean="0"/>
              <a:t>）从实际系统看，两者</a:t>
            </a:r>
            <a:r>
              <a:rPr kumimoji="1" lang="zh-CN" altLang="en-US" sz="2400" dirty="0"/>
              <a:t>在一定意义</a:t>
            </a:r>
            <a:r>
              <a:rPr kumimoji="1" lang="zh-CN" altLang="en-US" sz="2400" dirty="0" smtClean="0"/>
              <a:t>上共存，分布式系统中存在并行任务处理，并行系统也支持分布式处理。</a:t>
            </a:r>
            <a:endParaRPr kumimoji="1" lang="en-US" altLang="zh-CN" sz="2400" dirty="0"/>
          </a:p>
          <a:p>
            <a:pPr algn="just"/>
            <a:r>
              <a:rPr kumimoji="1" lang="zh-CN" altLang="en-US" sz="2400" dirty="0" smtClean="0"/>
              <a:t>（</a:t>
            </a:r>
            <a:r>
              <a:rPr kumimoji="1" lang="en-US" altLang="zh-CN" sz="2400" dirty="0" smtClean="0"/>
              <a:t>3</a:t>
            </a:r>
            <a:r>
              <a:rPr kumimoji="1" lang="zh-CN" altLang="en-US" sz="2400" dirty="0" smtClean="0"/>
              <a:t>）不同的任务特点对应不同的技术需求重点，数据密集型可能更侧重良好的分布式访问能力，计算密集型往往更侧重并行计算能力。</a:t>
            </a:r>
            <a:endParaRPr kumimoji="1" lang="en-US" altLang="zh-CN" sz="2400" dirty="0"/>
          </a:p>
          <a:p>
            <a:endParaRPr lang="zh-CN" altLang="en-US"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16</a:t>
            </a:fld>
            <a:endParaRPr lang="zh-CN" altLang="en-US" dirty="0"/>
          </a:p>
        </p:txBody>
      </p:sp>
    </p:spTree>
    <p:extLst>
      <p:ext uri="{BB962C8B-B14F-4D97-AF65-F5344CB8AC3E}">
        <p14:creationId xmlns:p14="http://schemas.microsoft.com/office/powerpoint/2010/main" val="489658271"/>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10252"/>
            <a:ext cx="10515600" cy="711320"/>
          </a:xfrm>
        </p:spPr>
        <p:txBody>
          <a:bodyPr>
            <a:normAutofit/>
          </a:bodyPr>
          <a:lstStyle/>
          <a:p>
            <a:r>
              <a:rPr lang="en-US" altLang="zh-CN" sz="2800" dirty="0" smtClean="0"/>
              <a:t>6.4.13 SPARK</a:t>
            </a:r>
            <a:r>
              <a:rPr lang="zh-CN" altLang="en-US" sz="2800" dirty="0" smtClean="0"/>
              <a:t>（续）</a:t>
            </a:r>
            <a:endParaRPr lang="zh-CN" altLang="en-US" sz="2800"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160</a:t>
            </a:fld>
            <a:endParaRPr lang="zh-CN" altLang="en-US" dirty="0"/>
          </a:p>
        </p:txBody>
      </p:sp>
      <p:sp>
        <p:nvSpPr>
          <p:cNvPr id="6" name="矩形 5"/>
          <p:cNvSpPr/>
          <p:nvPr/>
        </p:nvSpPr>
        <p:spPr>
          <a:xfrm>
            <a:off x="858117" y="6488668"/>
            <a:ext cx="7242688" cy="369332"/>
          </a:xfrm>
          <a:prstGeom prst="rect">
            <a:avLst/>
          </a:prstGeom>
        </p:spPr>
        <p:txBody>
          <a:bodyPr wrap="none">
            <a:spAutoFit/>
          </a:bodyPr>
          <a:lstStyle/>
          <a:p>
            <a:r>
              <a:rPr lang="zh-CN" altLang="en-US" dirty="0" smtClean="0">
                <a:solidFill>
                  <a:schemeClr val="bg1">
                    <a:lumMod val="75000"/>
                  </a:schemeClr>
                </a:solidFill>
              </a:rPr>
              <a:t>参考链接：https</a:t>
            </a:r>
            <a:r>
              <a:rPr lang="zh-CN" altLang="en-US" dirty="0">
                <a:solidFill>
                  <a:schemeClr val="bg1">
                    <a:lumMod val="75000"/>
                  </a:schemeClr>
                </a:solidFill>
              </a:rPr>
              <a:t>://blog.csdn.net/daqiang012/article/details/104141334</a:t>
            </a:r>
          </a:p>
        </p:txBody>
      </p:sp>
      <p:pic>
        <p:nvPicPr>
          <p:cNvPr id="7" name="内容占位符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09532" y="994212"/>
            <a:ext cx="8856498" cy="3074692"/>
          </a:xfrm>
        </p:spPr>
      </p:pic>
      <p:sp>
        <p:nvSpPr>
          <p:cNvPr id="8" name="矩形 7"/>
          <p:cNvSpPr/>
          <p:nvPr/>
        </p:nvSpPr>
        <p:spPr>
          <a:xfrm>
            <a:off x="858116" y="3903345"/>
            <a:ext cx="11110107" cy="2462213"/>
          </a:xfrm>
          <a:prstGeom prst="rect">
            <a:avLst/>
          </a:prstGeom>
        </p:spPr>
        <p:txBody>
          <a:bodyPr wrap="square">
            <a:spAutoFit/>
          </a:bodyPr>
          <a:lstStyle/>
          <a:p>
            <a:r>
              <a:rPr lang="zh-CN" altLang="en-US" sz="2200" dirty="0">
                <a:latin typeface="微软雅黑" panose="020B0503020204020204" pitchFamily="34" charset="-122"/>
                <a:ea typeface="微软雅黑" panose="020B0503020204020204" pitchFamily="34" charset="-122"/>
              </a:rPr>
              <a:t>有两种创建</a:t>
            </a:r>
            <a:r>
              <a:rPr lang="en-US" altLang="zh-CN" sz="2200" dirty="0">
                <a:latin typeface="微软雅黑" panose="020B0503020204020204" pitchFamily="34" charset="-122"/>
                <a:ea typeface="微软雅黑" panose="020B0503020204020204" pitchFamily="34" charset="-122"/>
              </a:rPr>
              <a:t>RDD</a:t>
            </a:r>
            <a:r>
              <a:rPr lang="zh-CN" altLang="en-US" sz="2200" dirty="0">
                <a:latin typeface="微软雅黑" panose="020B0503020204020204" pitchFamily="34" charset="-122"/>
                <a:ea typeface="微软雅黑" panose="020B0503020204020204" pitchFamily="34" charset="-122"/>
              </a:rPr>
              <a:t>的</a:t>
            </a:r>
            <a:r>
              <a:rPr lang="zh-CN" altLang="en-US" sz="2200" dirty="0" smtClean="0">
                <a:latin typeface="微软雅黑" panose="020B0503020204020204" pitchFamily="34" charset="-122"/>
                <a:ea typeface="微软雅黑" panose="020B0503020204020204" pitchFamily="34" charset="-122"/>
              </a:rPr>
              <a:t>方法：并行化</a:t>
            </a:r>
            <a:r>
              <a:rPr lang="zh-CN" altLang="en-US" sz="2200" dirty="0">
                <a:latin typeface="微软雅黑" panose="020B0503020204020204" pitchFamily="34" charset="-122"/>
                <a:ea typeface="微软雅黑" panose="020B0503020204020204" pitchFamily="34" charset="-122"/>
              </a:rPr>
              <a:t>驱动程序中的现有集合，或通过引用外部存储系统</a:t>
            </a:r>
            <a:r>
              <a:rPr lang="zh-CN" altLang="en-US" sz="2200" dirty="0" smtClean="0">
                <a:latin typeface="微软雅黑" panose="020B0503020204020204" pitchFamily="34" charset="-122"/>
                <a:ea typeface="微软雅黑" panose="020B0503020204020204" pitchFamily="34" charset="-122"/>
              </a:rPr>
              <a:t>（如</a:t>
            </a:r>
            <a:r>
              <a:rPr lang="zh-CN" altLang="en-US" sz="2200" dirty="0">
                <a:latin typeface="微软雅黑" panose="020B0503020204020204" pitchFamily="34" charset="-122"/>
                <a:ea typeface="微软雅黑" panose="020B0503020204020204" pitchFamily="34" charset="-122"/>
              </a:rPr>
              <a:t>共享文件</a:t>
            </a:r>
            <a:r>
              <a:rPr lang="zh-CN" altLang="en-US" sz="2200" dirty="0" smtClean="0">
                <a:latin typeface="微软雅黑" panose="020B0503020204020204" pitchFamily="34" charset="-122"/>
                <a:ea typeface="微软雅黑" panose="020B0503020204020204" pitchFamily="34" charset="-122"/>
              </a:rPr>
              <a:t>系统、</a:t>
            </a:r>
            <a:r>
              <a:rPr lang="en-US" altLang="zh-CN" sz="2200" dirty="0" smtClean="0">
                <a:latin typeface="微软雅黑" panose="020B0503020204020204" pitchFamily="34" charset="-122"/>
                <a:ea typeface="微软雅黑" panose="020B0503020204020204" pitchFamily="34" charset="-122"/>
              </a:rPr>
              <a:t>HDFS</a:t>
            </a:r>
            <a:r>
              <a:rPr lang="zh-CN" altLang="en-US" sz="2200" dirty="0" smtClean="0">
                <a:latin typeface="微软雅黑" panose="020B0503020204020204" pitchFamily="34" charset="-122"/>
                <a:ea typeface="微软雅黑" panose="020B0503020204020204" pitchFamily="34" charset="-122"/>
              </a:rPr>
              <a:t>、</a:t>
            </a:r>
            <a:r>
              <a:rPr lang="en-US" altLang="zh-CN" sz="2200" dirty="0" err="1" smtClean="0">
                <a:latin typeface="微软雅黑" panose="020B0503020204020204" pitchFamily="34" charset="-122"/>
                <a:ea typeface="微软雅黑" panose="020B0503020204020204" pitchFamily="34" charset="-122"/>
              </a:rPr>
              <a:t>HBase</a:t>
            </a:r>
            <a:r>
              <a:rPr lang="zh-CN" altLang="en-US" sz="2200" dirty="0">
                <a:latin typeface="微软雅黑" panose="020B0503020204020204" pitchFamily="34" charset="-122"/>
                <a:ea typeface="微软雅黑" panose="020B0503020204020204" pitchFamily="34" charset="-122"/>
              </a:rPr>
              <a:t>等）中的数据集。</a:t>
            </a:r>
          </a:p>
          <a:p>
            <a:r>
              <a:rPr lang="en-US" altLang="zh-CN" sz="2200" dirty="0">
                <a:latin typeface="微软雅黑" panose="020B0503020204020204" pitchFamily="34" charset="-122"/>
                <a:ea typeface="微软雅黑" panose="020B0503020204020204" pitchFamily="34" charset="-122"/>
              </a:rPr>
              <a:t>Spark</a:t>
            </a:r>
            <a:r>
              <a:rPr lang="zh-CN" altLang="en-US" sz="2200" dirty="0">
                <a:latin typeface="微软雅黑" panose="020B0503020204020204" pitchFamily="34" charset="-122"/>
                <a:ea typeface="微软雅黑" panose="020B0503020204020204" pitchFamily="34" charset="-122"/>
              </a:rPr>
              <a:t>提供了</a:t>
            </a:r>
            <a:r>
              <a:rPr lang="en-US" altLang="zh-CN" sz="2200" dirty="0">
                <a:latin typeface="微软雅黑" panose="020B0503020204020204" pitchFamily="34" charset="-122"/>
                <a:ea typeface="微软雅黑" panose="020B0503020204020204" pitchFamily="34" charset="-122"/>
              </a:rPr>
              <a:t>RDD</a:t>
            </a:r>
            <a:r>
              <a:rPr lang="zh-CN" altLang="en-US" sz="2200" dirty="0">
                <a:latin typeface="微软雅黑" panose="020B0503020204020204" pitchFamily="34" charset="-122"/>
                <a:ea typeface="微软雅黑" panose="020B0503020204020204" pitchFamily="34" charset="-122"/>
              </a:rPr>
              <a:t>上的两类动作：转换和操作。</a:t>
            </a:r>
          </a:p>
          <a:p>
            <a:r>
              <a:rPr lang="zh-CN" altLang="en-US" sz="2200" b="1" dirty="0" smtClean="0">
                <a:latin typeface="微软雅黑" panose="020B0503020204020204" pitchFamily="34" charset="-122"/>
                <a:ea typeface="微软雅黑" panose="020B0503020204020204" pitchFamily="34" charset="-122"/>
              </a:rPr>
              <a:t>转换（</a:t>
            </a:r>
            <a:r>
              <a:rPr lang="en-US" altLang="zh-CN" sz="2200" b="1" dirty="0" smtClean="0">
                <a:latin typeface="微软雅黑" panose="020B0503020204020204" pitchFamily="34" charset="-122"/>
                <a:ea typeface="微软雅黑" panose="020B0503020204020204" pitchFamily="34" charset="-122"/>
              </a:rPr>
              <a:t>Transform</a:t>
            </a:r>
            <a:r>
              <a:rPr lang="zh-CN" altLang="en-US" sz="2200" b="1" dirty="0" smtClean="0">
                <a:latin typeface="微软雅黑" panose="020B0503020204020204" pitchFamily="34" charset="-122"/>
                <a:ea typeface="微软雅黑" panose="020B0503020204020204" pitchFamily="34" charset="-122"/>
              </a:rPr>
              <a:t>）：</a:t>
            </a:r>
            <a:r>
              <a:rPr lang="zh-CN" altLang="en-US" sz="2200" dirty="0" smtClean="0"/>
              <a:t>用于</a:t>
            </a:r>
            <a:r>
              <a:rPr lang="zh-CN" altLang="en-US" sz="2200" dirty="0"/>
              <a:t>定义一个新的</a:t>
            </a:r>
            <a:r>
              <a:rPr lang="en-US" altLang="zh-CN" sz="2200" dirty="0"/>
              <a:t>RDD，</a:t>
            </a:r>
            <a:r>
              <a:rPr lang="zh-CN" altLang="en-US" sz="2200" dirty="0"/>
              <a:t>包括</a:t>
            </a:r>
            <a:r>
              <a:rPr lang="en-US" altLang="zh-CN" sz="2200" dirty="0"/>
              <a:t>map</a:t>
            </a:r>
            <a:r>
              <a:rPr lang="zh-CN" altLang="en-US" sz="2200" dirty="0"/>
              <a:t>、</a:t>
            </a:r>
            <a:r>
              <a:rPr lang="en-US" altLang="zh-CN" sz="2200" dirty="0"/>
              <a:t> </a:t>
            </a:r>
            <a:r>
              <a:rPr lang="en-US" altLang="zh-CN" sz="2200" dirty="0" err="1"/>
              <a:t>flatMap</a:t>
            </a:r>
            <a:r>
              <a:rPr lang="zh-CN" altLang="en-US" sz="2200" dirty="0"/>
              <a:t>、</a:t>
            </a:r>
            <a:r>
              <a:rPr lang="en-US" altLang="zh-CN" sz="2200" dirty="0"/>
              <a:t>filter</a:t>
            </a:r>
            <a:r>
              <a:rPr lang="zh-CN" altLang="en-US" sz="2200" dirty="0"/>
              <a:t>、</a:t>
            </a:r>
            <a:r>
              <a:rPr lang="en-US" altLang="zh-CN" sz="2200" dirty="0"/>
              <a:t>union</a:t>
            </a:r>
            <a:r>
              <a:rPr lang="zh-CN" altLang="en-US" sz="2200" dirty="0"/>
              <a:t>、</a:t>
            </a:r>
            <a:r>
              <a:rPr lang="en-US" altLang="zh-CN" sz="2200" dirty="0"/>
              <a:t>sample</a:t>
            </a:r>
            <a:r>
              <a:rPr lang="zh-CN" altLang="en-US" sz="2200" dirty="0"/>
              <a:t>、</a:t>
            </a:r>
            <a:r>
              <a:rPr lang="en-US" altLang="zh-CN" sz="2200" dirty="0"/>
              <a:t>join</a:t>
            </a:r>
            <a:r>
              <a:rPr lang="zh-CN" altLang="en-US" sz="2200" dirty="0"/>
              <a:t>、</a:t>
            </a:r>
            <a:r>
              <a:rPr lang="en-US" altLang="zh-CN" sz="2200" dirty="0"/>
              <a:t> </a:t>
            </a:r>
            <a:r>
              <a:rPr lang="en-US" altLang="zh-CN" sz="2200" dirty="0" err="1"/>
              <a:t>groupByKey</a:t>
            </a:r>
            <a:r>
              <a:rPr lang="zh-CN" altLang="en-US" sz="2200" dirty="0"/>
              <a:t>、</a:t>
            </a:r>
            <a:r>
              <a:rPr lang="en-US" altLang="zh-CN" sz="2200" dirty="0" err="1"/>
              <a:t>cogroup</a:t>
            </a:r>
            <a:r>
              <a:rPr lang="zh-CN" altLang="en-US" sz="2200" dirty="0"/>
              <a:t>、</a:t>
            </a:r>
            <a:r>
              <a:rPr lang="en-US" altLang="zh-CN" sz="2200" dirty="0" err="1"/>
              <a:t>ReduceByKey</a:t>
            </a:r>
            <a:r>
              <a:rPr lang="zh-CN" altLang="en-US" sz="2200" dirty="0"/>
              <a:t>、</a:t>
            </a:r>
            <a:r>
              <a:rPr lang="en-US" altLang="zh-CN" sz="2200" dirty="0"/>
              <a:t> </a:t>
            </a:r>
            <a:r>
              <a:rPr lang="en-US" altLang="zh-CN" sz="2200" dirty="0" err="1"/>
              <a:t>cartesian</a:t>
            </a:r>
            <a:r>
              <a:rPr lang="zh-CN" altLang="en-US" sz="2200" dirty="0"/>
              <a:t>、</a:t>
            </a:r>
            <a:r>
              <a:rPr lang="en-US" altLang="zh-CN" sz="2200" dirty="0" err="1"/>
              <a:t>sortByKey</a:t>
            </a:r>
            <a:r>
              <a:rPr lang="zh-CN" altLang="en-US" sz="2200" dirty="0"/>
              <a:t>、</a:t>
            </a:r>
            <a:r>
              <a:rPr lang="en-US" altLang="zh-CN" sz="2200" dirty="0" err="1"/>
              <a:t>mapValues</a:t>
            </a:r>
            <a:r>
              <a:rPr lang="zh-CN" altLang="en-US" sz="2200" dirty="0"/>
              <a:t>等</a:t>
            </a:r>
            <a:r>
              <a:rPr lang="zh-CN" altLang="en-US" sz="2200" dirty="0" smtClean="0"/>
              <a:t>。</a:t>
            </a:r>
            <a:endParaRPr lang="zh-CN" altLang="en-US" sz="2200" dirty="0" smtClean="0">
              <a:latin typeface="微软雅黑" panose="020B0503020204020204" pitchFamily="34" charset="-122"/>
              <a:ea typeface="微软雅黑" panose="020B0503020204020204" pitchFamily="34" charset="-122"/>
            </a:endParaRPr>
          </a:p>
          <a:p>
            <a:r>
              <a:rPr lang="zh-CN" altLang="en-US" sz="2200" b="1" dirty="0" smtClean="0">
                <a:latin typeface="微软雅黑" panose="020B0503020204020204" pitchFamily="34" charset="-122"/>
                <a:ea typeface="微软雅黑" panose="020B0503020204020204" pitchFamily="34" charset="-122"/>
              </a:rPr>
              <a:t>操作（</a:t>
            </a:r>
            <a:r>
              <a:rPr lang="en-US" altLang="zh-CN" sz="2200" b="1" dirty="0" smtClean="0">
                <a:latin typeface="微软雅黑" panose="020B0503020204020204" pitchFamily="34" charset="-122"/>
                <a:ea typeface="微软雅黑" panose="020B0503020204020204" pitchFamily="34" charset="-122"/>
              </a:rPr>
              <a:t>action</a:t>
            </a:r>
            <a:r>
              <a:rPr lang="zh-CN" altLang="en-US" sz="2200" b="1" dirty="0" smtClean="0">
                <a:latin typeface="微软雅黑" panose="020B0503020204020204" pitchFamily="34" charset="-122"/>
                <a:ea typeface="微软雅黑" panose="020B0503020204020204" pitchFamily="34" charset="-122"/>
              </a:rPr>
              <a:t>）：</a:t>
            </a:r>
            <a:r>
              <a:rPr lang="zh-CN" altLang="en-US" sz="2200" dirty="0" smtClean="0">
                <a:latin typeface="微软雅黑" panose="020B0503020204020204" pitchFamily="34" charset="-122"/>
                <a:ea typeface="微软雅黑" panose="020B0503020204020204" pitchFamily="34" charset="-122"/>
              </a:rPr>
              <a:t> </a:t>
            </a:r>
            <a:r>
              <a:rPr lang="zh-CN" altLang="en-US" sz="2200" dirty="0" smtClean="0"/>
              <a:t>返回一个结果，包括</a:t>
            </a:r>
            <a:r>
              <a:rPr lang="en-US" altLang="zh-CN" sz="2200" dirty="0" smtClean="0"/>
              <a:t>collect</a:t>
            </a:r>
            <a:r>
              <a:rPr lang="zh-CN" altLang="en-US" sz="2200" dirty="0" smtClean="0"/>
              <a:t>、</a:t>
            </a:r>
            <a:r>
              <a:rPr lang="en-US" altLang="zh-CN" sz="2200" dirty="0" smtClean="0"/>
              <a:t>reduce</a:t>
            </a:r>
            <a:r>
              <a:rPr lang="zh-CN" altLang="en-US" sz="2200" dirty="0" smtClean="0"/>
              <a:t>、</a:t>
            </a:r>
            <a:r>
              <a:rPr lang="en-US" altLang="zh-CN" sz="2200" dirty="0" smtClean="0"/>
              <a:t> count</a:t>
            </a:r>
            <a:r>
              <a:rPr lang="zh-CN" altLang="en-US" sz="2200" dirty="0" smtClean="0"/>
              <a:t>、</a:t>
            </a:r>
            <a:r>
              <a:rPr lang="en-US" altLang="zh-CN" sz="2200" dirty="0" err="1" smtClean="0"/>
              <a:t>saveAs</a:t>
            </a:r>
            <a:r>
              <a:rPr lang="zh-CN" altLang="en-US" sz="2200" dirty="0" smtClean="0"/>
              <a:t>、</a:t>
            </a:r>
            <a:r>
              <a:rPr lang="en-US" altLang="zh-CN" sz="2200" dirty="0" err="1" smtClean="0"/>
              <a:t>countByKey</a:t>
            </a:r>
            <a:r>
              <a:rPr lang="zh-CN" altLang="en-US" sz="2200" dirty="0" smtClean="0"/>
              <a:t>等</a:t>
            </a:r>
            <a:r>
              <a:rPr lang="en-US" altLang="zh-CN" sz="2200" dirty="0" smtClean="0"/>
              <a:t>。</a:t>
            </a:r>
            <a:endParaRPr lang="zh-CN" altLang="en-US" sz="2200" b="0" i="0" dirty="0">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774591449"/>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10252"/>
            <a:ext cx="10515600" cy="711320"/>
          </a:xfrm>
        </p:spPr>
        <p:txBody>
          <a:bodyPr>
            <a:normAutofit/>
          </a:bodyPr>
          <a:lstStyle/>
          <a:p>
            <a:r>
              <a:rPr lang="en-US" altLang="zh-CN" sz="2800" dirty="0" smtClean="0"/>
              <a:t>6.4.13 SPARK</a:t>
            </a:r>
            <a:r>
              <a:rPr lang="zh-CN" altLang="en-US" sz="2800" dirty="0" smtClean="0"/>
              <a:t>（续）</a:t>
            </a:r>
            <a:endParaRPr lang="zh-CN" altLang="en-US" sz="2800"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161</a:t>
            </a:fld>
            <a:endParaRPr lang="zh-CN" altLang="en-US" dirty="0"/>
          </a:p>
        </p:txBody>
      </p:sp>
      <p:sp>
        <p:nvSpPr>
          <p:cNvPr id="6" name="矩形 5"/>
          <p:cNvSpPr/>
          <p:nvPr/>
        </p:nvSpPr>
        <p:spPr>
          <a:xfrm>
            <a:off x="858117" y="6488668"/>
            <a:ext cx="7242688" cy="369332"/>
          </a:xfrm>
          <a:prstGeom prst="rect">
            <a:avLst/>
          </a:prstGeom>
        </p:spPr>
        <p:txBody>
          <a:bodyPr wrap="none">
            <a:spAutoFit/>
          </a:bodyPr>
          <a:lstStyle/>
          <a:p>
            <a:r>
              <a:rPr lang="zh-CN" altLang="en-US" dirty="0" smtClean="0">
                <a:solidFill>
                  <a:schemeClr val="bg1">
                    <a:lumMod val="75000"/>
                  </a:schemeClr>
                </a:solidFill>
              </a:rPr>
              <a:t>参考链接：https</a:t>
            </a:r>
            <a:r>
              <a:rPr lang="zh-CN" altLang="en-US" dirty="0">
                <a:solidFill>
                  <a:schemeClr val="bg1">
                    <a:lumMod val="75000"/>
                  </a:schemeClr>
                </a:solidFill>
              </a:rPr>
              <a:t>://blog.csdn.net/daqiang012/article/details/104141334</a:t>
            </a:r>
          </a:p>
        </p:txBody>
      </p:sp>
      <p:sp>
        <p:nvSpPr>
          <p:cNvPr id="8" name="矩形 7"/>
          <p:cNvSpPr/>
          <p:nvPr/>
        </p:nvSpPr>
        <p:spPr>
          <a:xfrm>
            <a:off x="858117" y="921572"/>
            <a:ext cx="2776335" cy="430887"/>
          </a:xfrm>
          <a:prstGeom prst="rect">
            <a:avLst/>
          </a:prstGeom>
        </p:spPr>
        <p:txBody>
          <a:bodyPr wrap="square">
            <a:spAutoFit/>
          </a:bodyPr>
          <a:lstStyle/>
          <a:p>
            <a:r>
              <a:rPr lang="en-US" altLang="zh-CN" sz="2200" dirty="0" smtClean="0">
                <a:latin typeface="微软雅黑" panose="020B0503020204020204" pitchFamily="34" charset="-122"/>
                <a:ea typeface="微软雅黑" panose="020B0503020204020204" pitchFamily="34" charset="-122"/>
              </a:rPr>
              <a:t>Spark</a:t>
            </a:r>
            <a:r>
              <a:rPr lang="zh-CN" altLang="en-US" sz="2200" dirty="0" smtClean="0">
                <a:latin typeface="微软雅黑" panose="020B0503020204020204" pitchFamily="34" charset="-122"/>
                <a:ea typeface="微软雅黑" panose="020B0503020204020204" pitchFamily="34" charset="-122"/>
              </a:rPr>
              <a:t>基本运行流程</a:t>
            </a:r>
            <a:endParaRPr lang="zh-CN" altLang="en-US" sz="2200" b="0" i="0" dirty="0">
              <a:effectLst/>
              <a:latin typeface="微软雅黑" panose="020B0503020204020204" pitchFamily="34" charset="-122"/>
              <a:ea typeface="微软雅黑" panose="020B0503020204020204" pitchFamily="34" charset="-122"/>
            </a:endParaRPr>
          </a:p>
        </p:txBody>
      </p:sp>
      <p:pic>
        <p:nvPicPr>
          <p:cNvPr id="9" name="aimg_5592" descr="http://www.aboutyun.com/data/attachment/forum/201407/10/091140fjrpwsrxa45prauk.jpg"/>
          <p:cNvPicPr>
            <a:picLocks noGrp="1"/>
          </p:cNvPicPr>
          <p:nvPr>
            <p:ph idx="1"/>
          </p:nvPr>
        </p:nvPicPr>
        <p:blipFill>
          <a:blip r:embed="rId2" cstate="print"/>
          <a:srcRect/>
          <a:stretch>
            <a:fillRect/>
          </a:stretch>
        </p:blipFill>
        <p:spPr bwMode="auto">
          <a:xfrm>
            <a:off x="3506367" y="803683"/>
            <a:ext cx="7084469" cy="5735229"/>
          </a:xfrm>
          <a:prstGeom prst="rect">
            <a:avLst/>
          </a:prstGeom>
          <a:noFill/>
          <a:ln w="9525">
            <a:noFill/>
            <a:miter lim="800000"/>
            <a:headEnd/>
            <a:tailEnd/>
          </a:ln>
        </p:spPr>
      </p:pic>
    </p:spTree>
    <p:extLst>
      <p:ext uri="{BB962C8B-B14F-4D97-AF65-F5344CB8AC3E}">
        <p14:creationId xmlns:p14="http://schemas.microsoft.com/office/powerpoint/2010/main" val="701213735"/>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6.4.14 MongoDB</a:t>
            </a:r>
            <a:endParaRPr lang="zh-CN" altLang="en-US" dirty="0"/>
          </a:p>
        </p:txBody>
      </p:sp>
      <p:sp>
        <p:nvSpPr>
          <p:cNvPr id="3" name="内容占位符 2"/>
          <p:cNvSpPr>
            <a:spLocks noGrp="1"/>
          </p:cNvSpPr>
          <p:nvPr>
            <p:ph idx="1"/>
          </p:nvPr>
        </p:nvSpPr>
        <p:spPr/>
        <p:txBody>
          <a:bodyPr>
            <a:normAutofit lnSpcReduction="10000"/>
          </a:bodyPr>
          <a:lstStyle/>
          <a:p>
            <a:r>
              <a:rPr lang="en-US" altLang="zh-CN" sz="2400" dirty="0"/>
              <a:t>MongoDB</a:t>
            </a:r>
            <a:r>
              <a:rPr lang="zh-CN" altLang="en-US" sz="2400" dirty="0"/>
              <a:t>是一个基于分布式文件</a:t>
            </a:r>
            <a:r>
              <a:rPr lang="zh-CN" altLang="en-US" sz="2400" dirty="0" smtClean="0"/>
              <a:t>存储的数据库，旨在</a:t>
            </a:r>
            <a:r>
              <a:rPr lang="zh-CN" altLang="en-US" sz="2400" dirty="0"/>
              <a:t>为</a:t>
            </a:r>
            <a:r>
              <a:rPr lang="en-US" altLang="zh-CN" sz="2400" dirty="0"/>
              <a:t>WEB</a:t>
            </a:r>
            <a:r>
              <a:rPr lang="zh-CN" altLang="en-US" sz="2400" dirty="0"/>
              <a:t>应用提供可扩展的高性能数据存储解决方案。</a:t>
            </a:r>
          </a:p>
          <a:p>
            <a:r>
              <a:rPr lang="en-US" altLang="zh-CN" sz="2400" dirty="0"/>
              <a:t>MongoDB</a:t>
            </a:r>
            <a:r>
              <a:rPr lang="zh-CN" altLang="en-US" sz="2400" dirty="0"/>
              <a:t>是一</a:t>
            </a:r>
            <a:r>
              <a:rPr lang="zh-CN" altLang="en-US" sz="2400" dirty="0" smtClean="0"/>
              <a:t>个文档型数据库，它</a:t>
            </a:r>
            <a:r>
              <a:rPr lang="zh-CN" altLang="en-US" sz="2400" dirty="0"/>
              <a:t>支持的</a:t>
            </a:r>
            <a:r>
              <a:rPr lang="zh-CN" altLang="en-US" sz="2400" dirty="0" smtClean="0"/>
              <a:t>数据结构比较宽泛，是类似</a:t>
            </a:r>
            <a:r>
              <a:rPr lang="en-US" altLang="zh-CN" sz="2400" dirty="0"/>
              <a:t>json</a:t>
            </a:r>
            <a:r>
              <a:rPr lang="zh-CN" altLang="en-US" sz="2400" dirty="0"/>
              <a:t>的</a:t>
            </a:r>
            <a:r>
              <a:rPr lang="en-US" altLang="zh-CN" sz="2400" dirty="0"/>
              <a:t>bson</a:t>
            </a:r>
            <a:r>
              <a:rPr lang="zh-CN" altLang="en-US" sz="2400" dirty="0"/>
              <a:t>格式</a:t>
            </a:r>
            <a:r>
              <a:rPr lang="zh-CN" altLang="en-US" sz="2400" dirty="0" smtClean="0"/>
              <a:t>，可以</a:t>
            </a:r>
            <a:r>
              <a:rPr lang="zh-CN" altLang="en-US" sz="2400" dirty="0"/>
              <a:t>存储比较复杂的数据类型</a:t>
            </a:r>
            <a:r>
              <a:rPr lang="zh-CN" altLang="en-US" sz="2400" dirty="0" smtClean="0"/>
              <a:t>。</a:t>
            </a:r>
            <a:endParaRPr lang="en-US" altLang="zh-CN" sz="2400" dirty="0" smtClean="0"/>
          </a:p>
          <a:p>
            <a:endParaRPr lang="en-US" altLang="zh-CN" sz="2400" dirty="0" smtClean="0"/>
          </a:p>
          <a:p>
            <a:r>
              <a:rPr lang="en-US" altLang="zh-CN" sz="2400" dirty="0" smtClean="0"/>
              <a:t>MongoDB</a:t>
            </a:r>
            <a:r>
              <a:rPr lang="zh-CN" altLang="en-US" sz="2400" dirty="0" smtClean="0"/>
              <a:t>对于数据管理采用分片</a:t>
            </a:r>
            <a:r>
              <a:rPr lang="zh-CN" altLang="en-US" sz="2400" dirty="0"/>
              <a:t>技术</a:t>
            </a:r>
            <a:r>
              <a:rPr lang="zh-CN" altLang="en-US" sz="2400" dirty="0" smtClean="0"/>
              <a:t>，集合</a:t>
            </a:r>
            <a:r>
              <a:rPr lang="zh-CN" altLang="en-US" sz="2400" dirty="0"/>
              <a:t>中的数据分散到多个分片</a:t>
            </a:r>
            <a:r>
              <a:rPr lang="zh-CN" altLang="en-US" sz="2400" dirty="0" smtClean="0"/>
              <a:t>集中，使得</a:t>
            </a:r>
            <a:r>
              <a:rPr lang="en-US" altLang="zh-CN" sz="2400" dirty="0"/>
              <a:t>MongoDB</a:t>
            </a:r>
            <a:r>
              <a:rPr lang="zh-CN" altLang="en-US" sz="2400" dirty="0"/>
              <a:t>具备</a:t>
            </a:r>
            <a:r>
              <a:rPr lang="zh-CN" altLang="en-US" sz="2400" dirty="0" smtClean="0"/>
              <a:t>横向发展的能力。</a:t>
            </a:r>
            <a:r>
              <a:rPr lang="zh-CN" altLang="en-US" sz="2400" dirty="0"/>
              <a:t>目前主要有两种数据分片的策略。</a:t>
            </a:r>
          </a:p>
          <a:p>
            <a:pPr marL="342900" indent="-342900">
              <a:buFont typeface="Wingdings" panose="05000000000000000000" pitchFamily="2" charset="2"/>
              <a:buChar char="Ø"/>
            </a:pPr>
            <a:r>
              <a:rPr lang="zh-CN" altLang="en-US" sz="2400" dirty="0"/>
              <a:t>范围分片（</a:t>
            </a:r>
            <a:r>
              <a:rPr lang="en-US" altLang="zh-CN" sz="2400" dirty="0"/>
              <a:t>Range based sharding</a:t>
            </a:r>
            <a:r>
              <a:rPr lang="zh-CN" altLang="en-US" sz="2400" dirty="0"/>
              <a:t>）</a:t>
            </a:r>
          </a:p>
          <a:p>
            <a:pPr marL="342900" indent="-342900">
              <a:buFont typeface="Wingdings" panose="05000000000000000000" pitchFamily="2" charset="2"/>
              <a:buChar char="Ø"/>
            </a:pPr>
            <a:r>
              <a:rPr lang="en-US" altLang="zh-CN" sz="2400" dirty="0"/>
              <a:t>hash</a:t>
            </a:r>
            <a:r>
              <a:rPr lang="zh-CN" altLang="en-US" sz="2400" dirty="0"/>
              <a:t>分片（</a:t>
            </a:r>
            <a:r>
              <a:rPr lang="en-US" altLang="zh-CN" sz="2400" dirty="0"/>
              <a:t>Hash based sharding</a:t>
            </a:r>
            <a:r>
              <a:rPr lang="zh-CN" altLang="en-US" sz="2400" dirty="0" smtClean="0"/>
              <a:t>）</a:t>
            </a:r>
            <a:endParaRPr lang="zh-CN" altLang="en-US" sz="2400"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162</a:t>
            </a:fld>
            <a:endParaRPr lang="zh-CN" altLang="en-US" dirty="0"/>
          </a:p>
        </p:txBody>
      </p:sp>
      <p:sp>
        <p:nvSpPr>
          <p:cNvPr id="5" name="矩形 4"/>
          <p:cNvSpPr/>
          <p:nvPr/>
        </p:nvSpPr>
        <p:spPr>
          <a:xfrm>
            <a:off x="838200" y="6488668"/>
            <a:ext cx="6984604" cy="369332"/>
          </a:xfrm>
          <a:prstGeom prst="rect">
            <a:avLst/>
          </a:prstGeom>
        </p:spPr>
        <p:txBody>
          <a:bodyPr wrap="none">
            <a:spAutoFit/>
          </a:bodyPr>
          <a:lstStyle/>
          <a:p>
            <a:r>
              <a:rPr lang="zh-CN" altLang="en-US" dirty="0" smtClean="0">
                <a:solidFill>
                  <a:schemeClr val="bg1">
                    <a:lumMod val="75000"/>
                  </a:schemeClr>
                </a:solidFill>
              </a:rPr>
              <a:t>参考链接：https</a:t>
            </a:r>
            <a:r>
              <a:rPr lang="zh-CN" altLang="en-US" dirty="0">
                <a:solidFill>
                  <a:schemeClr val="bg1">
                    <a:lumMod val="75000"/>
                  </a:schemeClr>
                </a:solidFill>
              </a:rPr>
              <a:t>://linzhiqiang.blog.csdn.net/article/details/87895603</a:t>
            </a:r>
          </a:p>
        </p:txBody>
      </p:sp>
    </p:spTree>
    <p:extLst>
      <p:ext uri="{BB962C8B-B14F-4D97-AF65-F5344CB8AC3E}">
        <p14:creationId xmlns:p14="http://schemas.microsoft.com/office/powerpoint/2010/main" val="3994222583"/>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45207"/>
            <a:ext cx="10515600" cy="653446"/>
          </a:xfrm>
        </p:spPr>
        <p:txBody>
          <a:bodyPr/>
          <a:lstStyle/>
          <a:p>
            <a:r>
              <a:rPr lang="en-US" altLang="zh-CN" dirty="0"/>
              <a:t>6.4.14 </a:t>
            </a:r>
            <a:r>
              <a:rPr lang="en-US" altLang="zh-CN" dirty="0" smtClean="0"/>
              <a:t>MongoDB</a:t>
            </a:r>
            <a:r>
              <a:rPr lang="zh-CN" altLang="en-US" dirty="0" smtClean="0"/>
              <a:t>（续）</a:t>
            </a:r>
            <a:endParaRPr lang="zh-CN" altLang="en-US" dirty="0"/>
          </a:p>
        </p:txBody>
      </p:sp>
      <p:pic>
        <p:nvPicPr>
          <p:cNvPr id="5" name="内容占位符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866422" y="798653"/>
            <a:ext cx="6667500" cy="2190750"/>
          </a:xfrm>
        </p:spPr>
      </p:pic>
      <p:sp>
        <p:nvSpPr>
          <p:cNvPr id="4" name="灯片编号占位符 3"/>
          <p:cNvSpPr>
            <a:spLocks noGrp="1"/>
          </p:cNvSpPr>
          <p:nvPr>
            <p:ph type="sldNum" sz="quarter" idx="12"/>
          </p:nvPr>
        </p:nvSpPr>
        <p:spPr/>
        <p:txBody>
          <a:bodyPr/>
          <a:lstStyle/>
          <a:p>
            <a:fld id="{C464E751-8DDD-48F4-87DB-3D6A7AC74B40}" type="slidenum">
              <a:rPr lang="zh-CN" altLang="en-US" smtClean="0"/>
              <a:pPr/>
              <a:t>163</a:t>
            </a:fld>
            <a:endParaRPr lang="zh-CN" altLang="en-US" dirty="0"/>
          </a:p>
        </p:txBody>
      </p:sp>
      <p:sp>
        <p:nvSpPr>
          <p:cNvPr id="6" name="文本框 5"/>
          <p:cNvSpPr txBox="1"/>
          <p:nvPr/>
        </p:nvSpPr>
        <p:spPr>
          <a:xfrm>
            <a:off x="995423" y="1145894"/>
            <a:ext cx="1597306" cy="461665"/>
          </a:xfrm>
          <a:prstGeom prst="rect">
            <a:avLst/>
          </a:prstGeom>
          <a:noFill/>
        </p:spPr>
        <p:txBody>
          <a:bodyPr wrap="square" rtlCol="0">
            <a:spAutoFit/>
          </a:bodyPr>
          <a:lstStyle/>
          <a:p>
            <a:r>
              <a:rPr lang="zh-CN" altLang="en-US" sz="2400" dirty="0" smtClean="0">
                <a:latin typeface="微软雅黑" panose="020B0503020204020204" pitchFamily="34" charset="-122"/>
                <a:ea typeface="微软雅黑" panose="020B0503020204020204" pitchFamily="34" charset="-122"/>
              </a:rPr>
              <a:t>范围分片</a:t>
            </a:r>
            <a:endParaRPr lang="zh-CN" altLang="en-US" sz="2400" dirty="0">
              <a:latin typeface="微软雅黑" panose="020B0503020204020204" pitchFamily="34" charset="-122"/>
              <a:ea typeface="微软雅黑" panose="020B0503020204020204" pitchFamily="34" charset="-122"/>
            </a:endParaRPr>
          </a:p>
        </p:txBody>
      </p:sp>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14700" y="3482251"/>
            <a:ext cx="6667500" cy="2381250"/>
          </a:xfrm>
          <a:prstGeom prst="rect">
            <a:avLst/>
          </a:prstGeom>
        </p:spPr>
      </p:pic>
      <p:sp>
        <p:nvSpPr>
          <p:cNvPr id="8" name="文本框 7"/>
          <p:cNvSpPr txBox="1"/>
          <p:nvPr/>
        </p:nvSpPr>
        <p:spPr>
          <a:xfrm>
            <a:off x="995423" y="5013766"/>
            <a:ext cx="1597306" cy="461665"/>
          </a:xfrm>
          <a:prstGeom prst="rect">
            <a:avLst/>
          </a:prstGeom>
          <a:noFill/>
        </p:spPr>
        <p:txBody>
          <a:bodyPr wrap="square" rtlCol="0">
            <a:spAutoFit/>
          </a:bodyPr>
          <a:lstStyle/>
          <a:p>
            <a:r>
              <a:rPr lang="en-US" altLang="zh-CN" sz="2400" dirty="0" smtClean="0">
                <a:latin typeface="微软雅黑" panose="020B0503020204020204" pitchFamily="34" charset="-122"/>
                <a:ea typeface="微软雅黑" panose="020B0503020204020204" pitchFamily="34" charset="-122"/>
              </a:rPr>
              <a:t>Hash</a:t>
            </a:r>
            <a:r>
              <a:rPr lang="zh-CN" altLang="en-US" sz="2400" dirty="0" smtClean="0">
                <a:latin typeface="微软雅黑" panose="020B0503020204020204" pitchFamily="34" charset="-122"/>
                <a:ea typeface="微软雅黑" panose="020B0503020204020204" pitchFamily="34" charset="-122"/>
              </a:rPr>
              <a:t>分片</a:t>
            </a:r>
            <a:endParaRPr lang="zh-CN" altLang="en-US" sz="2400" dirty="0">
              <a:latin typeface="微软雅黑" panose="020B0503020204020204" pitchFamily="34" charset="-122"/>
              <a:ea typeface="微软雅黑" panose="020B0503020204020204" pitchFamily="34" charset="-122"/>
            </a:endParaRPr>
          </a:p>
        </p:txBody>
      </p:sp>
      <p:sp>
        <p:nvSpPr>
          <p:cNvPr id="9" name="矩形 8"/>
          <p:cNvSpPr/>
          <p:nvPr/>
        </p:nvSpPr>
        <p:spPr>
          <a:xfrm>
            <a:off x="838200" y="6488668"/>
            <a:ext cx="6984604" cy="369332"/>
          </a:xfrm>
          <a:prstGeom prst="rect">
            <a:avLst/>
          </a:prstGeom>
        </p:spPr>
        <p:txBody>
          <a:bodyPr wrap="none">
            <a:spAutoFit/>
          </a:bodyPr>
          <a:lstStyle/>
          <a:p>
            <a:r>
              <a:rPr lang="zh-CN" altLang="en-US" dirty="0" smtClean="0">
                <a:solidFill>
                  <a:schemeClr val="bg1">
                    <a:lumMod val="75000"/>
                  </a:schemeClr>
                </a:solidFill>
              </a:rPr>
              <a:t>参考链接：https</a:t>
            </a:r>
            <a:r>
              <a:rPr lang="zh-CN" altLang="en-US" dirty="0">
                <a:solidFill>
                  <a:schemeClr val="bg1">
                    <a:lumMod val="75000"/>
                  </a:schemeClr>
                </a:solidFill>
              </a:rPr>
              <a:t>://linzhiqiang.blog.csdn.net/article/details/87895603</a:t>
            </a:r>
          </a:p>
        </p:txBody>
      </p:sp>
    </p:spTree>
    <p:extLst>
      <p:ext uri="{BB962C8B-B14F-4D97-AF65-F5344CB8AC3E}">
        <p14:creationId xmlns:p14="http://schemas.microsoft.com/office/powerpoint/2010/main" val="4111963201"/>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98905"/>
            <a:ext cx="10515600" cy="920336"/>
          </a:xfrm>
        </p:spPr>
        <p:txBody>
          <a:bodyPr/>
          <a:lstStyle/>
          <a:p>
            <a:r>
              <a:rPr lang="en-US" altLang="zh-CN" dirty="0" smtClean="0"/>
              <a:t>6.4.14 MongoDB</a:t>
            </a:r>
            <a:r>
              <a:rPr lang="zh-CN" altLang="en-US" dirty="0"/>
              <a:t>（续）</a:t>
            </a:r>
          </a:p>
        </p:txBody>
      </p:sp>
      <p:sp>
        <p:nvSpPr>
          <p:cNvPr id="3" name="内容占位符 2"/>
          <p:cNvSpPr>
            <a:spLocks noGrp="1"/>
          </p:cNvSpPr>
          <p:nvPr>
            <p:ph idx="1"/>
          </p:nvPr>
        </p:nvSpPr>
        <p:spPr>
          <a:xfrm>
            <a:off x="838200" y="1007668"/>
            <a:ext cx="10515600" cy="4351338"/>
          </a:xfrm>
        </p:spPr>
        <p:txBody>
          <a:bodyPr>
            <a:normAutofit/>
          </a:bodyPr>
          <a:lstStyle/>
          <a:p>
            <a:r>
              <a:rPr lang="en-US" altLang="zh-CN" sz="2400" dirty="0" err="1" smtClean="0"/>
              <a:t>Mongodb</a:t>
            </a:r>
            <a:r>
              <a:rPr lang="zh-CN" altLang="en-US" sz="2400" dirty="0" smtClean="0"/>
              <a:t>有三</a:t>
            </a:r>
            <a:r>
              <a:rPr lang="zh-CN" altLang="en-US" sz="2400" dirty="0"/>
              <a:t>种集群方式的搭建：</a:t>
            </a:r>
            <a:r>
              <a:rPr lang="en-US" altLang="zh-CN" sz="2400" dirty="0"/>
              <a:t>Replica Set / Sharding / Master-Slaver</a:t>
            </a:r>
            <a:r>
              <a:rPr lang="zh-CN" altLang="en-US" sz="2400" dirty="0" smtClean="0"/>
              <a:t>。</a:t>
            </a:r>
            <a:endParaRPr lang="en-US" altLang="zh-CN" sz="2400" dirty="0" smtClean="0"/>
          </a:p>
          <a:p>
            <a:r>
              <a:rPr lang="en-US" altLang="zh-CN" sz="2400" b="1" dirty="0"/>
              <a:t>Replica </a:t>
            </a:r>
            <a:r>
              <a:rPr lang="en-US" altLang="zh-CN" sz="2400" b="1" dirty="0" smtClean="0"/>
              <a:t>Set</a:t>
            </a:r>
            <a:r>
              <a:rPr lang="zh-CN" altLang="en-US" sz="2400" dirty="0" smtClean="0"/>
              <a:t>模式：集群中</a:t>
            </a:r>
            <a:r>
              <a:rPr lang="zh-CN" altLang="en-US" sz="2400" dirty="0"/>
              <a:t>包含了多份数据，保证主</a:t>
            </a:r>
            <a:r>
              <a:rPr lang="zh-CN" altLang="en-US" sz="2400" dirty="0" smtClean="0"/>
              <a:t>节点故障后备</a:t>
            </a:r>
            <a:r>
              <a:rPr lang="zh-CN" altLang="en-US" sz="2400" dirty="0"/>
              <a:t>节点能继续提供数据服务，提供的前提就是数据需要和主节点一致。</a:t>
            </a:r>
            <a:endParaRPr lang="en-US" altLang="zh-CN" sz="2400" dirty="0" smtClean="0"/>
          </a:p>
          <a:p>
            <a:r>
              <a:rPr lang="en-US" altLang="zh-CN" sz="2400" b="1" dirty="0" smtClean="0"/>
              <a:t>Sharding</a:t>
            </a:r>
            <a:r>
              <a:rPr lang="zh-CN" altLang="en-US" sz="2400" dirty="0" smtClean="0"/>
              <a:t>模式：和</a:t>
            </a:r>
            <a:r>
              <a:rPr lang="en-US" altLang="zh-CN" sz="2400" dirty="0"/>
              <a:t>Replica Set</a:t>
            </a:r>
            <a:r>
              <a:rPr lang="zh-CN" altLang="en-US" sz="2400" dirty="0"/>
              <a:t>类似</a:t>
            </a:r>
            <a:r>
              <a:rPr lang="zh-CN" altLang="en-US" sz="2400" dirty="0" smtClean="0"/>
              <a:t>，需要</a:t>
            </a:r>
            <a:r>
              <a:rPr lang="zh-CN" altLang="en-US" sz="2400" dirty="0"/>
              <a:t>一个仲裁节点，但是</a:t>
            </a:r>
            <a:r>
              <a:rPr lang="en-US" altLang="zh-CN" sz="2400" dirty="0"/>
              <a:t>Sharding</a:t>
            </a:r>
            <a:r>
              <a:rPr lang="zh-CN" altLang="en-US" sz="2400" dirty="0"/>
              <a:t>还需要配置节点和路由节点</a:t>
            </a:r>
            <a:r>
              <a:rPr lang="zh-CN" altLang="en-US" sz="2400" dirty="0" smtClean="0"/>
              <a:t>。</a:t>
            </a:r>
            <a:endParaRPr lang="en-US" altLang="zh-CN" sz="2400" dirty="0" smtClean="0"/>
          </a:p>
          <a:p>
            <a:r>
              <a:rPr lang="en-US" altLang="zh-CN" sz="2400" b="1" dirty="0" smtClean="0"/>
              <a:t>Master-Slaver</a:t>
            </a:r>
            <a:r>
              <a:rPr lang="zh-CN" altLang="en-US" sz="2400" dirty="0" smtClean="0"/>
              <a:t>模式：是</a:t>
            </a:r>
            <a:r>
              <a:rPr lang="zh-CN" altLang="en-US" sz="2400" dirty="0"/>
              <a:t>一</a:t>
            </a:r>
            <a:r>
              <a:rPr lang="zh-CN" altLang="en-US" sz="2400" dirty="0" smtClean="0"/>
              <a:t>种简单的主备模式系统架构，较为简单，官方</a:t>
            </a:r>
            <a:r>
              <a:rPr lang="zh-CN" altLang="en-US" sz="2400" dirty="0"/>
              <a:t>已经不推荐这种</a:t>
            </a:r>
            <a:r>
              <a:rPr lang="zh-CN" altLang="en-US" sz="2400" dirty="0" smtClean="0"/>
              <a:t>方式。</a:t>
            </a:r>
            <a:endParaRPr lang="en-US" altLang="zh-CN" sz="2400" dirty="0" smtClean="0"/>
          </a:p>
          <a:p>
            <a:r>
              <a:rPr lang="zh-CN" altLang="en-US" sz="2400" dirty="0">
                <a:solidFill>
                  <a:srgbClr val="00B0F0"/>
                </a:solidFill>
              </a:rPr>
              <a:t>三种集群搭建</a:t>
            </a:r>
            <a:r>
              <a:rPr lang="zh-CN" altLang="en-US" sz="2400" dirty="0" smtClean="0">
                <a:solidFill>
                  <a:srgbClr val="00B0F0"/>
                </a:solidFill>
              </a:rPr>
              <a:t>方式中，</a:t>
            </a:r>
            <a:r>
              <a:rPr lang="en-US" altLang="zh-CN" sz="2400" dirty="0">
                <a:solidFill>
                  <a:srgbClr val="00B0F0"/>
                </a:solidFill>
              </a:rPr>
              <a:t>Sharding</a:t>
            </a:r>
            <a:r>
              <a:rPr lang="zh-CN" altLang="en-US" sz="2400" dirty="0" smtClean="0">
                <a:solidFill>
                  <a:srgbClr val="00B0F0"/>
                </a:solidFill>
              </a:rPr>
              <a:t>模式是</a:t>
            </a:r>
            <a:r>
              <a:rPr lang="zh-CN" altLang="en-US" sz="2400" dirty="0">
                <a:solidFill>
                  <a:srgbClr val="00B0F0"/>
                </a:solidFill>
              </a:rPr>
              <a:t>最复杂的</a:t>
            </a:r>
            <a:r>
              <a:rPr lang="zh-CN" altLang="en-US" sz="2400" dirty="0" smtClean="0">
                <a:solidFill>
                  <a:srgbClr val="00B0F0"/>
                </a:solidFill>
              </a:rPr>
              <a:t>。</a:t>
            </a:r>
            <a:endParaRPr lang="en-US" altLang="zh-CN" sz="2400" dirty="0">
              <a:solidFill>
                <a:srgbClr val="00B0F0"/>
              </a:solidFill>
            </a:endParaRP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164</a:t>
            </a:fld>
            <a:endParaRPr lang="zh-CN" altLang="en-US" dirty="0"/>
          </a:p>
        </p:txBody>
      </p:sp>
      <p:sp>
        <p:nvSpPr>
          <p:cNvPr id="5" name="矩形 4"/>
          <p:cNvSpPr/>
          <p:nvPr/>
        </p:nvSpPr>
        <p:spPr>
          <a:xfrm>
            <a:off x="838200" y="6488668"/>
            <a:ext cx="6971780" cy="369332"/>
          </a:xfrm>
          <a:prstGeom prst="rect">
            <a:avLst/>
          </a:prstGeom>
        </p:spPr>
        <p:txBody>
          <a:bodyPr wrap="none">
            <a:spAutoFit/>
          </a:bodyPr>
          <a:lstStyle/>
          <a:p>
            <a:r>
              <a:rPr lang="zh-CN" altLang="en-US" dirty="0" smtClean="0">
                <a:solidFill>
                  <a:schemeClr val="bg1">
                    <a:lumMod val="75000"/>
                  </a:schemeClr>
                </a:solidFill>
              </a:rPr>
              <a:t>参考链接：https</a:t>
            </a:r>
            <a:r>
              <a:rPr lang="zh-CN" altLang="en-US" dirty="0">
                <a:solidFill>
                  <a:schemeClr val="bg1">
                    <a:lumMod val="75000"/>
                  </a:schemeClr>
                </a:solidFill>
              </a:rPr>
              <a:t>://blog.csdn.net/wang1144/article/details/53964999</a:t>
            </a:r>
          </a:p>
        </p:txBody>
      </p:sp>
    </p:spTree>
    <p:extLst>
      <p:ext uri="{BB962C8B-B14F-4D97-AF65-F5344CB8AC3E}">
        <p14:creationId xmlns:p14="http://schemas.microsoft.com/office/powerpoint/2010/main" val="3984013693"/>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98905"/>
            <a:ext cx="10515600" cy="920336"/>
          </a:xfrm>
        </p:spPr>
        <p:txBody>
          <a:bodyPr/>
          <a:lstStyle/>
          <a:p>
            <a:r>
              <a:rPr lang="en-US" altLang="zh-CN" dirty="0" smtClean="0"/>
              <a:t>6.4.14 MongoDB</a:t>
            </a:r>
            <a:r>
              <a:rPr lang="zh-CN" altLang="en-US" dirty="0"/>
              <a:t>（续）</a:t>
            </a:r>
          </a:p>
        </p:txBody>
      </p:sp>
      <p:sp>
        <p:nvSpPr>
          <p:cNvPr id="3" name="内容占位符 2"/>
          <p:cNvSpPr>
            <a:spLocks noGrp="1"/>
          </p:cNvSpPr>
          <p:nvPr>
            <p:ph idx="1"/>
          </p:nvPr>
        </p:nvSpPr>
        <p:spPr>
          <a:xfrm>
            <a:off x="838200" y="1007668"/>
            <a:ext cx="10515600" cy="4351338"/>
          </a:xfrm>
        </p:spPr>
        <p:txBody>
          <a:bodyPr>
            <a:normAutofit/>
          </a:bodyPr>
          <a:lstStyle/>
          <a:p>
            <a:r>
              <a:rPr lang="en-US" altLang="zh-CN" sz="2400" b="1" dirty="0" smtClean="0"/>
              <a:t>Sharding</a:t>
            </a:r>
            <a:r>
              <a:rPr lang="zh-CN" altLang="en-US" sz="2400" dirty="0" smtClean="0"/>
              <a:t>模式</a:t>
            </a:r>
            <a:endParaRPr lang="en-US" altLang="zh-CN" sz="2400" dirty="0">
              <a:solidFill>
                <a:srgbClr val="00B0F0"/>
              </a:solidFill>
            </a:endParaRP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165</a:t>
            </a:fld>
            <a:endParaRPr lang="zh-CN" altLang="en-US" dirty="0"/>
          </a:p>
        </p:txBody>
      </p:sp>
      <p:sp>
        <p:nvSpPr>
          <p:cNvPr id="5" name="矩形 4"/>
          <p:cNvSpPr/>
          <p:nvPr/>
        </p:nvSpPr>
        <p:spPr>
          <a:xfrm>
            <a:off x="838200" y="6488668"/>
            <a:ext cx="6971780" cy="369332"/>
          </a:xfrm>
          <a:prstGeom prst="rect">
            <a:avLst/>
          </a:prstGeom>
        </p:spPr>
        <p:txBody>
          <a:bodyPr wrap="none">
            <a:spAutoFit/>
          </a:bodyPr>
          <a:lstStyle/>
          <a:p>
            <a:r>
              <a:rPr lang="zh-CN" altLang="en-US" dirty="0" smtClean="0">
                <a:solidFill>
                  <a:schemeClr val="bg1">
                    <a:lumMod val="75000"/>
                  </a:schemeClr>
                </a:solidFill>
              </a:rPr>
              <a:t>参考链接：https</a:t>
            </a:r>
            <a:r>
              <a:rPr lang="zh-CN" altLang="en-US" dirty="0">
                <a:solidFill>
                  <a:schemeClr val="bg1">
                    <a:lumMod val="75000"/>
                  </a:schemeClr>
                </a:solidFill>
              </a:rPr>
              <a:t>://blog.csdn.net/wang1144/article/details/53964999</a:t>
            </a:r>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37658" y="1019241"/>
            <a:ext cx="6864752" cy="3388074"/>
          </a:xfrm>
          <a:prstGeom prst="rect">
            <a:avLst/>
          </a:prstGeom>
        </p:spPr>
      </p:pic>
      <p:sp>
        <p:nvSpPr>
          <p:cNvPr id="7" name="矩形 6"/>
          <p:cNvSpPr/>
          <p:nvPr/>
        </p:nvSpPr>
        <p:spPr>
          <a:xfrm>
            <a:off x="838200" y="4572523"/>
            <a:ext cx="10383455" cy="2123658"/>
          </a:xfrm>
          <a:prstGeom prst="rect">
            <a:avLst/>
          </a:prstGeom>
        </p:spPr>
        <p:txBody>
          <a:bodyPr wrap="square">
            <a:spAutoFit/>
          </a:bodyPr>
          <a:lstStyle/>
          <a:p>
            <a:r>
              <a:rPr lang="en-US" altLang="zh-CN" sz="2200" b="1" dirty="0" err="1" smtClean="0">
                <a:latin typeface="微软雅黑" panose="020B0503020204020204" pitchFamily="34" charset="-122"/>
                <a:ea typeface="微软雅黑" panose="020B0503020204020204" pitchFamily="34" charset="-122"/>
              </a:rPr>
              <a:t>Mongodb</a:t>
            </a:r>
            <a:r>
              <a:rPr lang="en-US" altLang="zh-CN" sz="2200" b="1" dirty="0" smtClean="0">
                <a:latin typeface="微软雅黑" panose="020B0503020204020204" pitchFamily="34" charset="-122"/>
                <a:ea typeface="微软雅黑" panose="020B0503020204020204" pitchFamily="34" charset="-122"/>
              </a:rPr>
              <a:t>(A)</a:t>
            </a:r>
            <a:r>
              <a:rPr lang="zh-CN" altLang="en-US" sz="2200" dirty="0" smtClean="0">
                <a:latin typeface="微软雅黑" panose="020B0503020204020204" pitchFamily="34" charset="-122"/>
                <a:ea typeface="微软雅黑" panose="020B0503020204020204" pitchFamily="34" charset="-122"/>
              </a:rPr>
              <a:t>：仲裁节点，不</a:t>
            </a:r>
            <a:r>
              <a:rPr lang="zh-CN" altLang="en-US" sz="2200" dirty="0">
                <a:latin typeface="微软雅黑" panose="020B0503020204020204" pitchFamily="34" charset="-122"/>
                <a:ea typeface="微软雅黑" panose="020B0503020204020204" pitchFamily="34" charset="-122"/>
              </a:rPr>
              <a:t>存储</a:t>
            </a:r>
            <a:r>
              <a:rPr lang="zh-CN" altLang="en-US" sz="2200" dirty="0" smtClean="0">
                <a:latin typeface="微软雅黑" panose="020B0503020204020204" pitchFamily="34" charset="-122"/>
                <a:ea typeface="微软雅黑" panose="020B0503020204020204" pitchFamily="34" charset="-122"/>
              </a:rPr>
              <a:t>数据，</a:t>
            </a:r>
            <a:r>
              <a:rPr lang="zh-CN" altLang="en-US" sz="2200" dirty="0">
                <a:latin typeface="微软雅黑" panose="020B0503020204020204" pitchFamily="34" charset="-122"/>
                <a:ea typeface="微软雅黑" panose="020B0503020204020204" pitchFamily="34" charset="-122"/>
              </a:rPr>
              <a:t>决定哪一个备节点在主</a:t>
            </a:r>
            <a:r>
              <a:rPr lang="zh-CN" altLang="en-US" sz="2200" dirty="0" smtClean="0">
                <a:latin typeface="微软雅黑" panose="020B0503020204020204" pitchFamily="34" charset="-122"/>
                <a:ea typeface="微软雅黑" panose="020B0503020204020204" pitchFamily="34" charset="-122"/>
              </a:rPr>
              <a:t>节点宕机后</a:t>
            </a:r>
            <a:r>
              <a:rPr lang="zh-CN" altLang="en-US" sz="2200" dirty="0">
                <a:latin typeface="微软雅黑" panose="020B0503020204020204" pitchFamily="34" charset="-122"/>
                <a:ea typeface="微软雅黑" panose="020B0503020204020204" pitchFamily="34" charset="-122"/>
              </a:rPr>
              <a:t>提升为主</a:t>
            </a:r>
            <a:r>
              <a:rPr lang="zh-CN" altLang="en-US" sz="2200" dirty="0" smtClean="0">
                <a:latin typeface="微软雅黑" panose="020B0503020204020204" pitchFamily="34" charset="-122"/>
                <a:ea typeface="微软雅黑" panose="020B0503020204020204" pitchFamily="34" charset="-122"/>
              </a:rPr>
              <a:t>节点。当只有</a:t>
            </a:r>
            <a:r>
              <a:rPr lang="zh-CN" altLang="en-US" sz="2200" dirty="0">
                <a:latin typeface="微软雅黑" panose="020B0503020204020204" pitchFamily="34" charset="-122"/>
                <a:ea typeface="微软雅黑" panose="020B0503020204020204" pitchFamily="34" charset="-122"/>
              </a:rPr>
              <a:t>一个备</a:t>
            </a:r>
            <a:r>
              <a:rPr lang="zh-CN" altLang="en-US" sz="2200" dirty="0" smtClean="0">
                <a:latin typeface="微软雅黑" panose="020B0503020204020204" pitchFamily="34" charset="-122"/>
                <a:ea typeface="微软雅黑" panose="020B0503020204020204" pitchFamily="34" charset="-122"/>
              </a:rPr>
              <a:t>节点时，也需要仲裁</a:t>
            </a:r>
            <a:r>
              <a:rPr lang="zh-CN" altLang="en-US" sz="2200" dirty="0">
                <a:latin typeface="微软雅黑" panose="020B0503020204020204" pitchFamily="34" charset="-122"/>
                <a:ea typeface="微软雅黑" panose="020B0503020204020204" pitchFamily="34" charset="-122"/>
              </a:rPr>
              <a:t>节点来提升备节点级别</a:t>
            </a:r>
            <a:r>
              <a:rPr lang="zh-CN" altLang="en-US" sz="2200" dirty="0" smtClean="0">
                <a:latin typeface="微软雅黑" panose="020B0503020204020204" pitchFamily="34" charset="-122"/>
                <a:ea typeface="微软雅黑" panose="020B0503020204020204" pitchFamily="34" charset="-122"/>
              </a:rPr>
              <a:t>。</a:t>
            </a:r>
            <a:endParaRPr lang="en-US" altLang="zh-CN" sz="2200" dirty="0" smtClean="0">
              <a:latin typeface="微软雅黑" panose="020B0503020204020204" pitchFamily="34" charset="-122"/>
              <a:ea typeface="微软雅黑" panose="020B0503020204020204" pitchFamily="34" charset="-122"/>
            </a:endParaRPr>
          </a:p>
          <a:p>
            <a:r>
              <a:rPr lang="zh-CN" altLang="en-US" sz="2200" dirty="0" smtClean="0">
                <a:solidFill>
                  <a:srgbClr val="00B0F0"/>
                </a:solidFill>
                <a:latin typeface="微软雅黑" panose="020B0503020204020204" pitchFamily="34" charset="-122"/>
                <a:ea typeface="微软雅黑" panose="020B0503020204020204" pitchFamily="34" charset="-122"/>
              </a:rPr>
              <a:t>客户端</a:t>
            </a:r>
            <a:r>
              <a:rPr lang="zh-CN" altLang="en-US" sz="2200" dirty="0">
                <a:solidFill>
                  <a:srgbClr val="00B0F0"/>
                </a:solidFill>
                <a:latin typeface="微软雅黑" panose="020B0503020204020204" pitchFamily="34" charset="-122"/>
                <a:ea typeface="微软雅黑" panose="020B0503020204020204" pitchFamily="34" charset="-122"/>
              </a:rPr>
              <a:t>同时连接主节点与备节点，不连接仲裁节点。</a:t>
            </a:r>
          </a:p>
          <a:p>
            <a:r>
              <a:rPr lang="zh-CN" altLang="en-US" sz="2200" dirty="0" smtClean="0">
                <a:latin typeface="微软雅黑" panose="020B0503020204020204" pitchFamily="34" charset="-122"/>
                <a:ea typeface="微软雅黑" panose="020B0503020204020204" pitchFamily="34" charset="-122"/>
              </a:rPr>
              <a:t>       默认</a:t>
            </a:r>
            <a:r>
              <a:rPr lang="zh-CN" altLang="en-US" sz="2200" dirty="0">
                <a:latin typeface="微软雅黑" panose="020B0503020204020204" pitchFamily="34" charset="-122"/>
                <a:ea typeface="微软雅黑" panose="020B0503020204020204" pitchFamily="34" charset="-122"/>
              </a:rPr>
              <a:t>设置下</a:t>
            </a:r>
            <a:r>
              <a:rPr lang="zh-CN" altLang="en-US" sz="2200" dirty="0" smtClean="0">
                <a:latin typeface="微软雅黑" panose="020B0503020204020204" pitchFamily="34" charset="-122"/>
                <a:ea typeface="微软雅黑" panose="020B0503020204020204" pitchFamily="34" charset="-122"/>
              </a:rPr>
              <a:t>，备</a:t>
            </a:r>
            <a:r>
              <a:rPr lang="zh-CN" altLang="en-US" sz="2200" dirty="0">
                <a:latin typeface="微软雅黑" panose="020B0503020204020204" pitchFamily="34" charset="-122"/>
                <a:ea typeface="微软雅黑" panose="020B0503020204020204" pitchFamily="34" charset="-122"/>
              </a:rPr>
              <a:t>节点不提供任何</a:t>
            </a:r>
            <a:r>
              <a:rPr lang="zh-CN" altLang="en-US" sz="2200" dirty="0" smtClean="0">
                <a:latin typeface="微软雅黑" panose="020B0503020204020204" pitchFamily="34" charset="-122"/>
                <a:ea typeface="微软雅黑" panose="020B0503020204020204" pitchFamily="34" charset="-122"/>
              </a:rPr>
              <a:t>服务，但可以通过</a:t>
            </a:r>
            <a:r>
              <a:rPr lang="en-US" altLang="zh-CN" sz="2200" dirty="0">
                <a:latin typeface="微软雅黑" panose="020B0503020204020204" pitchFamily="34" charset="-122"/>
                <a:ea typeface="微软雅黑" panose="020B0503020204020204" pitchFamily="34" charset="-122"/>
              </a:rPr>
              <a:t>Read Preference Modes</a:t>
            </a:r>
            <a:r>
              <a:rPr lang="zh-CN" altLang="en-US" sz="2200" dirty="0" smtClean="0">
                <a:latin typeface="微软雅黑" panose="020B0503020204020204" pitchFamily="34" charset="-122"/>
                <a:ea typeface="微软雅黑" panose="020B0503020204020204" pitchFamily="34" charset="-122"/>
              </a:rPr>
              <a:t>设置</a:t>
            </a:r>
            <a:r>
              <a:rPr lang="zh-CN" altLang="en-US" sz="2200" dirty="0">
                <a:latin typeface="微软雅黑" panose="020B0503020204020204" pitchFamily="34" charset="-122"/>
                <a:ea typeface="微软雅黑" panose="020B0503020204020204" pitchFamily="34" charset="-122"/>
              </a:rPr>
              <a:t>使备节点提供查询服务</a:t>
            </a:r>
            <a:r>
              <a:rPr lang="zh-CN" altLang="en-US" sz="2200" dirty="0" smtClean="0">
                <a:latin typeface="微软雅黑" panose="020B0503020204020204" pitchFamily="34" charset="-122"/>
                <a:ea typeface="微软雅黑" panose="020B0503020204020204" pitchFamily="34" charset="-122"/>
              </a:rPr>
              <a:t>，减少</a:t>
            </a:r>
            <a:r>
              <a:rPr lang="zh-CN" altLang="en-US" sz="2200" dirty="0">
                <a:latin typeface="微软雅黑" panose="020B0503020204020204" pitchFamily="34" charset="-122"/>
                <a:ea typeface="微软雅黑" panose="020B0503020204020204" pitchFamily="34" charset="-122"/>
              </a:rPr>
              <a:t>主节点的压力，当客户端进行数据查询时，请求自动转到备节点上</a:t>
            </a:r>
            <a:r>
              <a:rPr lang="zh-CN" altLang="en-US" sz="2200" dirty="0" smtClean="0">
                <a:latin typeface="微软雅黑" panose="020B0503020204020204" pitchFamily="34" charset="-122"/>
                <a:ea typeface="微软雅黑" panose="020B0503020204020204" pitchFamily="34" charset="-122"/>
              </a:rPr>
              <a:t>。</a:t>
            </a:r>
            <a:endParaRPr lang="zh-CN" altLang="en-US" sz="2200" b="0" i="0" dirty="0">
              <a:effectLst/>
              <a:latin typeface="微软雅黑" panose="020B0503020204020204" pitchFamily="34" charset="-122"/>
              <a:ea typeface="微软雅黑" panose="020B0503020204020204" pitchFamily="34" charset="-122"/>
            </a:endParaRPr>
          </a:p>
        </p:txBody>
      </p:sp>
      <p:sp>
        <p:nvSpPr>
          <p:cNvPr id="8" name="矩形 7"/>
          <p:cNvSpPr/>
          <p:nvPr/>
        </p:nvSpPr>
        <p:spPr>
          <a:xfrm>
            <a:off x="838200" y="1630815"/>
            <a:ext cx="2275390" cy="2800767"/>
          </a:xfrm>
          <a:prstGeom prst="rect">
            <a:avLst/>
          </a:prstGeom>
        </p:spPr>
        <p:txBody>
          <a:bodyPr wrap="square">
            <a:spAutoFit/>
          </a:bodyPr>
          <a:lstStyle/>
          <a:p>
            <a:r>
              <a:rPr lang="en-US" altLang="zh-CN" sz="2200" b="1" dirty="0" err="1">
                <a:latin typeface="微软雅黑" panose="020B0503020204020204" pitchFamily="34" charset="-122"/>
                <a:ea typeface="微软雅黑" panose="020B0503020204020204" pitchFamily="34" charset="-122"/>
              </a:rPr>
              <a:t>Mongodb</a:t>
            </a:r>
            <a:r>
              <a:rPr lang="en-US" altLang="zh-CN" sz="2200" b="1" dirty="0">
                <a:latin typeface="微软雅黑" panose="020B0503020204020204" pitchFamily="34" charset="-122"/>
                <a:ea typeface="微软雅黑" panose="020B0503020204020204" pitchFamily="34" charset="-122"/>
              </a:rPr>
              <a:t>(M</a:t>
            </a:r>
            <a:r>
              <a:rPr lang="en-US" altLang="zh-CN" sz="2200" b="1" dirty="0" smtClean="0">
                <a:latin typeface="微软雅黑" panose="020B0503020204020204" pitchFamily="34" charset="-122"/>
                <a:ea typeface="微软雅黑" panose="020B0503020204020204" pitchFamily="34" charset="-122"/>
              </a:rPr>
              <a:t>)</a:t>
            </a:r>
            <a:r>
              <a:rPr lang="zh-CN" altLang="en-US" sz="2200" dirty="0" smtClean="0">
                <a:latin typeface="微软雅黑" panose="020B0503020204020204" pitchFamily="34" charset="-122"/>
                <a:ea typeface="微软雅黑" panose="020B0503020204020204" pitchFamily="34" charset="-122"/>
              </a:rPr>
              <a:t>：主</a:t>
            </a:r>
            <a:r>
              <a:rPr lang="zh-CN" altLang="en-US" sz="2200" dirty="0">
                <a:latin typeface="微软雅黑" panose="020B0503020204020204" pitchFamily="34" charset="-122"/>
                <a:ea typeface="微软雅黑" panose="020B0503020204020204" pitchFamily="34" charset="-122"/>
              </a:rPr>
              <a:t>节点，用于存储数据，默认设置下提供所有增删改查服务。</a:t>
            </a:r>
            <a:endParaRPr lang="en-US" altLang="zh-CN" sz="2200" dirty="0">
              <a:latin typeface="微软雅黑" panose="020B0503020204020204" pitchFamily="34" charset="-122"/>
              <a:ea typeface="微软雅黑" panose="020B0503020204020204" pitchFamily="34" charset="-122"/>
            </a:endParaRPr>
          </a:p>
          <a:p>
            <a:endParaRPr lang="en-US" altLang="zh-CN" sz="2200" b="1" dirty="0" smtClean="0">
              <a:latin typeface="微软雅黑" panose="020B0503020204020204" pitchFamily="34" charset="-122"/>
              <a:ea typeface="微软雅黑" panose="020B0503020204020204" pitchFamily="34" charset="-122"/>
            </a:endParaRPr>
          </a:p>
          <a:p>
            <a:r>
              <a:rPr lang="en-US" altLang="zh-CN" sz="2200" b="1" dirty="0" err="1" smtClean="0">
                <a:latin typeface="微软雅黑" panose="020B0503020204020204" pitchFamily="34" charset="-122"/>
                <a:ea typeface="微软雅黑" panose="020B0503020204020204" pitchFamily="34" charset="-122"/>
              </a:rPr>
              <a:t>Mongodb</a:t>
            </a:r>
            <a:r>
              <a:rPr lang="en-US" altLang="zh-CN" sz="2200" b="1" dirty="0" smtClean="0">
                <a:latin typeface="微软雅黑" panose="020B0503020204020204" pitchFamily="34" charset="-122"/>
                <a:ea typeface="微软雅黑" panose="020B0503020204020204" pitchFamily="34" charset="-122"/>
              </a:rPr>
              <a:t>(S)</a:t>
            </a:r>
            <a:r>
              <a:rPr lang="zh-CN" altLang="en-US" sz="2200" dirty="0" smtClean="0">
                <a:latin typeface="微软雅黑" panose="020B0503020204020204" pitchFamily="34" charset="-122"/>
                <a:ea typeface="微软雅黑" panose="020B0503020204020204" pitchFamily="34" charset="-122"/>
              </a:rPr>
              <a:t>：备</a:t>
            </a:r>
            <a:r>
              <a:rPr lang="zh-CN" altLang="en-US" sz="2200" dirty="0">
                <a:latin typeface="微软雅黑" panose="020B0503020204020204" pitchFamily="34" charset="-122"/>
                <a:ea typeface="微软雅黑" panose="020B0503020204020204" pitchFamily="34" charset="-122"/>
              </a:rPr>
              <a:t>节点</a:t>
            </a:r>
          </a:p>
        </p:txBody>
      </p:sp>
    </p:spTree>
    <p:extLst>
      <p:ext uri="{BB962C8B-B14F-4D97-AF65-F5344CB8AC3E}">
        <p14:creationId xmlns:p14="http://schemas.microsoft.com/office/powerpoint/2010/main" val="2011639919"/>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98905"/>
            <a:ext cx="10515600" cy="920336"/>
          </a:xfrm>
        </p:spPr>
        <p:txBody>
          <a:bodyPr/>
          <a:lstStyle/>
          <a:p>
            <a:r>
              <a:rPr lang="en-US" altLang="zh-CN" dirty="0" smtClean="0"/>
              <a:t>6.4.14 MongoDB</a:t>
            </a:r>
            <a:r>
              <a:rPr lang="zh-CN" altLang="en-US" dirty="0"/>
              <a:t>（续）</a:t>
            </a:r>
          </a:p>
        </p:txBody>
      </p:sp>
      <p:sp>
        <p:nvSpPr>
          <p:cNvPr id="3" name="内容占位符 2"/>
          <p:cNvSpPr>
            <a:spLocks noGrp="1"/>
          </p:cNvSpPr>
          <p:nvPr>
            <p:ph idx="1"/>
          </p:nvPr>
        </p:nvSpPr>
        <p:spPr>
          <a:xfrm>
            <a:off x="838200" y="1007668"/>
            <a:ext cx="10515600" cy="4351338"/>
          </a:xfrm>
        </p:spPr>
        <p:txBody>
          <a:bodyPr>
            <a:normAutofit/>
          </a:bodyPr>
          <a:lstStyle/>
          <a:p>
            <a:r>
              <a:rPr lang="en-US" altLang="zh-CN" sz="2400" b="1" dirty="0" smtClean="0"/>
              <a:t>Sharding</a:t>
            </a:r>
            <a:r>
              <a:rPr lang="zh-CN" altLang="en-US" sz="2400" dirty="0" smtClean="0"/>
              <a:t>模式</a:t>
            </a:r>
            <a:endParaRPr lang="en-US" altLang="zh-CN" sz="2400" dirty="0">
              <a:solidFill>
                <a:srgbClr val="00B0F0"/>
              </a:solidFill>
            </a:endParaRP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166</a:t>
            </a:fld>
            <a:endParaRPr lang="zh-CN" altLang="en-US" dirty="0"/>
          </a:p>
        </p:txBody>
      </p:sp>
      <p:sp>
        <p:nvSpPr>
          <p:cNvPr id="5" name="矩形 4"/>
          <p:cNvSpPr/>
          <p:nvPr/>
        </p:nvSpPr>
        <p:spPr>
          <a:xfrm>
            <a:off x="838200" y="6488668"/>
            <a:ext cx="6971780" cy="369332"/>
          </a:xfrm>
          <a:prstGeom prst="rect">
            <a:avLst/>
          </a:prstGeom>
        </p:spPr>
        <p:txBody>
          <a:bodyPr wrap="none">
            <a:spAutoFit/>
          </a:bodyPr>
          <a:lstStyle/>
          <a:p>
            <a:r>
              <a:rPr lang="zh-CN" altLang="en-US" dirty="0" smtClean="0">
                <a:solidFill>
                  <a:schemeClr val="bg1">
                    <a:lumMod val="75000"/>
                  </a:schemeClr>
                </a:solidFill>
              </a:rPr>
              <a:t>参考链接：https</a:t>
            </a:r>
            <a:r>
              <a:rPr lang="zh-CN" altLang="en-US" dirty="0">
                <a:solidFill>
                  <a:schemeClr val="bg1">
                    <a:lumMod val="75000"/>
                  </a:schemeClr>
                </a:solidFill>
              </a:rPr>
              <a:t>://blog.csdn.net/wang1144/article/details/53964999</a:t>
            </a:r>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47097" y="923731"/>
            <a:ext cx="6230257" cy="5749603"/>
          </a:xfrm>
          <a:prstGeom prst="rect">
            <a:avLst/>
          </a:prstGeom>
        </p:spPr>
      </p:pic>
    </p:spTree>
    <p:extLst>
      <p:ext uri="{BB962C8B-B14F-4D97-AF65-F5344CB8AC3E}">
        <p14:creationId xmlns:p14="http://schemas.microsoft.com/office/powerpoint/2010/main" val="83051554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98905"/>
            <a:ext cx="10515600" cy="920336"/>
          </a:xfrm>
        </p:spPr>
        <p:txBody>
          <a:bodyPr/>
          <a:lstStyle/>
          <a:p>
            <a:r>
              <a:rPr lang="en-US" altLang="zh-CN" dirty="0" smtClean="0"/>
              <a:t>6.4.14 MongoDB</a:t>
            </a:r>
            <a:r>
              <a:rPr lang="zh-CN" altLang="en-US" dirty="0"/>
              <a:t>（续）</a:t>
            </a:r>
          </a:p>
        </p:txBody>
      </p:sp>
      <p:sp>
        <p:nvSpPr>
          <p:cNvPr id="3" name="内容占位符 2"/>
          <p:cNvSpPr>
            <a:spLocks noGrp="1"/>
          </p:cNvSpPr>
          <p:nvPr>
            <p:ph idx="1"/>
          </p:nvPr>
        </p:nvSpPr>
        <p:spPr>
          <a:xfrm>
            <a:off x="838200" y="1007668"/>
            <a:ext cx="10515600" cy="4351338"/>
          </a:xfrm>
        </p:spPr>
        <p:txBody>
          <a:bodyPr>
            <a:normAutofit/>
          </a:bodyPr>
          <a:lstStyle/>
          <a:p>
            <a:r>
              <a:rPr lang="en-US" altLang="zh-CN" sz="2400" b="1" dirty="0" smtClean="0"/>
              <a:t>mongos</a:t>
            </a:r>
            <a:r>
              <a:rPr lang="zh-CN" altLang="en-US" sz="2400" b="1" dirty="0" smtClean="0"/>
              <a:t>路由器（</a:t>
            </a:r>
            <a:r>
              <a:rPr lang="en-US" altLang="zh-CN" sz="2400" b="1" dirty="0" smtClean="0"/>
              <a:t>R</a:t>
            </a:r>
            <a:r>
              <a:rPr lang="zh-CN" altLang="en-US" sz="2400" b="1" dirty="0" smtClean="0"/>
              <a:t>）：</a:t>
            </a:r>
            <a:r>
              <a:rPr lang="en-US" altLang="zh-CN" sz="2400" b="1" dirty="0" smtClean="0"/>
              <a:t> </a:t>
            </a:r>
            <a:r>
              <a:rPr lang="en-US" altLang="zh-CN" sz="2400" dirty="0" smtClean="0"/>
              <a:t>mongos</a:t>
            </a:r>
            <a:r>
              <a:rPr lang="zh-CN" altLang="en-US" sz="2400" dirty="0" smtClean="0"/>
              <a:t>路由器进程是一个能连接整个集群</a:t>
            </a:r>
            <a:r>
              <a:rPr lang="en-US" altLang="zh-CN" sz="2400" dirty="0" smtClean="0"/>
              <a:t>shard</a:t>
            </a:r>
            <a:r>
              <a:rPr lang="zh-CN" altLang="en-US" sz="2400" dirty="0" smtClean="0"/>
              <a:t>服务器的进程，将读写请求指引到合适的分片上。</a:t>
            </a:r>
            <a:r>
              <a:rPr lang="en-US" altLang="zh-CN" sz="2400" dirty="0" smtClean="0"/>
              <a:t>mongos</a:t>
            </a:r>
            <a:r>
              <a:rPr lang="zh-CN" altLang="en-US" sz="2400" dirty="0"/>
              <a:t>路由器</a:t>
            </a:r>
            <a:r>
              <a:rPr lang="zh-CN" altLang="en-US" sz="2400" dirty="0" smtClean="0"/>
              <a:t>进程</a:t>
            </a:r>
            <a:r>
              <a:rPr lang="zh-CN" altLang="en-US" sz="2400" dirty="0"/>
              <a:t>是轻量级且非持久化</a:t>
            </a:r>
            <a:r>
              <a:rPr lang="zh-CN" altLang="en-US" sz="2400" dirty="0" smtClean="0"/>
              <a:t>的，通常运行在与</a:t>
            </a:r>
            <a:r>
              <a:rPr lang="zh-CN" altLang="en-US" sz="2400" dirty="0"/>
              <a:t>应用服务器相同的机器上</a:t>
            </a:r>
            <a:r>
              <a:rPr lang="zh-CN" altLang="en-US" sz="2400" dirty="0" smtClean="0"/>
              <a:t>，确保</a:t>
            </a:r>
            <a:r>
              <a:rPr lang="zh-CN" altLang="en-US" sz="2400" dirty="0"/>
              <a:t>对任意分片的请求只经过一次网络跳</a:t>
            </a:r>
            <a:r>
              <a:rPr lang="zh-CN" altLang="en-US" sz="2400" dirty="0" smtClean="0"/>
              <a:t>转，</a:t>
            </a:r>
            <a:r>
              <a:rPr lang="zh-CN" altLang="en-US" sz="2400" dirty="0"/>
              <a:t>应用程序连接本地的</a:t>
            </a:r>
            <a:r>
              <a:rPr lang="en-US" altLang="zh-CN" sz="2400" dirty="0"/>
              <a:t>mongos</a:t>
            </a:r>
            <a:r>
              <a:rPr lang="zh-CN" altLang="en-US" sz="2400" dirty="0"/>
              <a:t>路由器</a:t>
            </a:r>
            <a:r>
              <a:rPr lang="zh-CN" altLang="en-US" sz="2400" dirty="0" smtClean="0"/>
              <a:t>进程。</a:t>
            </a:r>
            <a:endParaRPr lang="en-US" altLang="zh-CN" sz="2400" dirty="0" smtClean="0"/>
          </a:p>
          <a:p>
            <a:r>
              <a:rPr lang="zh-CN" altLang="en-US" sz="2400" b="1" dirty="0"/>
              <a:t>配置</a:t>
            </a:r>
            <a:r>
              <a:rPr lang="zh-CN" altLang="en-US" sz="2400" b="1" dirty="0" smtClean="0"/>
              <a:t>服务器</a:t>
            </a:r>
            <a:r>
              <a:rPr lang="zh-CN" altLang="en-US" sz="2400" dirty="0" smtClean="0"/>
              <a:t>（</a:t>
            </a:r>
            <a:r>
              <a:rPr lang="en-US" altLang="zh-CN" sz="2400" dirty="0" err="1" smtClean="0"/>
              <a:t>Config</a:t>
            </a:r>
            <a:r>
              <a:rPr lang="en-US" altLang="zh-CN" sz="2400" dirty="0" smtClean="0"/>
              <a:t> Server</a:t>
            </a:r>
            <a:r>
              <a:rPr lang="zh-CN" altLang="en-US" sz="2400" dirty="0" smtClean="0"/>
              <a:t>，</a:t>
            </a:r>
            <a:r>
              <a:rPr lang="en-US" altLang="zh-CN" sz="2400" dirty="0" smtClean="0"/>
              <a:t>C</a:t>
            </a:r>
            <a:r>
              <a:rPr lang="zh-CN" altLang="en-US" sz="2400" dirty="0" smtClean="0"/>
              <a:t>）：保存集群的全局状态，对集群的元数据持久化，元数据包括数据库、分片的位置、数据在分片之间迁移的变更历史信息。每次有路由器启动，</a:t>
            </a:r>
            <a:r>
              <a:rPr lang="zh-CN" altLang="en-US" sz="2400" dirty="0"/>
              <a:t>它都会从配置服务器中获取一份元数据的副本</a:t>
            </a:r>
            <a:r>
              <a:rPr lang="zh-CN" altLang="en-US" sz="2400" dirty="0" smtClean="0"/>
              <a:t>。</a:t>
            </a:r>
            <a:endParaRPr lang="en-US" altLang="zh-CN" sz="2400" dirty="0" smtClean="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167</a:t>
            </a:fld>
            <a:endParaRPr lang="zh-CN" altLang="en-US" dirty="0"/>
          </a:p>
        </p:txBody>
      </p:sp>
      <p:sp>
        <p:nvSpPr>
          <p:cNvPr id="5" name="矩形 4"/>
          <p:cNvSpPr/>
          <p:nvPr/>
        </p:nvSpPr>
        <p:spPr>
          <a:xfrm>
            <a:off x="838200" y="6215746"/>
            <a:ext cx="6971780" cy="646331"/>
          </a:xfrm>
          <a:prstGeom prst="rect">
            <a:avLst/>
          </a:prstGeom>
        </p:spPr>
        <p:txBody>
          <a:bodyPr wrap="none">
            <a:spAutoFit/>
          </a:bodyPr>
          <a:lstStyle/>
          <a:p>
            <a:r>
              <a:rPr lang="zh-CN" altLang="en-US" dirty="0" smtClean="0">
                <a:solidFill>
                  <a:schemeClr val="bg1">
                    <a:lumMod val="75000"/>
                  </a:schemeClr>
                </a:solidFill>
              </a:rPr>
              <a:t>参考链接：https</a:t>
            </a:r>
            <a:r>
              <a:rPr lang="zh-CN" altLang="en-US" dirty="0">
                <a:solidFill>
                  <a:schemeClr val="bg1">
                    <a:lumMod val="75000"/>
                  </a:schemeClr>
                </a:solidFill>
              </a:rPr>
              <a:t>://blog.csdn.net/wang1144/article/details/</a:t>
            </a:r>
            <a:r>
              <a:rPr lang="zh-CN" altLang="en-US" dirty="0" smtClean="0">
                <a:solidFill>
                  <a:schemeClr val="bg1">
                    <a:lumMod val="75000"/>
                  </a:schemeClr>
                </a:solidFill>
              </a:rPr>
              <a:t>53964999</a:t>
            </a:r>
            <a:endParaRPr lang="en-US" altLang="zh-CN" dirty="0" smtClean="0">
              <a:solidFill>
                <a:schemeClr val="bg1">
                  <a:lumMod val="75000"/>
                </a:schemeClr>
              </a:solidFill>
            </a:endParaRPr>
          </a:p>
          <a:p>
            <a:r>
              <a:rPr lang="en-US" altLang="zh-CN" dirty="0" smtClean="0">
                <a:solidFill>
                  <a:schemeClr val="bg1">
                    <a:lumMod val="75000"/>
                  </a:schemeClr>
                </a:solidFill>
              </a:rPr>
              <a:t>                  https</a:t>
            </a:r>
            <a:r>
              <a:rPr lang="en-US" altLang="zh-CN" dirty="0">
                <a:solidFill>
                  <a:schemeClr val="bg1">
                    <a:lumMod val="75000"/>
                  </a:schemeClr>
                </a:solidFill>
              </a:rPr>
              <a:t>://</a:t>
            </a:r>
            <a:r>
              <a:rPr lang="en-US" altLang="zh-CN" dirty="0" smtClean="0">
                <a:solidFill>
                  <a:schemeClr val="bg1">
                    <a:lumMod val="75000"/>
                  </a:schemeClr>
                </a:solidFill>
              </a:rPr>
              <a:t>blog.csdn.net/wanght89/article/details/77842336</a:t>
            </a:r>
            <a:endParaRPr lang="en-US" altLang="zh-CN" dirty="0">
              <a:solidFill>
                <a:schemeClr val="bg1">
                  <a:lumMod val="75000"/>
                </a:schemeClr>
              </a:solidFill>
            </a:endParaRPr>
          </a:p>
        </p:txBody>
      </p:sp>
    </p:spTree>
    <p:extLst>
      <p:ext uri="{BB962C8B-B14F-4D97-AF65-F5344CB8AC3E}">
        <p14:creationId xmlns:p14="http://schemas.microsoft.com/office/powerpoint/2010/main" val="1330909715"/>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7070" y="1034588"/>
            <a:ext cx="8707858" cy="5454080"/>
          </a:xfrm>
          <a:prstGeom prst="rect">
            <a:avLst/>
          </a:prstGeom>
        </p:spPr>
      </p:pic>
      <p:sp>
        <p:nvSpPr>
          <p:cNvPr id="2" name="标题 1"/>
          <p:cNvSpPr>
            <a:spLocks noGrp="1"/>
          </p:cNvSpPr>
          <p:nvPr>
            <p:ph type="title"/>
          </p:nvPr>
        </p:nvSpPr>
        <p:spPr>
          <a:xfrm>
            <a:off x="838200" y="98905"/>
            <a:ext cx="10515600" cy="920336"/>
          </a:xfrm>
        </p:spPr>
        <p:txBody>
          <a:bodyPr/>
          <a:lstStyle/>
          <a:p>
            <a:r>
              <a:rPr lang="en-US" altLang="zh-CN" dirty="0" smtClean="0"/>
              <a:t>6.4.14 MongoDB</a:t>
            </a:r>
            <a:r>
              <a:rPr lang="zh-CN" altLang="en-US" dirty="0"/>
              <a:t>（续）</a:t>
            </a:r>
          </a:p>
        </p:txBody>
      </p:sp>
      <p:sp>
        <p:nvSpPr>
          <p:cNvPr id="3" name="内容占位符 2"/>
          <p:cNvSpPr>
            <a:spLocks noGrp="1"/>
          </p:cNvSpPr>
          <p:nvPr>
            <p:ph idx="1"/>
          </p:nvPr>
        </p:nvSpPr>
        <p:spPr>
          <a:xfrm>
            <a:off x="838200" y="1007668"/>
            <a:ext cx="10515600" cy="4351338"/>
          </a:xfrm>
        </p:spPr>
        <p:txBody>
          <a:bodyPr>
            <a:normAutofit/>
          </a:bodyPr>
          <a:lstStyle/>
          <a:p>
            <a:r>
              <a:rPr lang="en-US" altLang="zh-CN" sz="2400" b="1" dirty="0" smtClean="0"/>
              <a:t>Sharding</a:t>
            </a:r>
            <a:r>
              <a:rPr lang="zh-CN" altLang="en-US" sz="2400" dirty="0" smtClean="0"/>
              <a:t>模式</a:t>
            </a:r>
            <a:endParaRPr lang="en-US" altLang="zh-CN" sz="2400" dirty="0">
              <a:solidFill>
                <a:srgbClr val="00B0F0"/>
              </a:solidFill>
            </a:endParaRP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168</a:t>
            </a:fld>
            <a:endParaRPr lang="zh-CN" altLang="en-US" dirty="0"/>
          </a:p>
        </p:txBody>
      </p:sp>
      <p:sp>
        <p:nvSpPr>
          <p:cNvPr id="5" name="矩形 4"/>
          <p:cNvSpPr/>
          <p:nvPr/>
        </p:nvSpPr>
        <p:spPr>
          <a:xfrm>
            <a:off x="838200" y="6488668"/>
            <a:ext cx="6455613" cy="369332"/>
          </a:xfrm>
          <a:prstGeom prst="rect">
            <a:avLst/>
          </a:prstGeom>
        </p:spPr>
        <p:txBody>
          <a:bodyPr wrap="none">
            <a:spAutoFit/>
          </a:bodyPr>
          <a:lstStyle/>
          <a:p>
            <a:r>
              <a:rPr lang="zh-CN" altLang="en-US" dirty="0" smtClean="0">
                <a:solidFill>
                  <a:schemeClr val="bg1">
                    <a:lumMod val="75000"/>
                  </a:schemeClr>
                </a:solidFill>
              </a:rPr>
              <a:t>参考链接：</a:t>
            </a:r>
            <a:r>
              <a:rPr lang="en-US" altLang="zh-CN" dirty="0">
                <a:solidFill>
                  <a:schemeClr val="bg1">
                    <a:lumMod val="75000"/>
                  </a:schemeClr>
                </a:solidFill>
              </a:rPr>
              <a:t> https://blog.csdn.net/pelick/article/details/8644116</a:t>
            </a:r>
            <a:endParaRPr lang="zh-CN" altLang="en-US" dirty="0">
              <a:solidFill>
                <a:schemeClr val="bg1">
                  <a:lumMod val="75000"/>
                </a:schemeClr>
              </a:solidFill>
            </a:endParaRPr>
          </a:p>
        </p:txBody>
      </p:sp>
      <p:sp>
        <p:nvSpPr>
          <p:cNvPr id="6" name="矩形 5"/>
          <p:cNvSpPr/>
          <p:nvPr/>
        </p:nvSpPr>
        <p:spPr>
          <a:xfrm>
            <a:off x="838200" y="1804128"/>
            <a:ext cx="1777678" cy="3785652"/>
          </a:xfrm>
          <a:prstGeom prst="rect">
            <a:avLst/>
          </a:prstGeom>
        </p:spPr>
        <p:txBody>
          <a:bodyPr wrap="square">
            <a:spAutoFit/>
          </a:bodyPr>
          <a:lstStyle/>
          <a:p>
            <a:r>
              <a:rPr lang="zh-CN" altLang="en-US" sz="2400" dirty="0">
                <a:latin typeface="微软雅黑" panose="020B0503020204020204" pitchFamily="34" charset="-122"/>
                <a:ea typeface="微软雅黑" panose="020B0503020204020204" pitchFamily="34" charset="-122"/>
              </a:rPr>
              <a:t>多个配置</a:t>
            </a:r>
            <a:r>
              <a:rPr lang="zh-CN" altLang="en-US" sz="2400" dirty="0" smtClean="0">
                <a:latin typeface="微软雅黑" panose="020B0503020204020204" pitchFamily="34" charset="-122"/>
                <a:ea typeface="微软雅黑" panose="020B0503020204020204" pitchFamily="34" charset="-122"/>
              </a:rPr>
              <a:t>服务器（</a:t>
            </a:r>
            <a:r>
              <a:rPr lang="zh-CN" altLang="en-US" sz="2400" dirty="0">
                <a:latin typeface="微软雅黑" panose="020B0503020204020204" pitchFamily="34" charset="-122"/>
                <a:ea typeface="微软雅黑" panose="020B0503020204020204" pitchFamily="34" charset="-122"/>
              </a:rPr>
              <a:t>可以都经过一个</a:t>
            </a:r>
            <a:r>
              <a:rPr lang="en-US" altLang="zh-CN" sz="2400" dirty="0">
                <a:latin typeface="微软雅黑" panose="020B0503020204020204" pitchFamily="34" charset="-122"/>
                <a:ea typeface="微软雅黑" panose="020B0503020204020204" pitchFamily="34" charset="-122"/>
              </a:rPr>
              <a:t>mongos</a:t>
            </a:r>
            <a:r>
              <a:rPr lang="zh-CN" altLang="en-US" sz="2400" dirty="0">
                <a:latin typeface="微软雅黑" panose="020B0503020204020204" pitchFamily="34" charset="-122"/>
                <a:ea typeface="微软雅黑" panose="020B0503020204020204" pitchFamily="34" charset="-122"/>
              </a:rPr>
              <a:t>来路由）</a:t>
            </a:r>
          </a:p>
          <a:p>
            <a:endParaRPr lang="en-US" altLang="zh-CN" sz="2400" dirty="0" smtClean="0">
              <a:latin typeface="微软雅黑" panose="020B0503020204020204" pitchFamily="34" charset="-122"/>
              <a:ea typeface="微软雅黑" panose="020B0503020204020204" pitchFamily="34" charset="-122"/>
            </a:endParaRPr>
          </a:p>
          <a:p>
            <a:r>
              <a:rPr lang="zh-CN" altLang="en-US" sz="2400" dirty="0" smtClean="0">
                <a:latin typeface="微软雅黑" panose="020B0503020204020204" pitchFamily="34" charset="-122"/>
                <a:ea typeface="微软雅黑" panose="020B0503020204020204" pitchFamily="34" charset="-122"/>
              </a:rPr>
              <a:t>每个</a:t>
            </a:r>
            <a:r>
              <a:rPr lang="en-US" altLang="zh-CN" sz="2400" dirty="0" err="1">
                <a:latin typeface="微软雅黑" panose="020B0503020204020204" pitchFamily="34" charset="-122"/>
                <a:ea typeface="微软雅黑" panose="020B0503020204020204" pitchFamily="34" charset="-122"/>
              </a:rPr>
              <a:t>sharding</a:t>
            </a:r>
            <a:r>
              <a:rPr lang="zh-CN" altLang="en-US" sz="2400" dirty="0">
                <a:latin typeface="微软雅黑" panose="020B0503020204020204" pitchFamily="34" charset="-122"/>
                <a:ea typeface="微软雅黑" panose="020B0503020204020204" pitchFamily="34" charset="-122"/>
              </a:rPr>
              <a:t>都是</a:t>
            </a:r>
            <a:r>
              <a:rPr lang="en-US" altLang="zh-CN" sz="2400" dirty="0">
                <a:latin typeface="微软雅黑" panose="020B0503020204020204" pitchFamily="34" charset="-122"/>
                <a:ea typeface="微软雅黑" panose="020B0503020204020204" pitchFamily="34" charset="-122"/>
              </a:rPr>
              <a:t>Replica Set</a:t>
            </a:r>
          </a:p>
        </p:txBody>
      </p:sp>
    </p:spTree>
    <p:extLst>
      <p:ext uri="{BB962C8B-B14F-4D97-AF65-F5344CB8AC3E}">
        <p14:creationId xmlns:p14="http://schemas.microsoft.com/office/powerpoint/2010/main" val="1819803359"/>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98905"/>
            <a:ext cx="10515600" cy="920336"/>
          </a:xfrm>
        </p:spPr>
        <p:txBody>
          <a:bodyPr/>
          <a:lstStyle/>
          <a:p>
            <a:r>
              <a:rPr lang="en-US" altLang="zh-CN" dirty="0" smtClean="0"/>
              <a:t>6.4.14 MongoDB</a:t>
            </a:r>
            <a:r>
              <a:rPr lang="zh-CN" altLang="en-US" dirty="0"/>
              <a:t>（续）</a:t>
            </a:r>
          </a:p>
        </p:txBody>
      </p:sp>
      <p:sp>
        <p:nvSpPr>
          <p:cNvPr id="3" name="内容占位符 2"/>
          <p:cNvSpPr>
            <a:spLocks noGrp="1"/>
          </p:cNvSpPr>
          <p:nvPr>
            <p:ph idx="1"/>
          </p:nvPr>
        </p:nvSpPr>
        <p:spPr>
          <a:xfrm>
            <a:off x="838200" y="1007668"/>
            <a:ext cx="10515600" cy="566489"/>
          </a:xfrm>
        </p:spPr>
        <p:txBody>
          <a:bodyPr>
            <a:normAutofit/>
          </a:bodyPr>
          <a:lstStyle/>
          <a:p>
            <a:r>
              <a:rPr lang="en-US" altLang="zh-CN" sz="2400" b="1" dirty="0" smtClean="0"/>
              <a:t>Sharding</a:t>
            </a:r>
            <a:r>
              <a:rPr lang="zh-CN" altLang="en-US" sz="2400" dirty="0" smtClean="0"/>
              <a:t>模式</a:t>
            </a:r>
            <a:endParaRPr lang="en-US" altLang="zh-CN" sz="2400" dirty="0">
              <a:solidFill>
                <a:srgbClr val="00B0F0"/>
              </a:solidFill>
            </a:endParaRP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169</a:t>
            </a:fld>
            <a:endParaRPr lang="zh-CN" altLang="en-US" dirty="0"/>
          </a:p>
        </p:txBody>
      </p:sp>
      <p:sp>
        <p:nvSpPr>
          <p:cNvPr id="5" name="矩形 4"/>
          <p:cNvSpPr/>
          <p:nvPr/>
        </p:nvSpPr>
        <p:spPr>
          <a:xfrm>
            <a:off x="838200" y="6488668"/>
            <a:ext cx="6455613" cy="369332"/>
          </a:xfrm>
          <a:prstGeom prst="rect">
            <a:avLst/>
          </a:prstGeom>
        </p:spPr>
        <p:txBody>
          <a:bodyPr wrap="none">
            <a:spAutoFit/>
          </a:bodyPr>
          <a:lstStyle/>
          <a:p>
            <a:r>
              <a:rPr lang="zh-CN" altLang="en-US" dirty="0" smtClean="0">
                <a:solidFill>
                  <a:schemeClr val="bg1">
                    <a:lumMod val="75000"/>
                  </a:schemeClr>
                </a:solidFill>
              </a:rPr>
              <a:t>参考链接：</a:t>
            </a:r>
            <a:r>
              <a:rPr lang="en-US" altLang="zh-CN" dirty="0">
                <a:solidFill>
                  <a:schemeClr val="bg1">
                    <a:lumMod val="75000"/>
                  </a:schemeClr>
                </a:solidFill>
              </a:rPr>
              <a:t> https://blog.csdn.net/pelick/article/details/8644116</a:t>
            </a:r>
            <a:endParaRPr lang="zh-CN" altLang="en-US" dirty="0">
              <a:solidFill>
                <a:schemeClr val="bg1">
                  <a:lumMod val="75000"/>
                </a:schemeClr>
              </a:solidFill>
            </a:endParaRPr>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95662" y="1019241"/>
            <a:ext cx="6465968" cy="5291374"/>
          </a:xfrm>
          <a:prstGeom prst="rect">
            <a:avLst/>
          </a:prstGeom>
        </p:spPr>
      </p:pic>
      <p:sp>
        <p:nvSpPr>
          <p:cNvPr id="8" name="矩形 7"/>
          <p:cNvSpPr/>
          <p:nvPr/>
        </p:nvSpPr>
        <p:spPr>
          <a:xfrm>
            <a:off x="877204" y="1752210"/>
            <a:ext cx="2518458" cy="1938992"/>
          </a:xfrm>
          <a:prstGeom prst="rect">
            <a:avLst/>
          </a:prstGeom>
        </p:spPr>
        <p:txBody>
          <a:bodyPr wrap="square">
            <a:spAutoFit/>
          </a:bodyPr>
          <a:lstStyle/>
          <a:p>
            <a:r>
              <a:rPr lang="zh-CN" altLang="en-US" sz="2400" dirty="0" smtClean="0">
                <a:latin typeface="微软雅黑" panose="020B0503020204020204" pitchFamily="34" charset="-122"/>
                <a:ea typeface="微软雅黑" panose="020B0503020204020204" pitchFamily="34" charset="-122"/>
              </a:rPr>
              <a:t>       每</a:t>
            </a:r>
            <a:r>
              <a:rPr lang="zh-CN" altLang="en-US" sz="2400" dirty="0">
                <a:latin typeface="微软雅黑" panose="020B0503020204020204" pitchFamily="34" charset="-122"/>
                <a:ea typeface="微软雅黑" panose="020B0503020204020204" pitchFamily="34" charset="-122"/>
              </a:rPr>
              <a:t>一台物理物理服务器承担若干个不同的进程</a:t>
            </a:r>
            <a:r>
              <a:rPr lang="en-US" altLang="zh-CN" sz="2400" dirty="0">
                <a:latin typeface="微软雅黑" panose="020B0503020204020204" pitchFamily="34" charset="-122"/>
                <a:ea typeface="微软雅黑" panose="020B0503020204020204" pitchFamily="34" charset="-122"/>
              </a:rPr>
              <a:t>(mongos, shards, </a:t>
            </a:r>
            <a:r>
              <a:rPr lang="en-US" altLang="zh-CN" sz="2400" dirty="0" err="1">
                <a:latin typeface="微软雅黑" panose="020B0503020204020204" pitchFamily="34" charset="-122"/>
                <a:ea typeface="微软雅黑" panose="020B0503020204020204" pitchFamily="34" charset="-122"/>
              </a:rPr>
              <a:t>config</a:t>
            </a:r>
            <a:r>
              <a:rPr lang="en-US" altLang="zh-CN" sz="2400" dirty="0">
                <a:latin typeface="微软雅黑" panose="020B0503020204020204" pitchFamily="34" charset="-122"/>
                <a:ea typeface="微软雅黑" panose="020B0503020204020204" pitchFamily="34" charset="-122"/>
              </a:rPr>
              <a:t>)</a:t>
            </a:r>
          </a:p>
        </p:txBody>
      </p:sp>
    </p:spTree>
    <p:extLst>
      <p:ext uri="{BB962C8B-B14F-4D97-AF65-F5344CB8AC3E}">
        <p14:creationId xmlns:p14="http://schemas.microsoft.com/office/powerpoint/2010/main" val="32579425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6.1.4 </a:t>
            </a:r>
            <a:r>
              <a:rPr lang="zh-CN" altLang="en-US" dirty="0"/>
              <a:t>数据库系统体系架构的相关概念</a:t>
            </a:r>
          </a:p>
        </p:txBody>
      </p:sp>
      <p:sp>
        <p:nvSpPr>
          <p:cNvPr id="3" name="内容占位符 2"/>
          <p:cNvSpPr>
            <a:spLocks noGrp="1"/>
          </p:cNvSpPr>
          <p:nvPr>
            <p:ph idx="1"/>
          </p:nvPr>
        </p:nvSpPr>
        <p:spPr/>
        <p:txBody>
          <a:bodyPr/>
          <a:lstStyle/>
          <a:p>
            <a:r>
              <a:rPr lang="zh-CN" altLang="en-US" dirty="0" smtClean="0"/>
              <a:t>功能分类：</a:t>
            </a:r>
            <a:endParaRPr lang="en-US" altLang="zh-CN" dirty="0" smtClean="0"/>
          </a:p>
          <a:p>
            <a:r>
              <a:rPr lang="zh-CN" altLang="en-US" b="1" dirty="0"/>
              <a:t>事务</a:t>
            </a:r>
            <a:r>
              <a:rPr lang="zh-CN" altLang="en-US" b="1" dirty="0" smtClean="0"/>
              <a:t>型服务器</a:t>
            </a:r>
            <a:r>
              <a:rPr lang="en-US" altLang="zh-CN" dirty="0" smtClean="0"/>
              <a:t>——</a:t>
            </a:r>
            <a:r>
              <a:rPr lang="zh-CN" altLang="en-US" dirty="0" smtClean="0"/>
              <a:t>服务器通过客户端接口接受数据，返回结果，通常客户端通过发送</a:t>
            </a:r>
            <a:r>
              <a:rPr lang="en-US" altLang="zh-CN" dirty="0" smtClean="0"/>
              <a:t>SQL</a:t>
            </a:r>
            <a:r>
              <a:rPr lang="zh-CN" altLang="en-US" dirty="0" smtClean="0"/>
              <a:t>语句将事务发送至服务器端，事务在服务器完成后结果返回客户端。</a:t>
            </a:r>
            <a:endParaRPr lang="en-US" altLang="zh-CN" dirty="0" smtClean="0"/>
          </a:p>
          <a:p>
            <a:r>
              <a:rPr lang="zh-CN" altLang="en-US" b="1" dirty="0" smtClean="0"/>
              <a:t>数据型服务器</a:t>
            </a:r>
            <a:r>
              <a:rPr lang="en-US" altLang="zh-CN" dirty="0" smtClean="0"/>
              <a:t>——</a:t>
            </a:r>
            <a:r>
              <a:rPr lang="zh-CN" altLang="en-US" dirty="0" smtClean="0"/>
              <a:t>客户端可通过接口请求读取或修改数据，比事务型服务器的操作更加灵活，可提供页（</a:t>
            </a:r>
            <a:r>
              <a:rPr lang="en-US" altLang="zh-CN" dirty="0" smtClean="0"/>
              <a:t>page</a:t>
            </a:r>
            <a:r>
              <a:rPr lang="zh-CN" altLang="en-US" dirty="0" smtClean="0"/>
              <a:t>）、元组（</a:t>
            </a:r>
            <a:r>
              <a:rPr lang="en-US" altLang="zh-CN" dirty="0" smtClean="0"/>
              <a:t>tuple</a:t>
            </a:r>
          </a:p>
          <a:p>
            <a:r>
              <a:rPr lang="zh-CN" altLang="en-US" dirty="0" smtClean="0"/>
              <a:t>）、对象（</a:t>
            </a:r>
            <a:r>
              <a:rPr lang="en-US" altLang="zh-CN" dirty="0" smtClean="0"/>
              <a:t>object</a:t>
            </a:r>
            <a:r>
              <a:rPr lang="zh-CN" altLang="en-US" dirty="0" smtClean="0"/>
              <a:t>）粒度的修改。</a:t>
            </a:r>
            <a:endParaRPr lang="zh-CN" altLang="en-US"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17</a:t>
            </a:fld>
            <a:endParaRPr lang="zh-CN" altLang="en-US" dirty="0"/>
          </a:p>
        </p:txBody>
      </p:sp>
    </p:spTree>
    <p:extLst>
      <p:ext uri="{BB962C8B-B14F-4D97-AF65-F5344CB8AC3E}">
        <p14:creationId xmlns:p14="http://schemas.microsoft.com/office/powerpoint/2010/main" val="3092443574"/>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98905"/>
            <a:ext cx="10515600" cy="920336"/>
          </a:xfrm>
        </p:spPr>
        <p:txBody>
          <a:bodyPr/>
          <a:lstStyle/>
          <a:p>
            <a:r>
              <a:rPr lang="en-US" altLang="zh-CN" dirty="0" smtClean="0"/>
              <a:t>6.4.14 MongoDB</a:t>
            </a:r>
            <a:r>
              <a:rPr lang="zh-CN" altLang="en-US" dirty="0"/>
              <a:t>（续）</a:t>
            </a:r>
          </a:p>
        </p:txBody>
      </p:sp>
      <p:sp>
        <p:nvSpPr>
          <p:cNvPr id="3" name="内容占位符 2"/>
          <p:cNvSpPr>
            <a:spLocks noGrp="1"/>
          </p:cNvSpPr>
          <p:nvPr>
            <p:ph idx="1"/>
          </p:nvPr>
        </p:nvSpPr>
        <p:spPr>
          <a:xfrm>
            <a:off x="838200" y="1007668"/>
            <a:ext cx="10515600" cy="4351338"/>
          </a:xfrm>
        </p:spPr>
        <p:txBody>
          <a:bodyPr>
            <a:normAutofit/>
          </a:bodyPr>
          <a:lstStyle/>
          <a:p>
            <a:r>
              <a:rPr lang="en-US" altLang="zh-CN" sz="2400" b="1" dirty="0" smtClean="0"/>
              <a:t>Sharding</a:t>
            </a:r>
            <a:r>
              <a:rPr lang="zh-CN" altLang="en-US" sz="2400" dirty="0" smtClean="0"/>
              <a:t>模式</a:t>
            </a:r>
            <a:endParaRPr lang="en-US" altLang="zh-CN" sz="2400" dirty="0">
              <a:solidFill>
                <a:srgbClr val="00B0F0"/>
              </a:solidFill>
            </a:endParaRP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170</a:t>
            </a:fld>
            <a:endParaRPr lang="zh-CN" altLang="en-US" dirty="0"/>
          </a:p>
        </p:txBody>
      </p:sp>
      <p:sp>
        <p:nvSpPr>
          <p:cNvPr id="5" name="矩形 4"/>
          <p:cNvSpPr/>
          <p:nvPr/>
        </p:nvSpPr>
        <p:spPr>
          <a:xfrm>
            <a:off x="838200" y="6488668"/>
            <a:ext cx="6971780" cy="369332"/>
          </a:xfrm>
          <a:prstGeom prst="rect">
            <a:avLst/>
          </a:prstGeom>
        </p:spPr>
        <p:txBody>
          <a:bodyPr wrap="none">
            <a:spAutoFit/>
          </a:bodyPr>
          <a:lstStyle/>
          <a:p>
            <a:r>
              <a:rPr lang="zh-CN" altLang="en-US" dirty="0" smtClean="0">
                <a:solidFill>
                  <a:schemeClr val="bg1">
                    <a:lumMod val="75000"/>
                  </a:schemeClr>
                </a:solidFill>
              </a:rPr>
              <a:t>参考链接：</a:t>
            </a:r>
            <a:r>
              <a:rPr lang="en-US" altLang="zh-CN" dirty="0">
                <a:solidFill>
                  <a:schemeClr val="bg1">
                    <a:lumMod val="75000"/>
                  </a:schemeClr>
                </a:solidFill>
              </a:rPr>
              <a:t> https://blog.csdn.net/wanght89/article/details/77842336</a:t>
            </a:r>
            <a:endParaRPr lang="zh-CN" altLang="en-US" dirty="0">
              <a:solidFill>
                <a:schemeClr val="bg1">
                  <a:lumMod val="75000"/>
                </a:schemeClr>
              </a:solidFill>
            </a:endParaRPr>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06171" y="559073"/>
            <a:ext cx="5862862" cy="5672510"/>
          </a:xfrm>
          <a:prstGeom prst="rect">
            <a:avLst/>
          </a:prstGeom>
        </p:spPr>
      </p:pic>
    </p:spTree>
    <p:extLst>
      <p:ext uri="{BB962C8B-B14F-4D97-AF65-F5344CB8AC3E}">
        <p14:creationId xmlns:p14="http://schemas.microsoft.com/office/powerpoint/2010/main" val="2246723604"/>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6.4.15 </a:t>
            </a:r>
            <a:r>
              <a:rPr lang="zh-CN" altLang="en-US" dirty="0" smtClean="0"/>
              <a:t>其他体系架构</a:t>
            </a:r>
            <a:endParaRPr lang="zh-CN" altLang="en-US" dirty="0"/>
          </a:p>
        </p:txBody>
      </p:sp>
      <p:sp>
        <p:nvSpPr>
          <p:cNvPr id="3" name="内容占位符 2"/>
          <p:cNvSpPr>
            <a:spLocks noGrp="1"/>
          </p:cNvSpPr>
          <p:nvPr>
            <p:ph idx="1"/>
          </p:nvPr>
        </p:nvSpPr>
        <p:spPr>
          <a:xfrm>
            <a:off x="838200" y="1285462"/>
            <a:ext cx="10515600" cy="5070888"/>
          </a:xfrm>
        </p:spPr>
        <p:txBody>
          <a:bodyPr>
            <a:normAutofit/>
          </a:bodyPr>
          <a:lstStyle/>
          <a:p>
            <a:r>
              <a:rPr lang="zh-CN" altLang="en-US" dirty="0"/>
              <a:t>去中心化（参见第</a:t>
            </a:r>
            <a:r>
              <a:rPr lang="en-US" altLang="zh-CN" dirty="0"/>
              <a:t>3</a:t>
            </a:r>
            <a:r>
              <a:rPr lang="zh-CN" altLang="en-US" dirty="0"/>
              <a:t>章课件）</a:t>
            </a:r>
            <a:endParaRPr lang="en-US" altLang="zh-CN" dirty="0"/>
          </a:p>
          <a:p>
            <a:r>
              <a:rPr lang="en-US" altLang="zh-CN" dirty="0" smtClean="0"/>
              <a:t>   </a:t>
            </a:r>
            <a:r>
              <a:rPr lang="en-US" altLang="zh-CN" dirty="0" err="1" smtClean="0"/>
              <a:t>DynamoDB</a:t>
            </a:r>
            <a:endParaRPr lang="en-US" altLang="zh-CN" dirty="0" smtClean="0"/>
          </a:p>
          <a:p>
            <a:r>
              <a:rPr lang="en-US" altLang="zh-CN" dirty="0" smtClean="0"/>
              <a:t>   REDIS</a:t>
            </a:r>
            <a:endParaRPr lang="en-US" altLang="zh-CN" dirty="0"/>
          </a:p>
          <a:p>
            <a:endParaRPr lang="en-US" altLang="zh-CN" dirty="0" smtClean="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171</a:t>
            </a:fld>
            <a:endParaRPr lang="zh-CN" altLang="en-US" dirty="0"/>
          </a:p>
        </p:txBody>
      </p:sp>
    </p:spTree>
    <p:extLst>
      <p:ext uri="{BB962C8B-B14F-4D97-AF65-F5344CB8AC3E}">
        <p14:creationId xmlns:p14="http://schemas.microsoft.com/office/powerpoint/2010/main" val="1363159739"/>
      </p:ext>
    </p:extLst>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65503"/>
            <a:ext cx="10515600" cy="920336"/>
          </a:xfrm>
        </p:spPr>
        <p:txBody>
          <a:bodyPr/>
          <a:lstStyle/>
          <a:p>
            <a:r>
              <a:rPr lang="zh-CN" altLang="en-US" dirty="0"/>
              <a:t>本章小结</a:t>
            </a:r>
          </a:p>
        </p:txBody>
      </p:sp>
      <p:sp>
        <p:nvSpPr>
          <p:cNvPr id="3" name="内容占位符 2"/>
          <p:cNvSpPr>
            <a:spLocks noGrp="1"/>
          </p:cNvSpPr>
          <p:nvPr>
            <p:ph idx="1"/>
          </p:nvPr>
        </p:nvSpPr>
        <p:spPr>
          <a:xfrm>
            <a:off x="838199" y="814388"/>
            <a:ext cx="10620737" cy="6043612"/>
          </a:xfrm>
        </p:spPr>
        <p:txBody>
          <a:bodyPr>
            <a:normAutofit/>
          </a:bodyPr>
          <a:lstStyle/>
          <a:p>
            <a:r>
              <a:rPr lang="zh-CN" altLang="en-US" sz="2400" dirty="0" smtClean="0"/>
              <a:t>大数据管理在体系架构上总体表现为分布式、并行处理、大规模机群、面向单机节点不是高可靠性的容错机制。</a:t>
            </a:r>
            <a:endParaRPr lang="en-US" altLang="zh-CN" sz="2400" dirty="0" smtClean="0"/>
          </a:p>
          <a:p>
            <a:endParaRPr lang="en-US" altLang="zh-CN" sz="2400" dirty="0" smtClean="0"/>
          </a:p>
          <a:p>
            <a:r>
              <a:rPr lang="zh-CN" altLang="en-US" sz="2400" dirty="0" smtClean="0"/>
              <a:t>任务的并行包括</a:t>
            </a:r>
            <a:r>
              <a:rPr lang="en-US" altLang="zh-CN" sz="2400" dirty="0" smtClean="0"/>
              <a:t>IO</a:t>
            </a:r>
            <a:r>
              <a:rPr lang="zh-CN" altLang="en-US" sz="2400" dirty="0" smtClean="0"/>
              <a:t>并行、查询间并行和查询内并行、操作间并行和操作内并行</a:t>
            </a:r>
            <a:endParaRPr lang="en-US" altLang="zh-CN" sz="2400" dirty="0" smtClean="0"/>
          </a:p>
          <a:p>
            <a:endParaRPr lang="en-US" altLang="zh-CN" sz="2400" dirty="0"/>
          </a:p>
          <a:p>
            <a:r>
              <a:rPr lang="zh-CN" altLang="en-US" sz="2400" dirty="0" smtClean="0"/>
              <a:t>大规模机群下的并发控制往往采取了这种方案</a:t>
            </a:r>
            <a:endParaRPr lang="en-US" altLang="zh-CN" sz="2400" dirty="0" smtClean="0"/>
          </a:p>
          <a:p>
            <a:endParaRPr lang="en-US" altLang="zh-CN" sz="2400" dirty="0"/>
          </a:p>
          <a:p>
            <a:r>
              <a:rPr lang="zh-CN" altLang="en-US" sz="2400" dirty="0" smtClean="0"/>
              <a:t>实际系统中需要考虑的数据分布策略与寻址机制、资源和任务的调度机制、数据库的事务</a:t>
            </a:r>
            <a:r>
              <a:rPr lang="en-US" altLang="zh-CN" sz="2400" dirty="0" smtClean="0"/>
              <a:t>ACID</a:t>
            </a:r>
            <a:r>
              <a:rPr lang="zh-CN" altLang="en-US" sz="2400" dirty="0" smtClean="0"/>
              <a:t>特性在</a:t>
            </a:r>
            <a:r>
              <a:rPr lang="en-US" altLang="zh-CN" sz="2400" dirty="0" err="1" smtClean="0"/>
              <a:t>newsql</a:t>
            </a:r>
            <a:r>
              <a:rPr lang="zh-CN" altLang="en-US" sz="2400" dirty="0" smtClean="0"/>
              <a:t>系统设计中的回归、更大规模容量的集群架构</a:t>
            </a:r>
            <a:endParaRPr lang="en-US" altLang="zh-CN" sz="2400" dirty="0" smtClean="0"/>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464E751-8DDD-48F4-87DB-3D6A7AC74B40}" type="slidenum">
              <a:rPr kumimoji="0" lang="zh-CN" altLang="en-US" sz="18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172</a:t>
            </a:fld>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3885185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387"/>
            <a:ext cx="10515600" cy="920336"/>
          </a:xfrm>
        </p:spPr>
        <p:txBody>
          <a:bodyPr/>
          <a:lstStyle/>
          <a:p>
            <a:r>
              <a:rPr kumimoji="1" lang="en-US" altLang="zh-CN" dirty="0"/>
              <a:t>6.1.4 </a:t>
            </a:r>
            <a:r>
              <a:rPr kumimoji="1" lang="zh-CN" altLang="en-US" dirty="0"/>
              <a:t>数据库系统体系架构的相关</a:t>
            </a:r>
            <a:r>
              <a:rPr kumimoji="1" lang="zh-CN" altLang="en-US" dirty="0" smtClean="0"/>
              <a:t>概念（续）</a:t>
            </a:r>
            <a:endParaRPr lang="zh-CN" altLang="en-US" dirty="0"/>
          </a:p>
        </p:txBody>
      </p:sp>
      <p:sp>
        <p:nvSpPr>
          <p:cNvPr id="3" name="内容占位符 2"/>
          <p:cNvSpPr>
            <a:spLocks noGrp="1"/>
          </p:cNvSpPr>
          <p:nvPr>
            <p:ph idx="1"/>
          </p:nvPr>
        </p:nvSpPr>
        <p:spPr>
          <a:xfrm>
            <a:off x="838200" y="923723"/>
            <a:ext cx="10515600" cy="1658705"/>
          </a:xfrm>
        </p:spPr>
        <p:txBody>
          <a:bodyPr>
            <a:noAutofit/>
          </a:bodyPr>
          <a:lstStyle/>
          <a:p>
            <a:r>
              <a:rPr lang="zh-CN" altLang="en-US" sz="2400" dirty="0" smtClean="0"/>
              <a:t>重要性能指标</a:t>
            </a:r>
            <a:r>
              <a:rPr lang="en-US" altLang="zh-CN" sz="2400" dirty="0"/>
              <a:t>(KPI</a:t>
            </a:r>
            <a:r>
              <a:rPr lang="zh-CN" altLang="en-US" sz="2400" dirty="0"/>
              <a:t>：</a:t>
            </a:r>
            <a:r>
              <a:rPr lang="en-US" altLang="zh-CN" sz="2400" dirty="0"/>
              <a:t>Key Performance Indicator</a:t>
            </a:r>
            <a:r>
              <a:rPr lang="en-US" altLang="zh-CN" sz="2400" dirty="0" smtClean="0"/>
              <a:t>)</a:t>
            </a:r>
          </a:p>
          <a:p>
            <a:r>
              <a:rPr lang="zh-CN" altLang="en-US" sz="2400" dirty="0" smtClean="0"/>
              <a:t>加速比：处理</a:t>
            </a:r>
            <a:r>
              <a:rPr lang="zh-CN" altLang="en-US" sz="2400" dirty="0"/>
              <a:t>同一个问题的两</a:t>
            </a:r>
            <a:r>
              <a:rPr lang="zh-CN" altLang="en-US" sz="2400" dirty="0" smtClean="0"/>
              <a:t>个不同资源规模的系统</a:t>
            </a:r>
            <a:r>
              <a:rPr lang="zh-CN" altLang="en-US" sz="2400" dirty="0"/>
              <a:t>所花费的时间的比值。 </a:t>
            </a:r>
          </a:p>
          <a:p>
            <a:r>
              <a:rPr lang="zh-CN" altLang="en-US" sz="2400" dirty="0"/>
              <a:t>扩展</a:t>
            </a:r>
            <a:r>
              <a:rPr lang="zh-CN" altLang="en-US" sz="2400" dirty="0" smtClean="0"/>
              <a:t>比：同时</a:t>
            </a:r>
            <a:r>
              <a:rPr lang="zh-CN" altLang="en-US" sz="2400" dirty="0"/>
              <a:t>增加需要处理的问题规模和资源，计算相比于基准处理时间的比值。 </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18</a:t>
            </a:fld>
            <a:endParaRPr lang="zh-CN" altLang="en-US" dirty="0"/>
          </a:p>
        </p:txBody>
      </p:sp>
      <p:pic>
        <p:nvPicPr>
          <p:cNvPr id="5" name="图片 4">
            <a:extLst>
              <a:ext uri="{FF2B5EF4-FFF2-40B4-BE49-F238E27FC236}">
                <a16:creationId xmlns:a16="http://schemas.microsoft.com/office/drawing/2014/main" id="{081497FB-7BA3-4B4E-B018-82A2D4214F82}"/>
              </a:ext>
            </a:extLst>
          </p:cNvPr>
          <p:cNvPicPr>
            <a:picLocks noChangeAspect="1"/>
          </p:cNvPicPr>
          <p:nvPr/>
        </p:nvPicPr>
        <p:blipFill>
          <a:blip r:embed="rId3"/>
          <a:stretch>
            <a:fillRect/>
          </a:stretch>
        </p:blipFill>
        <p:spPr>
          <a:xfrm>
            <a:off x="394303" y="2889813"/>
            <a:ext cx="5987847" cy="2883853"/>
          </a:xfrm>
          <a:prstGeom prst="rect">
            <a:avLst/>
          </a:prstGeom>
        </p:spPr>
      </p:pic>
      <p:pic>
        <p:nvPicPr>
          <p:cNvPr id="6" name="图片 5">
            <a:extLst>
              <a:ext uri="{FF2B5EF4-FFF2-40B4-BE49-F238E27FC236}">
                <a16:creationId xmlns:a16="http://schemas.microsoft.com/office/drawing/2014/main" id="{2FE34BD9-FB9D-5849-B06D-ED245FFAE9AF}"/>
              </a:ext>
            </a:extLst>
          </p:cNvPr>
          <p:cNvPicPr>
            <a:picLocks noChangeAspect="1"/>
          </p:cNvPicPr>
          <p:nvPr/>
        </p:nvPicPr>
        <p:blipFill>
          <a:blip r:embed="rId4"/>
          <a:stretch>
            <a:fillRect/>
          </a:stretch>
        </p:blipFill>
        <p:spPr>
          <a:xfrm>
            <a:off x="6085951" y="2980178"/>
            <a:ext cx="5953432" cy="2703121"/>
          </a:xfrm>
          <a:prstGeom prst="rect">
            <a:avLst/>
          </a:prstGeom>
        </p:spPr>
      </p:pic>
      <p:sp>
        <p:nvSpPr>
          <p:cNvPr id="8" name="圆角矩形标注 7"/>
          <p:cNvSpPr/>
          <p:nvPr/>
        </p:nvSpPr>
        <p:spPr>
          <a:xfrm>
            <a:off x="2019718" y="5858189"/>
            <a:ext cx="1647929" cy="612648"/>
          </a:xfrm>
          <a:prstGeom prst="wedgeRoundRectCallout">
            <a:avLst>
              <a:gd name="adj1" fmla="val 71240"/>
              <a:gd name="adj2" fmla="val -24584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实际走势</a:t>
            </a:r>
            <a:endParaRPr lang="zh-CN" altLang="en-US" dirty="0"/>
          </a:p>
        </p:txBody>
      </p:sp>
      <p:sp>
        <p:nvSpPr>
          <p:cNvPr id="9" name="圆角矩形标注 8"/>
          <p:cNvSpPr/>
          <p:nvPr/>
        </p:nvSpPr>
        <p:spPr>
          <a:xfrm>
            <a:off x="1312518" y="3357824"/>
            <a:ext cx="1501021" cy="612648"/>
          </a:xfrm>
          <a:prstGeom prst="wedgeRoundRectCallout">
            <a:avLst>
              <a:gd name="adj1" fmla="val -33638"/>
              <a:gd name="adj2" fmla="val 7562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t>特殊情况，超线性加速比</a:t>
            </a:r>
            <a:endParaRPr lang="zh-CN" altLang="en-US" sz="1600" dirty="0"/>
          </a:p>
        </p:txBody>
      </p:sp>
      <p:sp>
        <p:nvSpPr>
          <p:cNvPr id="10" name="圆角矩形标注 9"/>
          <p:cNvSpPr/>
          <p:nvPr/>
        </p:nvSpPr>
        <p:spPr>
          <a:xfrm>
            <a:off x="9705871" y="2745176"/>
            <a:ext cx="1647929" cy="612648"/>
          </a:xfrm>
          <a:prstGeom prst="wedgeRoundRectCallout">
            <a:avLst>
              <a:gd name="adj1" fmla="val -65955"/>
              <a:gd name="adj2" fmla="val 4773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理想情况</a:t>
            </a:r>
            <a:endParaRPr lang="zh-CN" altLang="en-US" dirty="0"/>
          </a:p>
        </p:txBody>
      </p:sp>
    </p:spTree>
    <p:extLst>
      <p:ext uri="{BB962C8B-B14F-4D97-AF65-F5344CB8AC3E}">
        <p14:creationId xmlns:p14="http://schemas.microsoft.com/office/powerpoint/2010/main" val="41270856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6.2 </a:t>
            </a:r>
            <a:r>
              <a:rPr lang="zh-CN" altLang="en-US" dirty="0"/>
              <a:t>并行数据库</a:t>
            </a:r>
            <a:r>
              <a:rPr lang="zh-CN" altLang="en-US" dirty="0" smtClean="0"/>
              <a:t>体系架构</a:t>
            </a:r>
            <a:endParaRPr lang="zh-CN" altLang="en-US" dirty="0"/>
          </a:p>
        </p:txBody>
      </p:sp>
      <p:sp>
        <p:nvSpPr>
          <p:cNvPr id="3" name="内容占位符 2"/>
          <p:cNvSpPr>
            <a:spLocks noGrp="1"/>
          </p:cNvSpPr>
          <p:nvPr>
            <p:ph idx="1"/>
          </p:nvPr>
        </p:nvSpPr>
        <p:spPr/>
        <p:txBody>
          <a:bodyPr/>
          <a:lstStyle/>
          <a:p>
            <a:r>
              <a:rPr kumimoji="1" lang="zh-CN" altLang="en-US" dirty="0" smtClean="0"/>
              <a:t>并行数据库出现的原因：</a:t>
            </a:r>
            <a:endParaRPr kumimoji="1" lang="en-US" altLang="zh-CN" dirty="0"/>
          </a:p>
          <a:p>
            <a:pPr>
              <a:buFont typeface="Wingdings" panose="05000000000000000000" pitchFamily="2" charset="2"/>
              <a:buChar char="Ø"/>
            </a:pPr>
            <a:r>
              <a:rPr kumimoji="1" lang="zh-CN" altLang="en-US" dirty="0"/>
              <a:t>具有多计算核心的处理器越来越</a:t>
            </a:r>
            <a:r>
              <a:rPr kumimoji="1" lang="zh-CN" altLang="en-US" dirty="0" smtClean="0"/>
              <a:t>普遍，性能变强，同时价格变低</a:t>
            </a:r>
            <a:endParaRPr kumimoji="1" lang="en-US" altLang="zh-CN" dirty="0"/>
          </a:p>
          <a:p>
            <a:pPr>
              <a:buFont typeface="Wingdings" panose="05000000000000000000" pitchFamily="2" charset="2"/>
              <a:buChar char="Ø"/>
            </a:pPr>
            <a:r>
              <a:rPr kumimoji="1" lang="zh-CN" altLang="en-US" dirty="0" smtClean="0"/>
              <a:t>数据</a:t>
            </a:r>
            <a:r>
              <a:rPr kumimoji="1" lang="zh-CN" altLang="en-US" dirty="0"/>
              <a:t>体量的增长</a:t>
            </a:r>
            <a:r>
              <a:rPr kumimoji="1" lang="zh-CN" altLang="en-US" dirty="0" smtClean="0"/>
              <a:t>，单处理器很难高效完成庞大的数据查询操作，需要通过并行加速。</a:t>
            </a:r>
            <a:endParaRPr kumimoji="1" lang="en-US" altLang="zh-CN" dirty="0" smtClean="0"/>
          </a:p>
          <a:p>
            <a:pPr>
              <a:buFont typeface="Wingdings" panose="05000000000000000000" pitchFamily="2" charset="2"/>
              <a:buChar char="Ø"/>
            </a:pPr>
            <a:r>
              <a:rPr kumimoji="1" lang="zh-CN" altLang="en-US" dirty="0" smtClean="0"/>
              <a:t>数据库</a:t>
            </a:r>
            <a:r>
              <a:rPr kumimoji="1" lang="zh-CN" altLang="en-US" dirty="0"/>
              <a:t>查询的集合操作天然适合</a:t>
            </a:r>
            <a:r>
              <a:rPr kumimoji="1" lang="zh-CN" altLang="en-US" dirty="0" smtClean="0"/>
              <a:t>并行处理。</a:t>
            </a:r>
            <a:endParaRPr kumimoji="1" lang="en-US" altLang="zh-CN" dirty="0"/>
          </a:p>
          <a:p>
            <a:endParaRPr lang="zh-CN" altLang="en-US"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19</a:t>
            </a:fld>
            <a:endParaRPr lang="zh-CN" altLang="en-US" dirty="0"/>
          </a:p>
        </p:txBody>
      </p:sp>
    </p:spTree>
    <p:extLst>
      <p:ext uri="{BB962C8B-B14F-4D97-AF65-F5344CB8AC3E}">
        <p14:creationId xmlns:p14="http://schemas.microsoft.com/office/powerpoint/2010/main" val="4741705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第</a:t>
            </a:r>
            <a:r>
              <a:rPr lang="en-US" altLang="zh-CN" dirty="0"/>
              <a:t>6</a:t>
            </a:r>
            <a:r>
              <a:rPr lang="zh-CN" altLang="en-US" dirty="0"/>
              <a:t>章 大数据管理系统的体系架构</a:t>
            </a:r>
          </a:p>
        </p:txBody>
      </p:sp>
      <p:sp>
        <p:nvSpPr>
          <p:cNvPr id="3" name="内容占位符 2"/>
          <p:cNvSpPr>
            <a:spLocks noGrp="1"/>
          </p:cNvSpPr>
          <p:nvPr>
            <p:ph idx="1"/>
          </p:nvPr>
        </p:nvSpPr>
        <p:spPr/>
        <p:txBody>
          <a:bodyPr>
            <a:normAutofit lnSpcReduction="10000"/>
          </a:bodyPr>
          <a:lstStyle/>
          <a:p>
            <a:r>
              <a:rPr lang="zh-CN" altLang="en-US" b="1" dirty="0">
                <a:solidFill>
                  <a:srgbClr val="C00000"/>
                </a:solidFill>
              </a:rPr>
              <a:t>教学内容</a:t>
            </a:r>
            <a:endParaRPr lang="en-US" altLang="zh-CN" b="1" dirty="0">
              <a:solidFill>
                <a:srgbClr val="C00000"/>
              </a:solidFill>
            </a:endParaRPr>
          </a:p>
          <a:p>
            <a:pPr lvl="1"/>
            <a:r>
              <a:rPr lang="zh-CN" altLang="en-US" dirty="0" smtClean="0"/>
              <a:t>       本章</a:t>
            </a:r>
            <a:r>
              <a:rPr lang="zh-CN" altLang="en-US" dirty="0"/>
              <a:t>讨论大数据管理系统的体系架构，将从数据库系统体系架构的发展谈起，介绍集中式体系架构、客户</a:t>
            </a:r>
            <a:r>
              <a:rPr lang="en-US" altLang="zh-CN" dirty="0"/>
              <a:t>-</a:t>
            </a:r>
            <a:r>
              <a:rPr lang="zh-CN" altLang="en-US" dirty="0"/>
              <a:t>服务器体系架构、并行体系架构和分布式数据库体系架构。</a:t>
            </a:r>
          </a:p>
          <a:p>
            <a:r>
              <a:rPr lang="zh-CN" altLang="en-US" b="1" dirty="0" smtClean="0">
                <a:solidFill>
                  <a:srgbClr val="C00000"/>
                </a:solidFill>
              </a:rPr>
              <a:t>教学</a:t>
            </a:r>
            <a:r>
              <a:rPr lang="zh-CN" altLang="en-US" b="1" dirty="0">
                <a:solidFill>
                  <a:srgbClr val="C00000"/>
                </a:solidFill>
              </a:rPr>
              <a:t>目标</a:t>
            </a:r>
            <a:endParaRPr lang="en-US" altLang="zh-CN" b="1" dirty="0">
              <a:solidFill>
                <a:srgbClr val="C00000"/>
              </a:solidFill>
            </a:endParaRPr>
          </a:p>
          <a:p>
            <a:pPr lvl="1"/>
            <a:r>
              <a:rPr lang="en-US" altLang="zh-CN" dirty="0" smtClean="0"/>
              <a:t>- </a:t>
            </a:r>
            <a:r>
              <a:rPr lang="zh-CN" altLang="en-US" dirty="0" smtClean="0"/>
              <a:t>回顾</a:t>
            </a:r>
            <a:r>
              <a:rPr lang="zh-CN" altLang="en-US" dirty="0"/>
              <a:t>数据库系统体系结构的发展</a:t>
            </a:r>
          </a:p>
          <a:p>
            <a:pPr lvl="1"/>
            <a:r>
              <a:rPr lang="en-US" altLang="zh-CN" dirty="0" smtClean="0"/>
              <a:t>- </a:t>
            </a:r>
            <a:r>
              <a:rPr lang="zh-CN" altLang="en-US" dirty="0" smtClean="0"/>
              <a:t>了解</a:t>
            </a:r>
            <a:r>
              <a:rPr lang="zh-CN" altLang="en-US" dirty="0"/>
              <a:t>并掌握并行数据库体系架构</a:t>
            </a:r>
          </a:p>
          <a:p>
            <a:pPr lvl="1"/>
            <a:r>
              <a:rPr lang="en-US" altLang="zh-CN" dirty="0" smtClean="0"/>
              <a:t>- </a:t>
            </a:r>
            <a:r>
              <a:rPr lang="zh-CN" altLang="en-US" dirty="0" smtClean="0"/>
              <a:t>了解</a:t>
            </a:r>
            <a:r>
              <a:rPr lang="zh-CN" altLang="en-US" dirty="0"/>
              <a:t>并掌握分布式数据库体系架构</a:t>
            </a:r>
          </a:p>
          <a:p>
            <a:pPr lvl="1"/>
            <a:r>
              <a:rPr lang="en-US" altLang="zh-CN" dirty="0" smtClean="0"/>
              <a:t>- </a:t>
            </a:r>
            <a:r>
              <a:rPr lang="zh-CN" altLang="en-US" dirty="0" smtClean="0"/>
              <a:t>实例</a:t>
            </a:r>
            <a:r>
              <a:rPr lang="zh-CN" altLang="en-US" dirty="0"/>
              <a:t>分析现代大数据管理系统</a:t>
            </a:r>
          </a:p>
        </p:txBody>
      </p:sp>
      <p:sp>
        <p:nvSpPr>
          <p:cNvPr id="5" name="灯片编号占位符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464E751-8DDD-48F4-87DB-3D6A7AC74B40}" type="slidenum">
              <a:rPr kumimoji="0" lang="zh-CN" altLang="en-US" sz="18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9489201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6.2.1 </a:t>
            </a:r>
            <a:r>
              <a:rPr lang="zh-CN" altLang="en-US" dirty="0" smtClean="0"/>
              <a:t>并行数据库体系架构设计</a:t>
            </a:r>
            <a:endParaRPr lang="zh-CN" altLang="en-US" dirty="0"/>
          </a:p>
        </p:txBody>
      </p:sp>
      <p:sp>
        <p:nvSpPr>
          <p:cNvPr id="3" name="内容占位符 2"/>
          <p:cNvSpPr>
            <a:spLocks noGrp="1"/>
          </p:cNvSpPr>
          <p:nvPr>
            <p:ph idx="1"/>
          </p:nvPr>
        </p:nvSpPr>
        <p:spPr>
          <a:xfrm>
            <a:off x="838200" y="1285461"/>
            <a:ext cx="10515600" cy="5436013"/>
          </a:xfrm>
        </p:spPr>
        <p:txBody>
          <a:bodyPr>
            <a:normAutofit lnSpcReduction="10000"/>
          </a:bodyPr>
          <a:lstStyle/>
          <a:p>
            <a:pPr lvl="1"/>
            <a:r>
              <a:rPr kumimoji="1" lang="zh-CN" altLang="en-US" sz="2800" dirty="0"/>
              <a:t>并行数据库体系结构的设计主要包括三部分内容：</a:t>
            </a:r>
            <a:endParaRPr kumimoji="1" lang="en-US" altLang="zh-CN" sz="2800" dirty="0"/>
          </a:p>
          <a:p>
            <a:pPr marL="114300" lvl="1" indent="-342900">
              <a:buFont typeface="Wingdings" panose="05000000000000000000" pitchFamily="2" charset="2"/>
              <a:buChar char="Ø"/>
            </a:pPr>
            <a:r>
              <a:rPr kumimoji="1" lang="zh-CN" altLang="en-US" dirty="0"/>
              <a:t>数据</a:t>
            </a:r>
            <a:r>
              <a:rPr kumimoji="1" lang="zh-CN" altLang="en-US" dirty="0" smtClean="0"/>
              <a:t>存储访问的并行化</a:t>
            </a:r>
            <a:endParaRPr kumimoji="1" lang="en-US" altLang="zh-CN" dirty="0" smtClean="0"/>
          </a:p>
          <a:p>
            <a:pPr lvl="1"/>
            <a:r>
              <a:rPr kumimoji="1" lang="en-US" altLang="zh-CN" dirty="0"/>
              <a:t> </a:t>
            </a:r>
            <a:r>
              <a:rPr kumimoji="1" lang="en-US" altLang="zh-CN" dirty="0" smtClean="0"/>
              <a:t>           </a:t>
            </a:r>
            <a:r>
              <a:rPr kumimoji="1" lang="zh-CN" altLang="en-US" dirty="0" smtClean="0"/>
              <a:t>将关系划分到多个磁盘并行处理，降低检索的时间开销。常见方式为水平划分（</a:t>
            </a:r>
            <a:r>
              <a:rPr kumimoji="1" lang="en-US" altLang="zh-CN" dirty="0" smtClean="0"/>
              <a:t>horizontal partitioning</a:t>
            </a:r>
            <a:r>
              <a:rPr kumimoji="1" lang="zh-CN" altLang="en-US" dirty="0" smtClean="0"/>
              <a:t>），元组的子集（表分区）分布式存储在多个磁盘。</a:t>
            </a:r>
            <a:endParaRPr kumimoji="1" lang="en-US" altLang="zh-CN" dirty="0"/>
          </a:p>
          <a:p>
            <a:pPr marL="114300" lvl="1" indent="-342900">
              <a:buFont typeface="Wingdings" panose="05000000000000000000" pitchFamily="2" charset="2"/>
              <a:buChar char="Ø"/>
            </a:pPr>
            <a:r>
              <a:rPr kumimoji="1" lang="zh-CN" altLang="en-US" dirty="0"/>
              <a:t>查询操作的并行化</a:t>
            </a:r>
            <a:endParaRPr kumimoji="1" lang="en-US" altLang="zh-CN" dirty="0"/>
          </a:p>
          <a:p>
            <a:pPr marL="571500" lvl="2" indent="-342900">
              <a:buSzPct val="50000"/>
              <a:buFont typeface="Wingdings" panose="05000000000000000000" pitchFamily="2" charset="2"/>
              <a:buChar char="Ø"/>
            </a:pPr>
            <a:r>
              <a:rPr kumimoji="1" lang="zh-CN" altLang="en-US" dirty="0"/>
              <a:t>查询间</a:t>
            </a:r>
            <a:r>
              <a:rPr kumimoji="1" lang="zh-CN" altLang="en-US" dirty="0" smtClean="0"/>
              <a:t>并行（</a:t>
            </a:r>
            <a:r>
              <a:rPr kumimoji="1" lang="en-US" altLang="zh-CN" dirty="0" smtClean="0"/>
              <a:t>interquery parallelism</a:t>
            </a:r>
            <a:r>
              <a:rPr kumimoji="1" lang="zh-CN" altLang="en-US" dirty="0" smtClean="0"/>
              <a:t>）</a:t>
            </a:r>
            <a:endParaRPr kumimoji="1" lang="en-US" altLang="zh-CN" dirty="0"/>
          </a:p>
          <a:p>
            <a:pPr marL="571500" lvl="2" indent="-342900">
              <a:buSzPct val="50000"/>
              <a:buFont typeface="Wingdings" panose="05000000000000000000" pitchFamily="2" charset="2"/>
              <a:buChar char="Ø"/>
            </a:pPr>
            <a:r>
              <a:rPr kumimoji="1" lang="zh-CN" altLang="en-US" dirty="0"/>
              <a:t>查询内</a:t>
            </a:r>
            <a:r>
              <a:rPr kumimoji="1" lang="zh-CN" altLang="en-US" dirty="0" smtClean="0"/>
              <a:t>并行</a:t>
            </a:r>
            <a:r>
              <a:rPr kumimoji="1" lang="zh-CN" altLang="en-US" dirty="0"/>
              <a:t>（</a:t>
            </a:r>
            <a:r>
              <a:rPr kumimoji="1" lang="en-US" altLang="zh-CN" dirty="0" smtClean="0"/>
              <a:t>intraquery </a:t>
            </a:r>
            <a:r>
              <a:rPr kumimoji="1" lang="en-US" altLang="zh-CN" dirty="0"/>
              <a:t>parallelism</a:t>
            </a:r>
            <a:r>
              <a:rPr kumimoji="1" lang="zh-CN" altLang="en-US" dirty="0" smtClean="0"/>
              <a:t>）</a:t>
            </a:r>
            <a:endParaRPr kumimoji="1" lang="en-US" altLang="zh-CN" dirty="0" smtClean="0"/>
          </a:p>
          <a:p>
            <a:pPr marL="571500" lvl="2"/>
            <a:r>
              <a:rPr kumimoji="1" lang="zh-CN" altLang="en-US" dirty="0" smtClean="0"/>
              <a:t>       一个查询可由多个操作构成，从而可进一步细分为：操作间（</a:t>
            </a:r>
            <a:r>
              <a:rPr kumimoji="1" lang="en-US" altLang="zh-CN" dirty="0" smtClean="0"/>
              <a:t>interopration parallelism</a:t>
            </a:r>
            <a:r>
              <a:rPr kumimoji="1" lang="zh-CN" altLang="en-US" dirty="0" smtClean="0"/>
              <a:t>）和操作内并行</a:t>
            </a:r>
            <a:r>
              <a:rPr kumimoji="1" lang="zh-CN" altLang="en-US" dirty="0"/>
              <a:t>（</a:t>
            </a:r>
            <a:r>
              <a:rPr kumimoji="1" lang="en-US" altLang="zh-CN" dirty="0" smtClean="0"/>
              <a:t>intraopration </a:t>
            </a:r>
            <a:r>
              <a:rPr kumimoji="1" lang="en-US" altLang="zh-CN" dirty="0"/>
              <a:t>parallelism</a:t>
            </a:r>
            <a:r>
              <a:rPr kumimoji="1" lang="zh-CN" altLang="en-US" dirty="0"/>
              <a:t>） </a:t>
            </a:r>
            <a:r>
              <a:rPr kumimoji="1" lang="zh-CN" altLang="en-US" dirty="0" smtClean="0"/>
              <a:t>。</a:t>
            </a:r>
            <a:endParaRPr kumimoji="1" lang="en-US" altLang="zh-CN" dirty="0"/>
          </a:p>
          <a:p>
            <a:pPr marL="114300" lvl="1" indent="-342900">
              <a:buFont typeface="Wingdings" panose="05000000000000000000" pitchFamily="2" charset="2"/>
              <a:buChar char="Ø"/>
            </a:pPr>
            <a:r>
              <a:rPr kumimoji="1" lang="zh-CN" altLang="en-US" dirty="0"/>
              <a:t>故障恢复 </a:t>
            </a:r>
            <a:r>
              <a:rPr kumimoji="1" lang="zh-CN" altLang="en-US" dirty="0" smtClean="0"/>
              <a:t>：并行数据库包括大量的磁盘，恢复故障磁盘的同时如何保障系统继续运行的问题。</a:t>
            </a:r>
            <a:endParaRPr kumimoji="1" lang="en-US" altLang="zh-CN" dirty="0"/>
          </a:p>
          <a:p>
            <a:endParaRPr lang="zh-CN" altLang="en-US"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20</a:t>
            </a:fld>
            <a:endParaRPr lang="zh-CN" altLang="en-US" dirty="0"/>
          </a:p>
        </p:txBody>
      </p:sp>
    </p:spTree>
    <p:extLst>
      <p:ext uri="{BB962C8B-B14F-4D97-AF65-F5344CB8AC3E}">
        <p14:creationId xmlns:p14="http://schemas.microsoft.com/office/powerpoint/2010/main" val="37512521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6.2.2 IO</a:t>
            </a:r>
            <a:r>
              <a:rPr lang="zh-CN" altLang="en-US" dirty="0"/>
              <a:t>并行</a:t>
            </a:r>
          </a:p>
        </p:txBody>
      </p:sp>
      <p:sp>
        <p:nvSpPr>
          <p:cNvPr id="3" name="内容占位符 2"/>
          <p:cNvSpPr>
            <a:spLocks noGrp="1"/>
          </p:cNvSpPr>
          <p:nvPr>
            <p:ph idx="1"/>
          </p:nvPr>
        </p:nvSpPr>
        <p:spPr>
          <a:xfrm>
            <a:off x="838200" y="1285461"/>
            <a:ext cx="10515600" cy="5436013"/>
          </a:xfrm>
        </p:spPr>
        <p:txBody>
          <a:bodyPr>
            <a:normAutofit/>
          </a:bodyPr>
          <a:lstStyle/>
          <a:p>
            <a:r>
              <a:rPr lang="en-US" altLang="zh-CN" sz="2400" dirty="0"/>
              <a:t>IO</a:t>
            </a:r>
            <a:r>
              <a:rPr lang="zh-CN" altLang="en-US" sz="2400" dirty="0"/>
              <a:t>并行将数据库中的数据划分在多个磁盘</a:t>
            </a:r>
            <a:r>
              <a:rPr lang="zh-CN" altLang="en-US" sz="2400" dirty="0" smtClean="0"/>
              <a:t>上</a:t>
            </a:r>
            <a:r>
              <a:rPr kumimoji="1" lang="zh-CN" altLang="en-US" sz="2400" dirty="0" smtClean="0"/>
              <a:t>，从而读和写操作都可实现并行，常见三种划分</a:t>
            </a:r>
            <a:r>
              <a:rPr kumimoji="1" lang="zh-CN" altLang="en-US" sz="2400" dirty="0"/>
              <a:t>策略</a:t>
            </a:r>
            <a:r>
              <a:rPr lang="zh-CN" altLang="en-US" sz="2400" dirty="0" smtClean="0"/>
              <a:t>：</a:t>
            </a:r>
            <a:endParaRPr lang="zh-CN" altLang="en-US" sz="2400" dirty="0"/>
          </a:p>
          <a:p>
            <a:r>
              <a:rPr lang="zh-CN" altLang="en-US" sz="2400" b="1" dirty="0"/>
              <a:t>循环划分</a:t>
            </a:r>
            <a:r>
              <a:rPr lang="zh-CN" altLang="en-US" sz="2400" dirty="0"/>
              <a:t>（</a:t>
            </a:r>
            <a:r>
              <a:rPr lang="en-US" altLang="zh-CN" sz="2400" dirty="0"/>
              <a:t>round-robin</a:t>
            </a:r>
            <a:r>
              <a:rPr lang="zh-CN" altLang="en-US" sz="2400" dirty="0" smtClean="0"/>
              <a:t>）：顺序扫描关系中的数据，均等的将元组依次放入逐个磁盘，从而保证</a:t>
            </a:r>
            <a:r>
              <a:rPr lang="zh-CN" altLang="en-US" sz="2400" dirty="0"/>
              <a:t>所有元组（记录）均匀地分布在所有磁盘，即各磁盘存储的元组数目</a:t>
            </a:r>
            <a:r>
              <a:rPr lang="zh-CN" altLang="en-US" sz="2400" dirty="0" smtClean="0"/>
              <a:t>相当。</a:t>
            </a:r>
            <a:endParaRPr lang="en-US" altLang="zh-CN" sz="2400" dirty="0" smtClean="0"/>
          </a:p>
          <a:p>
            <a:r>
              <a:rPr lang="zh-CN" altLang="en-US" sz="2400" dirty="0" smtClean="0"/>
              <a:t>       典型分布策略：设磁盘个数为</a:t>
            </a:r>
            <a:r>
              <a:rPr lang="en-US" altLang="zh-CN" sz="2400" dirty="0" smtClean="0"/>
              <a:t>n</a:t>
            </a:r>
            <a:r>
              <a:rPr lang="zh-CN" altLang="en-US" sz="2400" dirty="0" smtClean="0"/>
              <a:t>，元组序号对</a:t>
            </a:r>
            <a:r>
              <a:rPr lang="en-US" altLang="zh-CN" sz="2400" dirty="0" smtClean="0"/>
              <a:t>n</a:t>
            </a:r>
            <a:r>
              <a:rPr lang="zh-CN" altLang="en-US" sz="2400" dirty="0" smtClean="0"/>
              <a:t>求余数决定目标存储磁盘。</a:t>
            </a:r>
            <a:endParaRPr lang="en-US" altLang="zh-CN" sz="2400" dirty="0" smtClean="0"/>
          </a:p>
          <a:p>
            <a:r>
              <a:rPr lang="zh-CN" altLang="en-US" sz="2400" b="1" dirty="0" smtClean="0"/>
              <a:t>散</a:t>
            </a:r>
            <a:r>
              <a:rPr lang="zh-CN" altLang="en-US" sz="2400" b="1" dirty="0"/>
              <a:t>列划分</a:t>
            </a:r>
            <a:r>
              <a:rPr lang="zh-CN" altLang="en-US" sz="2400" dirty="0"/>
              <a:t>（</a:t>
            </a:r>
            <a:r>
              <a:rPr lang="en-US" altLang="zh-CN" sz="2400" dirty="0"/>
              <a:t>hash partitioning</a:t>
            </a:r>
            <a:r>
              <a:rPr lang="zh-CN" altLang="en-US" sz="2400" dirty="0" smtClean="0"/>
              <a:t>），依据关系的某</a:t>
            </a:r>
            <a:r>
              <a:rPr lang="zh-CN" altLang="en-US" sz="2400" dirty="0"/>
              <a:t>属性设计合理的散列函数</a:t>
            </a:r>
            <a:r>
              <a:rPr lang="zh-CN" altLang="en-US" sz="2400" dirty="0" smtClean="0"/>
              <a:t>，基于散列函数值将</a:t>
            </a:r>
            <a:r>
              <a:rPr lang="zh-CN" altLang="en-US" sz="2400" dirty="0"/>
              <a:t>数据映射到</a:t>
            </a:r>
            <a:r>
              <a:rPr lang="en-US" altLang="zh-CN" sz="2400" dirty="0" smtClean="0"/>
              <a:t>n</a:t>
            </a:r>
            <a:r>
              <a:rPr lang="zh-CN" altLang="en-US" sz="2400" dirty="0" smtClean="0"/>
              <a:t>个磁盘上。</a:t>
            </a:r>
            <a:endParaRPr lang="en-US" altLang="zh-CN" sz="2400" dirty="0" smtClean="0"/>
          </a:p>
          <a:p>
            <a:r>
              <a:rPr lang="zh-CN" altLang="en-US" sz="2400" dirty="0" smtClean="0"/>
              <a:t>       散列划分的优点是能避免</a:t>
            </a:r>
            <a:r>
              <a:rPr lang="zh-CN" altLang="en-US" sz="2400" dirty="0"/>
              <a:t>使用</a:t>
            </a:r>
            <a:r>
              <a:rPr lang="zh-CN" altLang="en-US" sz="2400" dirty="0" smtClean="0"/>
              <a:t>索引，且合理的散列函数基本能实现数据的均衡分布。</a:t>
            </a:r>
            <a:endParaRPr lang="zh-CN" altLang="en-US" sz="2400"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21</a:t>
            </a:fld>
            <a:endParaRPr lang="zh-CN" altLang="en-US" dirty="0"/>
          </a:p>
        </p:txBody>
      </p:sp>
    </p:spTree>
    <p:extLst>
      <p:ext uri="{BB962C8B-B14F-4D97-AF65-F5344CB8AC3E}">
        <p14:creationId xmlns:p14="http://schemas.microsoft.com/office/powerpoint/2010/main" val="42765439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6.2.2 IO</a:t>
            </a:r>
            <a:r>
              <a:rPr lang="zh-CN" altLang="en-US" dirty="0" smtClean="0"/>
              <a:t>并行（续）</a:t>
            </a:r>
            <a:endParaRPr lang="zh-CN" altLang="en-US" dirty="0"/>
          </a:p>
        </p:txBody>
      </p:sp>
      <p:sp>
        <p:nvSpPr>
          <p:cNvPr id="3" name="内容占位符 2"/>
          <p:cNvSpPr>
            <a:spLocks noGrp="1"/>
          </p:cNvSpPr>
          <p:nvPr>
            <p:ph idx="1"/>
          </p:nvPr>
        </p:nvSpPr>
        <p:spPr>
          <a:xfrm>
            <a:off x="838200" y="1285461"/>
            <a:ext cx="10515600" cy="5436013"/>
          </a:xfrm>
        </p:spPr>
        <p:txBody>
          <a:bodyPr>
            <a:normAutofit/>
          </a:bodyPr>
          <a:lstStyle/>
          <a:p>
            <a:r>
              <a:rPr lang="zh-CN" altLang="en-US" sz="2400" b="1" dirty="0" smtClean="0"/>
              <a:t>按</a:t>
            </a:r>
            <a:r>
              <a:rPr lang="zh-CN" altLang="en-US" sz="2400" b="1" dirty="0"/>
              <a:t>范围划分</a:t>
            </a:r>
            <a:r>
              <a:rPr lang="zh-CN" altLang="en-US" sz="2400" dirty="0"/>
              <a:t>（</a:t>
            </a:r>
            <a:r>
              <a:rPr lang="en-US" altLang="zh-CN" sz="2400" dirty="0"/>
              <a:t>range partitioning</a:t>
            </a:r>
            <a:r>
              <a:rPr lang="zh-CN" altLang="en-US" sz="2400" dirty="0" smtClean="0"/>
              <a:t>）：根据关系的某</a:t>
            </a:r>
            <a:r>
              <a:rPr lang="zh-CN" altLang="en-US" sz="2400" dirty="0"/>
              <a:t>属性值的不同范围将数据划分</a:t>
            </a:r>
            <a:r>
              <a:rPr lang="zh-CN" altLang="en-US" sz="2400" dirty="0" smtClean="0"/>
              <a:t>到各磁盘。</a:t>
            </a:r>
            <a:endParaRPr lang="en-US" altLang="zh-CN" sz="2400" dirty="0" smtClean="0"/>
          </a:p>
          <a:p>
            <a:r>
              <a:rPr lang="zh-CN" altLang="en-US" sz="2400" dirty="0" smtClean="0"/>
              <a:t>相关技术：表分区、分区索引</a:t>
            </a:r>
            <a:endParaRPr lang="en-US" altLang="zh-CN" sz="2400" dirty="0" smtClean="0"/>
          </a:p>
          <a:p>
            <a:r>
              <a:rPr lang="zh-CN" altLang="en-US" sz="2400" dirty="0" smtClean="0"/>
              <a:t>存在问题：容易出现数据偏斜（</a:t>
            </a:r>
            <a:r>
              <a:rPr lang="en-US" altLang="zh-CN" sz="2400" dirty="0" smtClean="0"/>
              <a:t>skew</a:t>
            </a:r>
            <a:r>
              <a:rPr lang="zh-CN" altLang="en-US" sz="2400" dirty="0" smtClean="0"/>
              <a:t>）现象，即不同范围区间数据量差异较大。</a:t>
            </a:r>
            <a:endParaRPr lang="en-US" altLang="zh-CN" sz="2400" dirty="0" smtClean="0"/>
          </a:p>
          <a:p>
            <a:r>
              <a:rPr lang="zh-CN" altLang="en-US" sz="2400" dirty="0" smtClean="0"/>
              <a:t>解决数据偏斜的典型方法：</a:t>
            </a:r>
            <a:endParaRPr lang="en-US" altLang="zh-CN" sz="2400" dirty="0" smtClean="0"/>
          </a:p>
          <a:p>
            <a:r>
              <a:rPr lang="zh-CN" altLang="en-US" sz="2400" dirty="0" smtClean="0"/>
              <a:t>（</a:t>
            </a:r>
            <a:r>
              <a:rPr lang="en-US" altLang="zh-CN" sz="2400" dirty="0" smtClean="0"/>
              <a:t>1</a:t>
            </a:r>
            <a:r>
              <a:rPr lang="zh-CN" altLang="en-US" sz="2400" dirty="0" smtClean="0"/>
              <a:t>）选择平衡的划分范围向量，先将元组按照划分属性排序，分析数据的均匀分布范围区间；</a:t>
            </a:r>
            <a:endParaRPr lang="en-US" altLang="zh-CN" sz="2400" dirty="0" smtClean="0"/>
          </a:p>
          <a:p>
            <a:r>
              <a:rPr lang="zh-CN" altLang="en-US" sz="2400" dirty="0" smtClean="0"/>
              <a:t>（</a:t>
            </a:r>
            <a:r>
              <a:rPr lang="en-US" altLang="zh-CN" sz="2400" dirty="0" smtClean="0"/>
              <a:t>2</a:t>
            </a:r>
            <a:r>
              <a:rPr lang="zh-CN" altLang="en-US" sz="2400" dirty="0" smtClean="0"/>
              <a:t>）构建各子范围的频率分布表，或者分布直方图，或者通过估计的方法得出频率数据。</a:t>
            </a:r>
            <a:endParaRPr lang="en-US" altLang="zh-CN" sz="2400"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22</a:t>
            </a:fld>
            <a:endParaRPr lang="zh-CN" altLang="en-US" dirty="0"/>
          </a:p>
        </p:txBody>
      </p:sp>
    </p:spTree>
    <p:extLst>
      <p:ext uri="{BB962C8B-B14F-4D97-AF65-F5344CB8AC3E}">
        <p14:creationId xmlns:p14="http://schemas.microsoft.com/office/powerpoint/2010/main" val="7038225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6.2.2 IO</a:t>
            </a:r>
            <a:r>
              <a:rPr lang="zh-CN" altLang="en-US" dirty="0"/>
              <a:t>并行（续）</a:t>
            </a:r>
          </a:p>
        </p:txBody>
      </p:sp>
      <p:graphicFrame>
        <p:nvGraphicFramePr>
          <p:cNvPr id="5" name="内容占位符 4"/>
          <p:cNvGraphicFramePr>
            <a:graphicFrameLocks noGrp="1"/>
          </p:cNvGraphicFramePr>
          <p:nvPr>
            <p:ph idx="1"/>
            <p:extLst>
              <p:ext uri="{D42A27DB-BD31-4B8C-83A1-F6EECF244321}">
                <p14:modId xmlns:p14="http://schemas.microsoft.com/office/powerpoint/2010/main" val="1357673412"/>
              </p:ext>
            </p:extLst>
          </p:nvPr>
        </p:nvGraphicFramePr>
        <p:xfrm>
          <a:off x="838200" y="3808271"/>
          <a:ext cx="9583058" cy="2651760"/>
        </p:xfrm>
        <a:graphic>
          <a:graphicData uri="http://schemas.openxmlformats.org/drawingml/2006/table">
            <a:tbl>
              <a:tblPr firstRow="1" bandRow="1">
                <a:tableStyleId>{93296810-A885-4BE3-A3E7-6D5BEEA58F35}</a:tableStyleId>
              </a:tblPr>
              <a:tblGrid>
                <a:gridCol w="1861457">
                  <a:extLst>
                    <a:ext uri="{9D8B030D-6E8A-4147-A177-3AD203B41FA5}">
                      <a16:colId xmlns:a16="http://schemas.microsoft.com/office/drawing/2014/main" val="3662825126"/>
                    </a:ext>
                  </a:extLst>
                </a:gridCol>
                <a:gridCol w="7721601">
                  <a:extLst>
                    <a:ext uri="{9D8B030D-6E8A-4147-A177-3AD203B41FA5}">
                      <a16:colId xmlns:a16="http://schemas.microsoft.com/office/drawing/2014/main" val="2291040306"/>
                    </a:ext>
                  </a:extLst>
                </a:gridCol>
              </a:tblGrid>
              <a:tr h="370840">
                <a:tc>
                  <a:txBody>
                    <a:bodyPr/>
                    <a:lstStyle/>
                    <a:p>
                      <a:pPr>
                        <a:lnSpc>
                          <a:spcPct val="125000"/>
                        </a:lnSpc>
                      </a:pPr>
                      <a:r>
                        <a:rPr lang="zh-CN" altLang="en-US" sz="2400" dirty="0" smtClean="0">
                          <a:latin typeface="微软雅黑" panose="020B0503020204020204" pitchFamily="34" charset="-122"/>
                          <a:ea typeface="微软雅黑" panose="020B0503020204020204" pitchFamily="34" charset="-122"/>
                        </a:rPr>
                        <a:t>划分类型</a:t>
                      </a:r>
                      <a:endParaRPr lang="zh-CN" altLang="en-US" sz="2400" dirty="0">
                        <a:latin typeface="微软雅黑" panose="020B0503020204020204" pitchFamily="34" charset="-122"/>
                        <a:ea typeface="微软雅黑" panose="020B0503020204020204" pitchFamily="34" charset="-122"/>
                      </a:endParaRPr>
                    </a:p>
                  </a:txBody>
                  <a:tcPr/>
                </a:tc>
                <a:tc>
                  <a:txBody>
                    <a:bodyPr/>
                    <a:lstStyle/>
                    <a:p>
                      <a:pPr>
                        <a:lnSpc>
                          <a:spcPct val="125000"/>
                        </a:lnSpc>
                      </a:pPr>
                      <a:r>
                        <a:rPr lang="zh-CN" altLang="en-US" sz="2400" dirty="0" smtClean="0">
                          <a:latin typeface="微软雅黑" panose="020B0503020204020204" pitchFamily="34" charset="-122"/>
                          <a:ea typeface="微软雅黑" panose="020B0503020204020204" pitchFamily="34" charset="-122"/>
                        </a:rPr>
                        <a:t>适应的查询类型</a:t>
                      </a:r>
                      <a:endParaRPr lang="zh-CN" altLang="en-US" sz="2400" dirty="0">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val="1686946603"/>
                  </a:ext>
                </a:extLst>
              </a:tr>
              <a:tr h="370840">
                <a:tc>
                  <a:txBody>
                    <a:bodyPr/>
                    <a:lstStyle/>
                    <a:p>
                      <a:pPr>
                        <a:lnSpc>
                          <a:spcPct val="125000"/>
                        </a:lnSpc>
                      </a:pPr>
                      <a:r>
                        <a:rPr lang="zh-CN" altLang="en-US" sz="2400" dirty="0" smtClean="0">
                          <a:latin typeface="微软雅黑" panose="020B0503020204020204" pitchFamily="34" charset="-122"/>
                          <a:ea typeface="微软雅黑" panose="020B0503020204020204" pitchFamily="34" charset="-122"/>
                        </a:rPr>
                        <a:t>循环划分</a:t>
                      </a:r>
                      <a:endParaRPr lang="zh-CN" altLang="en-US" sz="2400" dirty="0">
                        <a:latin typeface="微软雅黑" panose="020B0503020204020204" pitchFamily="34" charset="-122"/>
                        <a:ea typeface="微软雅黑" panose="020B0503020204020204" pitchFamily="34" charset="-122"/>
                      </a:endParaRPr>
                    </a:p>
                  </a:txBody>
                  <a:tcPr/>
                </a:tc>
                <a:tc>
                  <a:txBody>
                    <a:bodyPr/>
                    <a:lstStyle/>
                    <a:p>
                      <a:pPr>
                        <a:lnSpc>
                          <a:spcPct val="125000"/>
                        </a:lnSpc>
                      </a:pPr>
                      <a:r>
                        <a:rPr lang="zh-CN" altLang="en-US" sz="2400" dirty="0" smtClean="0">
                          <a:latin typeface="微软雅黑" panose="020B0503020204020204" pitchFamily="34" charset="-122"/>
                          <a:ea typeface="微软雅黑" panose="020B0503020204020204" pitchFamily="34" charset="-122"/>
                        </a:rPr>
                        <a:t>适合全范围查询，对于点查询和范围查询效率偏低</a:t>
                      </a:r>
                      <a:endParaRPr lang="zh-CN" altLang="en-US" sz="2400" dirty="0">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val="3671912690"/>
                  </a:ext>
                </a:extLst>
              </a:tr>
              <a:tr h="370840">
                <a:tc>
                  <a:txBody>
                    <a:bodyPr/>
                    <a:lstStyle/>
                    <a:p>
                      <a:pPr>
                        <a:lnSpc>
                          <a:spcPct val="125000"/>
                        </a:lnSpc>
                      </a:pPr>
                      <a:r>
                        <a:rPr lang="zh-CN" altLang="en-US" sz="2400" dirty="0" smtClean="0">
                          <a:latin typeface="微软雅黑" panose="020B0503020204020204" pitchFamily="34" charset="-122"/>
                          <a:ea typeface="微软雅黑" panose="020B0503020204020204" pitchFamily="34" charset="-122"/>
                        </a:rPr>
                        <a:t>散列划分</a:t>
                      </a:r>
                      <a:endParaRPr lang="zh-CN" altLang="en-US" sz="2400" dirty="0">
                        <a:latin typeface="微软雅黑" panose="020B0503020204020204" pitchFamily="34" charset="-122"/>
                        <a:ea typeface="微软雅黑" panose="020B0503020204020204" pitchFamily="34" charset="-122"/>
                      </a:endParaRPr>
                    </a:p>
                  </a:txBody>
                  <a:tcPr/>
                </a:tc>
                <a:tc>
                  <a:txBody>
                    <a:bodyPr/>
                    <a:lstStyle/>
                    <a:p>
                      <a:pPr>
                        <a:lnSpc>
                          <a:spcPct val="125000"/>
                        </a:lnSpc>
                      </a:pPr>
                      <a:r>
                        <a:rPr lang="zh-CN" altLang="en-US" sz="2400" dirty="0" smtClean="0">
                          <a:latin typeface="微软雅黑" panose="020B0503020204020204" pitchFamily="34" charset="-122"/>
                          <a:ea typeface="微软雅黑" panose="020B0503020204020204" pitchFamily="34" charset="-122"/>
                        </a:rPr>
                        <a:t>适合点查询，也可适应全范围查询，范围查询效率较低</a:t>
                      </a:r>
                      <a:endParaRPr lang="zh-CN" altLang="en-US" sz="2400" dirty="0">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val="3739262269"/>
                  </a:ext>
                </a:extLst>
              </a:tr>
              <a:tr h="370840">
                <a:tc>
                  <a:txBody>
                    <a:bodyPr/>
                    <a:lstStyle/>
                    <a:p>
                      <a:pPr>
                        <a:lnSpc>
                          <a:spcPct val="125000"/>
                        </a:lnSpc>
                      </a:pPr>
                      <a:r>
                        <a:rPr lang="zh-CN" altLang="en-US" sz="2400" dirty="0" smtClean="0">
                          <a:latin typeface="微软雅黑" panose="020B0503020204020204" pitchFamily="34" charset="-122"/>
                          <a:ea typeface="微软雅黑" panose="020B0503020204020204" pitchFamily="34" charset="-122"/>
                        </a:rPr>
                        <a:t>范围划分</a:t>
                      </a:r>
                      <a:endParaRPr lang="zh-CN" altLang="en-US" sz="2400" dirty="0">
                        <a:latin typeface="微软雅黑" panose="020B0503020204020204" pitchFamily="34" charset="-122"/>
                        <a:ea typeface="微软雅黑" panose="020B0503020204020204" pitchFamily="34" charset="-122"/>
                      </a:endParaRPr>
                    </a:p>
                  </a:txBody>
                  <a:tcPr/>
                </a:tc>
                <a:tc>
                  <a:txBody>
                    <a:bodyPr/>
                    <a:lstStyle/>
                    <a:p>
                      <a:pPr>
                        <a:lnSpc>
                          <a:spcPct val="125000"/>
                        </a:lnSpc>
                      </a:pPr>
                      <a:r>
                        <a:rPr lang="zh-CN" altLang="en-US" sz="2400" dirty="0" smtClean="0">
                          <a:latin typeface="微软雅黑" panose="020B0503020204020204" pitchFamily="34" charset="-122"/>
                          <a:ea typeface="微软雅黑" panose="020B0503020204020204" pitchFamily="34" charset="-122"/>
                        </a:rPr>
                        <a:t>适合划分属性上的范围查询，也能适应点查询和全范围查询，但存在数据偏斜问题</a:t>
                      </a:r>
                      <a:endParaRPr lang="zh-CN" altLang="en-US" sz="2400" dirty="0">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val="2886640845"/>
                  </a:ext>
                </a:extLst>
              </a:tr>
            </a:tbl>
          </a:graphicData>
        </a:graphic>
      </p:graphicFrame>
      <p:sp>
        <p:nvSpPr>
          <p:cNvPr id="4" name="灯片编号占位符 3"/>
          <p:cNvSpPr>
            <a:spLocks noGrp="1"/>
          </p:cNvSpPr>
          <p:nvPr>
            <p:ph type="sldNum" sz="quarter" idx="12"/>
          </p:nvPr>
        </p:nvSpPr>
        <p:spPr/>
        <p:txBody>
          <a:bodyPr/>
          <a:lstStyle/>
          <a:p>
            <a:fld id="{C464E751-8DDD-48F4-87DB-3D6A7AC74B40}" type="slidenum">
              <a:rPr lang="zh-CN" altLang="en-US" smtClean="0"/>
              <a:pPr/>
              <a:t>23</a:t>
            </a:fld>
            <a:endParaRPr lang="zh-CN" altLang="en-US" dirty="0"/>
          </a:p>
        </p:txBody>
      </p:sp>
      <p:sp>
        <p:nvSpPr>
          <p:cNvPr id="7" name="矩形 6"/>
          <p:cNvSpPr/>
          <p:nvPr/>
        </p:nvSpPr>
        <p:spPr>
          <a:xfrm>
            <a:off x="838200" y="1285462"/>
            <a:ext cx="9583058" cy="2249847"/>
          </a:xfrm>
          <a:prstGeom prst="rect">
            <a:avLst/>
          </a:prstGeom>
        </p:spPr>
        <p:txBody>
          <a:bodyPr wrap="square">
            <a:spAutoFit/>
          </a:bodyPr>
          <a:lstStyle/>
          <a:p>
            <a:pPr lvl="0">
              <a:lnSpc>
                <a:spcPct val="120000"/>
              </a:lnSpc>
              <a:spcBef>
                <a:spcPts val="1000"/>
              </a:spcBef>
            </a:pPr>
            <a:r>
              <a:rPr lang="zh-CN" altLang="en-US" sz="2400" dirty="0">
                <a:solidFill>
                  <a:prstClr val="black"/>
                </a:solidFill>
                <a:latin typeface="微软雅黑" panose="020B0503020204020204" pitchFamily="34" charset="-122"/>
                <a:ea typeface="微软雅黑" panose="020B0503020204020204" pitchFamily="34" charset="-122"/>
              </a:rPr>
              <a:t>关系查询可分为三类：</a:t>
            </a:r>
            <a:endParaRPr lang="en-US" altLang="zh-CN" sz="2400" dirty="0">
              <a:solidFill>
                <a:prstClr val="black"/>
              </a:solidFill>
              <a:latin typeface="微软雅黑" panose="020B0503020204020204" pitchFamily="34" charset="-122"/>
              <a:ea typeface="微软雅黑" panose="020B0503020204020204" pitchFamily="34" charset="-122"/>
            </a:endParaRPr>
          </a:p>
          <a:p>
            <a:pPr lvl="0">
              <a:lnSpc>
                <a:spcPct val="120000"/>
              </a:lnSpc>
              <a:spcBef>
                <a:spcPts val="1000"/>
              </a:spcBef>
            </a:pPr>
            <a:r>
              <a:rPr lang="zh-CN" altLang="en-US" sz="2400" dirty="0">
                <a:solidFill>
                  <a:prstClr val="black"/>
                </a:solidFill>
                <a:latin typeface="微软雅黑" panose="020B0503020204020204" pitchFamily="34" charset="-122"/>
                <a:ea typeface="微软雅黑" panose="020B0503020204020204" pitchFamily="34" charset="-122"/>
              </a:rPr>
              <a:t>全范围查询</a:t>
            </a:r>
            <a:r>
              <a:rPr lang="en-US" altLang="zh-CN" sz="2400" dirty="0">
                <a:solidFill>
                  <a:prstClr val="black"/>
                </a:solidFill>
                <a:latin typeface="微软雅黑" panose="020B0503020204020204" pitchFamily="34" charset="-122"/>
                <a:ea typeface="微软雅黑" panose="020B0503020204020204" pitchFamily="34" charset="-122"/>
              </a:rPr>
              <a:t>——</a:t>
            </a:r>
            <a:r>
              <a:rPr lang="zh-CN" altLang="en-US" sz="2400" dirty="0">
                <a:solidFill>
                  <a:prstClr val="black"/>
                </a:solidFill>
                <a:latin typeface="微软雅黑" panose="020B0503020204020204" pitchFamily="34" charset="-122"/>
                <a:ea typeface="微软雅黑" panose="020B0503020204020204" pitchFamily="34" charset="-122"/>
              </a:rPr>
              <a:t>遍历所有元组，全表扫描</a:t>
            </a:r>
            <a:endParaRPr lang="en-US" altLang="zh-CN" sz="2400" dirty="0">
              <a:solidFill>
                <a:prstClr val="black"/>
              </a:solidFill>
              <a:latin typeface="微软雅黑" panose="020B0503020204020204" pitchFamily="34" charset="-122"/>
              <a:ea typeface="微软雅黑" panose="020B0503020204020204" pitchFamily="34" charset="-122"/>
            </a:endParaRPr>
          </a:p>
          <a:p>
            <a:pPr lvl="0">
              <a:lnSpc>
                <a:spcPct val="120000"/>
              </a:lnSpc>
              <a:spcBef>
                <a:spcPts val="1000"/>
              </a:spcBef>
            </a:pPr>
            <a:r>
              <a:rPr lang="zh-CN" altLang="en-US" sz="2400" dirty="0">
                <a:solidFill>
                  <a:prstClr val="black"/>
                </a:solidFill>
                <a:latin typeface="微软雅黑" panose="020B0503020204020204" pitchFamily="34" charset="-122"/>
                <a:ea typeface="微软雅黑" panose="020B0503020204020204" pitchFamily="34" charset="-122"/>
              </a:rPr>
              <a:t>点</a:t>
            </a:r>
            <a:r>
              <a:rPr lang="zh-CN" altLang="en-US" sz="2400" dirty="0" smtClean="0">
                <a:solidFill>
                  <a:prstClr val="black"/>
                </a:solidFill>
                <a:latin typeface="微软雅黑" panose="020B0503020204020204" pitchFamily="34" charset="-122"/>
                <a:ea typeface="微软雅黑" panose="020B0503020204020204" pitchFamily="34" charset="-122"/>
              </a:rPr>
              <a:t>查询       </a:t>
            </a:r>
            <a:r>
              <a:rPr lang="en-US" altLang="zh-CN" sz="2400" dirty="0" smtClean="0">
                <a:solidFill>
                  <a:prstClr val="black"/>
                </a:solidFill>
                <a:latin typeface="微软雅黑" panose="020B0503020204020204" pitchFamily="34" charset="-122"/>
                <a:ea typeface="微软雅黑" panose="020B0503020204020204" pitchFamily="34" charset="-122"/>
              </a:rPr>
              <a:t>——</a:t>
            </a:r>
            <a:r>
              <a:rPr lang="zh-CN" altLang="en-US" sz="2400" dirty="0">
                <a:solidFill>
                  <a:prstClr val="black"/>
                </a:solidFill>
                <a:latin typeface="微软雅黑" panose="020B0503020204020204" pitchFamily="34" charset="-122"/>
                <a:ea typeface="微软雅黑" panose="020B0503020204020204" pitchFamily="34" charset="-122"/>
              </a:rPr>
              <a:t>查找关系中属性满足特定值的元组</a:t>
            </a:r>
            <a:endParaRPr lang="en-US" altLang="zh-CN" sz="2400" dirty="0">
              <a:solidFill>
                <a:prstClr val="black"/>
              </a:solidFill>
              <a:latin typeface="微软雅黑" panose="020B0503020204020204" pitchFamily="34" charset="-122"/>
              <a:ea typeface="微软雅黑" panose="020B0503020204020204" pitchFamily="34" charset="-122"/>
            </a:endParaRPr>
          </a:p>
          <a:p>
            <a:pPr lvl="0">
              <a:lnSpc>
                <a:spcPct val="120000"/>
              </a:lnSpc>
              <a:spcBef>
                <a:spcPts val="1000"/>
              </a:spcBef>
            </a:pPr>
            <a:r>
              <a:rPr lang="zh-CN" altLang="en-US" sz="2400" dirty="0">
                <a:solidFill>
                  <a:prstClr val="black"/>
                </a:solidFill>
                <a:latin typeface="微软雅黑" panose="020B0503020204020204" pitchFamily="34" charset="-122"/>
                <a:ea typeface="微软雅黑" panose="020B0503020204020204" pitchFamily="34" charset="-122"/>
              </a:rPr>
              <a:t>范围</a:t>
            </a:r>
            <a:r>
              <a:rPr lang="zh-CN" altLang="en-US" sz="2400" dirty="0" smtClean="0">
                <a:solidFill>
                  <a:prstClr val="black"/>
                </a:solidFill>
                <a:latin typeface="微软雅黑" panose="020B0503020204020204" pitchFamily="34" charset="-122"/>
                <a:ea typeface="微软雅黑" panose="020B0503020204020204" pitchFamily="34" charset="-122"/>
              </a:rPr>
              <a:t>查询   </a:t>
            </a:r>
            <a:r>
              <a:rPr lang="en-US" altLang="zh-CN" sz="2400" dirty="0" smtClean="0">
                <a:solidFill>
                  <a:prstClr val="black"/>
                </a:solidFill>
                <a:latin typeface="微软雅黑" panose="020B0503020204020204" pitchFamily="34" charset="-122"/>
                <a:ea typeface="微软雅黑" panose="020B0503020204020204" pitchFamily="34" charset="-122"/>
              </a:rPr>
              <a:t>——</a:t>
            </a:r>
            <a:r>
              <a:rPr lang="zh-CN" altLang="en-US" sz="2400" dirty="0">
                <a:solidFill>
                  <a:prstClr val="black"/>
                </a:solidFill>
                <a:latin typeface="微软雅黑" panose="020B0503020204020204" pitchFamily="34" charset="-122"/>
                <a:ea typeface="微软雅黑" panose="020B0503020204020204" pitchFamily="34" charset="-122"/>
              </a:rPr>
              <a:t>查找属性取值在某个区间内的元组</a:t>
            </a:r>
          </a:p>
        </p:txBody>
      </p:sp>
    </p:spTree>
    <p:extLst>
      <p:ext uri="{BB962C8B-B14F-4D97-AF65-F5344CB8AC3E}">
        <p14:creationId xmlns:p14="http://schemas.microsoft.com/office/powerpoint/2010/main" val="24425808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6.2.3 </a:t>
            </a:r>
            <a:r>
              <a:rPr lang="zh-CN" altLang="en-US" dirty="0"/>
              <a:t>查询间与查询内并行</a:t>
            </a:r>
          </a:p>
        </p:txBody>
      </p:sp>
      <p:sp>
        <p:nvSpPr>
          <p:cNvPr id="3" name="内容占位符 2"/>
          <p:cNvSpPr>
            <a:spLocks noGrp="1"/>
          </p:cNvSpPr>
          <p:nvPr>
            <p:ph idx="1"/>
          </p:nvPr>
        </p:nvSpPr>
        <p:spPr>
          <a:xfrm>
            <a:off x="838200" y="1285461"/>
            <a:ext cx="10515600" cy="5187909"/>
          </a:xfrm>
        </p:spPr>
        <p:txBody>
          <a:bodyPr>
            <a:normAutofit fontScale="92500"/>
          </a:bodyPr>
          <a:lstStyle/>
          <a:p>
            <a:pPr lvl="1">
              <a:lnSpc>
                <a:spcPct val="100000"/>
              </a:lnSpc>
            </a:pPr>
            <a:r>
              <a:rPr kumimoji="1" lang="zh-CN" altLang="en-US" sz="2600" dirty="0"/>
              <a:t>查询间</a:t>
            </a:r>
            <a:r>
              <a:rPr kumimoji="1" lang="zh-CN" altLang="en-US" sz="2600" dirty="0" smtClean="0"/>
              <a:t>并行：不同</a:t>
            </a:r>
            <a:r>
              <a:rPr kumimoji="1" lang="zh-CN" altLang="en-US" sz="2600" dirty="0"/>
              <a:t>的查询事务能够并行</a:t>
            </a:r>
            <a:r>
              <a:rPr kumimoji="1" lang="zh-CN" altLang="en-US" sz="2600" dirty="0" smtClean="0"/>
              <a:t>执行的技术</a:t>
            </a:r>
            <a:endParaRPr kumimoji="1" lang="en-US" altLang="zh-CN" sz="2600" dirty="0"/>
          </a:p>
          <a:p>
            <a:pPr lvl="1">
              <a:lnSpc>
                <a:spcPct val="100000"/>
              </a:lnSpc>
            </a:pPr>
            <a:r>
              <a:rPr kumimoji="1" lang="zh-CN" altLang="en-US" sz="2600" dirty="0" smtClean="0"/>
              <a:t>       单个事务响应时间不变，但能</a:t>
            </a:r>
            <a:r>
              <a:rPr kumimoji="1" lang="zh-CN" altLang="en-US" sz="2600" dirty="0"/>
              <a:t>有效</a:t>
            </a:r>
            <a:r>
              <a:rPr kumimoji="1" lang="zh-CN" altLang="en-US" sz="2600" dirty="0" smtClean="0"/>
              <a:t>提升系统的</a:t>
            </a:r>
            <a:r>
              <a:rPr kumimoji="1" lang="zh-CN" altLang="en-US" sz="2600" dirty="0"/>
              <a:t>事务</a:t>
            </a:r>
            <a:r>
              <a:rPr kumimoji="1" lang="zh-CN" altLang="en-US" sz="2600" dirty="0" smtClean="0"/>
              <a:t>吞吐率，单位时间内完成的事务数量</a:t>
            </a:r>
            <a:endParaRPr kumimoji="1" lang="en-US" altLang="zh-CN" sz="2600" dirty="0" smtClean="0"/>
          </a:p>
          <a:p>
            <a:pPr lvl="1">
              <a:lnSpc>
                <a:spcPct val="100000"/>
              </a:lnSpc>
            </a:pPr>
            <a:endParaRPr kumimoji="1" lang="en-US" altLang="zh-CN" sz="2600" dirty="0"/>
          </a:p>
          <a:p>
            <a:pPr lvl="1">
              <a:lnSpc>
                <a:spcPct val="100000"/>
              </a:lnSpc>
            </a:pPr>
            <a:r>
              <a:rPr kumimoji="1" lang="zh-CN" altLang="en-US" sz="2600" dirty="0" smtClean="0"/>
              <a:t>共享</a:t>
            </a:r>
            <a:r>
              <a:rPr kumimoji="1" lang="zh-CN" altLang="en-US" sz="2600" dirty="0"/>
              <a:t>磁盘、无共享</a:t>
            </a:r>
            <a:r>
              <a:rPr kumimoji="1" lang="zh-CN" altLang="en-US" sz="2600" dirty="0" smtClean="0"/>
              <a:t>的并行架构中，处理器的缓存机制，使得最新数据可能缓存在其他处理器的内存中，需要保证缓存一致性（</a:t>
            </a:r>
            <a:r>
              <a:rPr kumimoji="1" lang="en-US" altLang="zh-CN" sz="2600" dirty="0" smtClean="0"/>
              <a:t>cache coherency</a:t>
            </a:r>
            <a:r>
              <a:rPr kumimoji="1" lang="zh-CN" altLang="en-US" sz="2600" dirty="0" smtClean="0"/>
              <a:t>）；</a:t>
            </a:r>
            <a:endParaRPr kumimoji="1" lang="en-US" altLang="zh-CN" sz="2600" dirty="0" smtClean="0"/>
          </a:p>
          <a:p>
            <a:pPr lvl="1">
              <a:lnSpc>
                <a:spcPct val="100000"/>
              </a:lnSpc>
            </a:pPr>
            <a:r>
              <a:rPr kumimoji="1" lang="zh-CN" altLang="en-US" sz="2600" dirty="0"/>
              <a:t>需要避免多个处理器对同一个位置</a:t>
            </a:r>
            <a:r>
              <a:rPr kumimoji="1" lang="zh-CN" altLang="en-US" sz="2600" dirty="0" smtClean="0"/>
              <a:t>更新，以及更多的事务冲突</a:t>
            </a:r>
            <a:r>
              <a:rPr kumimoji="1" lang="zh-CN" altLang="en-US" sz="2600" dirty="0"/>
              <a:t>和并发</a:t>
            </a:r>
            <a:r>
              <a:rPr kumimoji="1" lang="zh-CN" altLang="en-US" sz="2600" dirty="0" smtClean="0"/>
              <a:t>控制。</a:t>
            </a:r>
            <a:endParaRPr kumimoji="1" lang="en-US" altLang="zh-CN" sz="2600" dirty="0" smtClean="0"/>
          </a:p>
          <a:p>
            <a:pPr lvl="1">
              <a:lnSpc>
                <a:spcPct val="100000"/>
              </a:lnSpc>
            </a:pPr>
            <a:r>
              <a:rPr kumimoji="1" lang="en-US" altLang="zh-CN" sz="2600" dirty="0"/>
              <a:t> </a:t>
            </a:r>
            <a:r>
              <a:rPr kumimoji="1" lang="en-US" altLang="zh-CN" sz="2600" dirty="0" smtClean="0"/>
              <a:t>    ↓</a:t>
            </a:r>
          </a:p>
          <a:p>
            <a:pPr lvl="1">
              <a:lnSpc>
                <a:spcPct val="100000"/>
              </a:lnSpc>
            </a:pPr>
            <a:r>
              <a:rPr kumimoji="1" lang="zh-CN" altLang="en-US" sz="2600" dirty="0" smtClean="0"/>
              <a:t>不同处理器之间需要通信、传递消息</a:t>
            </a:r>
            <a:endParaRPr kumimoji="1" lang="en-US" altLang="zh-CN" sz="2600" dirty="0" smtClean="0"/>
          </a:p>
          <a:p>
            <a:pPr lvl="1">
              <a:lnSpc>
                <a:spcPct val="100000"/>
              </a:lnSpc>
            </a:pPr>
            <a:r>
              <a:rPr kumimoji="1" lang="en-US" altLang="zh-CN" sz="2600" dirty="0"/>
              <a:t> </a:t>
            </a:r>
            <a:r>
              <a:rPr kumimoji="1" lang="en-US" altLang="zh-CN" sz="2600" dirty="0" smtClean="0"/>
              <a:t>    ↓</a:t>
            </a:r>
          </a:p>
          <a:p>
            <a:pPr lvl="1">
              <a:lnSpc>
                <a:spcPct val="100000"/>
              </a:lnSpc>
            </a:pPr>
            <a:r>
              <a:rPr kumimoji="1" lang="zh-CN" altLang="en-US" sz="2600" dirty="0" smtClean="0"/>
              <a:t>需要锁、日志机制。</a:t>
            </a:r>
            <a:endParaRPr kumimoji="1" lang="en-US" altLang="zh-CN" sz="2600"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24</a:t>
            </a:fld>
            <a:endParaRPr lang="zh-CN" altLang="en-US" dirty="0"/>
          </a:p>
        </p:txBody>
      </p:sp>
    </p:spTree>
    <p:extLst>
      <p:ext uri="{BB962C8B-B14F-4D97-AF65-F5344CB8AC3E}">
        <p14:creationId xmlns:p14="http://schemas.microsoft.com/office/powerpoint/2010/main" val="17896280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6.2.3 </a:t>
            </a:r>
            <a:r>
              <a:rPr lang="zh-CN" altLang="en-US" dirty="0"/>
              <a:t>查询间与查询内</a:t>
            </a:r>
            <a:r>
              <a:rPr lang="zh-CN" altLang="en-US" dirty="0" smtClean="0"/>
              <a:t>并行（续）</a:t>
            </a:r>
            <a:endParaRPr lang="zh-CN" altLang="en-US" dirty="0"/>
          </a:p>
        </p:txBody>
      </p:sp>
      <p:sp>
        <p:nvSpPr>
          <p:cNvPr id="3" name="内容占位符 2"/>
          <p:cNvSpPr>
            <a:spLocks noGrp="1"/>
          </p:cNvSpPr>
          <p:nvPr>
            <p:ph idx="1"/>
          </p:nvPr>
        </p:nvSpPr>
        <p:spPr>
          <a:xfrm>
            <a:off x="838200" y="1285461"/>
            <a:ext cx="10515600" cy="5187909"/>
          </a:xfrm>
        </p:spPr>
        <p:txBody>
          <a:bodyPr>
            <a:normAutofit/>
          </a:bodyPr>
          <a:lstStyle/>
          <a:p>
            <a:pPr lvl="1"/>
            <a:r>
              <a:rPr lang="zh-CN" altLang="en-US" dirty="0" smtClean="0"/>
              <a:t>用于</a:t>
            </a:r>
            <a:r>
              <a:rPr lang="zh-CN" altLang="en-US" dirty="0"/>
              <a:t>共享磁盘</a:t>
            </a:r>
            <a:r>
              <a:rPr lang="zh-CN" altLang="en-US" dirty="0" smtClean="0"/>
              <a:t>系统架构保证缓存一致性的一个的协议：</a:t>
            </a:r>
            <a:endParaRPr lang="zh-CN" altLang="en-US" dirty="0"/>
          </a:p>
          <a:p>
            <a:pPr lvl="1">
              <a:buFont typeface="Wingdings" panose="05000000000000000000" pitchFamily="2" charset="2"/>
              <a:buChar char="Ø"/>
            </a:pPr>
            <a:r>
              <a:rPr lang="zh-CN" altLang="en-US" dirty="0" smtClean="0"/>
              <a:t>处理器的事务</a:t>
            </a:r>
            <a:r>
              <a:rPr lang="zh-CN" altLang="en-US" dirty="0"/>
              <a:t>对一个页面</a:t>
            </a:r>
            <a:r>
              <a:rPr lang="zh-CN" altLang="en-US" dirty="0" smtClean="0"/>
              <a:t>进行读访问</a:t>
            </a:r>
            <a:r>
              <a:rPr lang="zh-CN" altLang="en-US" dirty="0"/>
              <a:t>之前</a:t>
            </a:r>
            <a:r>
              <a:rPr lang="zh-CN" altLang="en-US" dirty="0" smtClean="0"/>
              <a:t>，需要先</a:t>
            </a:r>
            <a:r>
              <a:rPr lang="zh-CN" altLang="en-US" dirty="0"/>
              <a:t>用相应的</a:t>
            </a:r>
            <a:r>
              <a:rPr lang="zh-CN" altLang="en-US" dirty="0" smtClean="0"/>
              <a:t>共享锁封锁</a:t>
            </a:r>
            <a:r>
              <a:rPr lang="zh-CN" altLang="en-US" dirty="0"/>
              <a:t>该页面。一旦事务获得了页面的</a:t>
            </a:r>
            <a:r>
              <a:rPr lang="zh-CN" altLang="en-US" dirty="0" smtClean="0"/>
              <a:t>共享锁，</a:t>
            </a:r>
            <a:r>
              <a:rPr lang="zh-CN" altLang="en-US" dirty="0"/>
              <a:t>它立刻从共享磁盘中读取该</a:t>
            </a:r>
            <a:r>
              <a:rPr lang="zh-CN" altLang="en-US" dirty="0" smtClean="0"/>
              <a:t>页面到本地内存并释放共享锁。</a:t>
            </a:r>
            <a:endParaRPr lang="en-US" altLang="zh-CN" dirty="0" smtClean="0"/>
          </a:p>
          <a:p>
            <a:pPr lvl="1">
              <a:buFont typeface="Wingdings" panose="05000000000000000000" pitchFamily="2" charset="2"/>
              <a:buChar char="Ø"/>
            </a:pPr>
            <a:r>
              <a:rPr lang="zh-CN" altLang="en-US" dirty="0"/>
              <a:t>处理器的事务对一个页面</a:t>
            </a:r>
            <a:r>
              <a:rPr lang="zh-CN" altLang="en-US" dirty="0" smtClean="0"/>
              <a:t>进行写操作时，需要先对该页面增加独占锁，然后将页面读到本地内存，完成写操作后，页面更新回共享磁盘并释放独占锁。</a:t>
            </a:r>
            <a:endParaRPr lang="zh-CN" altLang="en-US" dirty="0"/>
          </a:p>
          <a:p>
            <a:pPr lvl="1"/>
            <a:endParaRPr kumimoji="1" lang="en-US" altLang="zh-CN" dirty="0" smtClean="0"/>
          </a:p>
          <a:p>
            <a:pPr lvl="1"/>
            <a:r>
              <a:rPr kumimoji="1" lang="zh-CN" altLang="en-US" dirty="0" smtClean="0"/>
              <a:t>思考：多版本的并发控制</a:t>
            </a:r>
            <a:endParaRPr kumimoji="1" lang="en-US" altLang="zh-CN" dirty="0" smtClean="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25</a:t>
            </a:fld>
            <a:endParaRPr lang="zh-CN" altLang="en-US" dirty="0"/>
          </a:p>
        </p:txBody>
      </p:sp>
    </p:spTree>
    <p:extLst>
      <p:ext uri="{BB962C8B-B14F-4D97-AF65-F5344CB8AC3E}">
        <p14:creationId xmlns:p14="http://schemas.microsoft.com/office/powerpoint/2010/main" val="10313715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6.2.3 </a:t>
            </a:r>
            <a:r>
              <a:rPr lang="zh-CN" altLang="en-US" dirty="0"/>
              <a:t>查询间与查询内</a:t>
            </a:r>
            <a:r>
              <a:rPr lang="zh-CN" altLang="en-US" dirty="0" smtClean="0"/>
              <a:t>并行（续）</a:t>
            </a:r>
            <a:endParaRPr lang="zh-CN" altLang="en-US" dirty="0"/>
          </a:p>
        </p:txBody>
      </p:sp>
      <p:sp>
        <p:nvSpPr>
          <p:cNvPr id="3" name="内容占位符 2"/>
          <p:cNvSpPr>
            <a:spLocks noGrp="1"/>
          </p:cNvSpPr>
          <p:nvPr>
            <p:ph idx="1"/>
          </p:nvPr>
        </p:nvSpPr>
        <p:spPr>
          <a:xfrm>
            <a:off x="838200" y="1285461"/>
            <a:ext cx="10515600" cy="5187909"/>
          </a:xfrm>
        </p:spPr>
        <p:txBody>
          <a:bodyPr>
            <a:normAutofit/>
          </a:bodyPr>
          <a:lstStyle/>
          <a:p>
            <a:pPr lvl="1">
              <a:lnSpc>
                <a:spcPct val="100000"/>
              </a:lnSpc>
            </a:pPr>
            <a:r>
              <a:rPr kumimoji="1" lang="zh-CN" altLang="en-US" dirty="0" smtClean="0"/>
              <a:t>查询</a:t>
            </a:r>
            <a:r>
              <a:rPr kumimoji="1" lang="zh-CN" altLang="en-US" dirty="0"/>
              <a:t>内</a:t>
            </a:r>
            <a:r>
              <a:rPr kumimoji="1" lang="zh-CN" altLang="en-US" dirty="0" smtClean="0"/>
              <a:t>并行：并行</a:t>
            </a:r>
            <a:r>
              <a:rPr kumimoji="1" lang="zh-CN" altLang="en-US" dirty="0"/>
              <a:t>体系结构中利用并行处理加速单查询</a:t>
            </a:r>
            <a:r>
              <a:rPr kumimoji="1" lang="zh-CN" altLang="en-US" dirty="0" smtClean="0"/>
              <a:t>事务的技术</a:t>
            </a:r>
            <a:endParaRPr kumimoji="1" lang="en-US" altLang="zh-CN" dirty="0" smtClean="0"/>
          </a:p>
          <a:p>
            <a:pPr lvl="1">
              <a:lnSpc>
                <a:spcPct val="100000"/>
              </a:lnSpc>
            </a:pPr>
            <a:r>
              <a:rPr kumimoji="1" lang="en-US" altLang="zh-CN" dirty="0"/>
              <a:t> </a:t>
            </a:r>
            <a:r>
              <a:rPr kumimoji="1" lang="en-US" altLang="zh-CN" dirty="0" smtClean="0"/>
              <a:t>      </a:t>
            </a:r>
            <a:r>
              <a:rPr kumimoji="1" lang="zh-CN" altLang="en-US" dirty="0" smtClean="0"/>
              <a:t>可降低查询延迟，对运行时间长的查询效果明显</a:t>
            </a:r>
            <a:endParaRPr kumimoji="1" lang="en-US" altLang="zh-CN" dirty="0" smtClean="0"/>
          </a:p>
          <a:p>
            <a:pPr lvl="1">
              <a:lnSpc>
                <a:spcPct val="100000"/>
              </a:lnSpc>
            </a:pPr>
            <a:endParaRPr kumimoji="1" lang="en-US" altLang="zh-CN" dirty="0"/>
          </a:p>
          <a:p>
            <a:pPr lvl="1">
              <a:lnSpc>
                <a:spcPct val="100000"/>
              </a:lnSpc>
            </a:pPr>
            <a:r>
              <a:rPr kumimoji="1" lang="zh-CN" altLang="en-US" dirty="0" smtClean="0"/>
              <a:t>查询内通常包含多个操作，可以并行执行彼此间无关的操作。</a:t>
            </a:r>
            <a:endParaRPr kumimoji="1" lang="en-US" altLang="zh-CN" dirty="0" smtClean="0"/>
          </a:p>
          <a:p>
            <a:pPr lvl="1">
              <a:lnSpc>
                <a:spcPct val="100000"/>
              </a:lnSpc>
            </a:pPr>
            <a:r>
              <a:rPr kumimoji="1" lang="zh-CN" altLang="en-US" dirty="0" smtClean="0"/>
              <a:t>例：基于范围划分的存储</a:t>
            </a:r>
            <a:endParaRPr kumimoji="1" lang="en-US" altLang="zh-CN" dirty="0" smtClean="0"/>
          </a:p>
          <a:p>
            <a:pPr lvl="1">
              <a:lnSpc>
                <a:spcPct val="100000"/>
              </a:lnSpc>
            </a:pPr>
            <a:r>
              <a:rPr kumimoji="1" lang="en-US" altLang="zh-CN" dirty="0" smtClean="0"/>
              <a:t>       </a:t>
            </a:r>
            <a:r>
              <a:rPr kumimoji="1" lang="zh-CN" altLang="zh-CN" dirty="0" smtClean="0"/>
              <a:t>↓</a:t>
            </a:r>
            <a:endParaRPr kumimoji="1" lang="en-US" altLang="zh-CN" dirty="0" smtClean="0"/>
          </a:p>
          <a:p>
            <a:pPr lvl="1">
              <a:lnSpc>
                <a:spcPct val="100000"/>
              </a:lnSpc>
            </a:pPr>
            <a:r>
              <a:rPr kumimoji="1" lang="zh-CN" altLang="en-US" dirty="0" smtClean="0"/>
              <a:t>       并行排序，并行分组，并行去重，并行连接。。。</a:t>
            </a:r>
            <a:endParaRPr kumimoji="1" lang="en-US" altLang="zh-CN" dirty="0" smtClean="0"/>
          </a:p>
          <a:p>
            <a:pPr lvl="1">
              <a:lnSpc>
                <a:spcPct val="100000"/>
              </a:lnSpc>
            </a:pPr>
            <a:endParaRPr kumimoji="1" lang="en-US" altLang="zh-CN" dirty="0" smtClean="0"/>
          </a:p>
          <a:p>
            <a:pPr lvl="1">
              <a:lnSpc>
                <a:spcPct val="100000"/>
              </a:lnSpc>
            </a:pPr>
            <a:r>
              <a:rPr kumimoji="1" lang="zh-CN" altLang="en-US" dirty="0" smtClean="0"/>
              <a:t>查询内并行的实现策略：</a:t>
            </a:r>
            <a:endParaRPr kumimoji="1" lang="en-US" altLang="zh-CN" dirty="0"/>
          </a:p>
          <a:p>
            <a:pPr marL="623888" lvl="1">
              <a:lnSpc>
                <a:spcPct val="100000"/>
              </a:lnSpc>
            </a:pPr>
            <a:r>
              <a:rPr kumimoji="1" lang="zh-CN" altLang="en-US" dirty="0"/>
              <a:t>操作间并行</a:t>
            </a:r>
            <a:endParaRPr kumimoji="1" lang="en-US" altLang="zh-CN" dirty="0"/>
          </a:p>
          <a:p>
            <a:pPr marL="623888" lvl="1">
              <a:lnSpc>
                <a:spcPct val="100000"/>
              </a:lnSpc>
            </a:pPr>
            <a:r>
              <a:rPr kumimoji="1" lang="zh-CN" altLang="en-US" dirty="0"/>
              <a:t>操作内</a:t>
            </a:r>
            <a:r>
              <a:rPr kumimoji="1" lang="zh-CN" altLang="en-US" dirty="0" smtClean="0"/>
              <a:t>并行</a:t>
            </a:r>
            <a:endParaRPr kumimoji="1" lang="en-US" altLang="zh-CN" dirty="0" smtClean="0"/>
          </a:p>
          <a:p>
            <a:pPr marL="623888" lvl="1">
              <a:lnSpc>
                <a:spcPct val="100000"/>
              </a:lnSpc>
            </a:pPr>
            <a:r>
              <a:rPr kumimoji="1" lang="zh-CN" altLang="en-US" dirty="0" smtClean="0"/>
              <a:t>混合使用</a:t>
            </a:r>
            <a:endParaRPr lang="zh-CN" altLang="en-US" sz="2400"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26</a:t>
            </a:fld>
            <a:endParaRPr lang="zh-CN" altLang="en-US" dirty="0"/>
          </a:p>
        </p:txBody>
      </p:sp>
    </p:spTree>
    <p:extLst>
      <p:ext uri="{BB962C8B-B14F-4D97-AF65-F5344CB8AC3E}">
        <p14:creationId xmlns:p14="http://schemas.microsoft.com/office/powerpoint/2010/main" val="24554393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6.2.4 </a:t>
            </a:r>
            <a:r>
              <a:rPr lang="zh-CN" altLang="en-US" dirty="0"/>
              <a:t>操作间与操作内并行</a:t>
            </a:r>
          </a:p>
        </p:txBody>
      </p:sp>
      <p:sp>
        <p:nvSpPr>
          <p:cNvPr id="3" name="内容占位符 2"/>
          <p:cNvSpPr>
            <a:spLocks noGrp="1"/>
          </p:cNvSpPr>
          <p:nvPr>
            <p:ph idx="1"/>
          </p:nvPr>
        </p:nvSpPr>
        <p:spPr>
          <a:xfrm>
            <a:off x="838200" y="1285462"/>
            <a:ext cx="10515600" cy="5318538"/>
          </a:xfrm>
        </p:spPr>
        <p:txBody>
          <a:bodyPr>
            <a:normAutofit lnSpcReduction="10000"/>
          </a:bodyPr>
          <a:lstStyle/>
          <a:p>
            <a:pPr lvl="1"/>
            <a:r>
              <a:rPr kumimoji="1" lang="zh-CN" altLang="en-US" sz="2800" b="1" dirty="0"/>
              <a:t>操作间</a:t>
            </a:r>
            <a:r>
              <a:rPr kumimoji="1" lang="zh-CN" altLang="en-US" sz="2800" b="1" dirty="0" smtClean="0"/>
              <a:t>并行</a:t>
            </a:r>
            <a:r>
              <a:rPr kumimoji="1" lang="zh-CN" altLang="en-US" sz="2800" dirty="0" smtClean="0"/>
              <a:t>：可以</a:t>
            </a:r>
            <a:r>
              <a:rPr kumimoji="1" lang="zh-CN" altLang="en-US" sz="2800" dirty="0"/>
              <a:t>分为流水线并行和独立并行</a:t>
            </a:r>
            <a:endParaRPr kumimoji="1" lang="en-US" altLang="zh-CN" sz="2800" dirty="0"/>
          </a:p>
          <a:p>
            <a:pPr marL="342900" lvl="1" indent="-342900">
              <a:buFont typeface="Wingdings" panose="05000000000000000000" pitchFamily="2" charset="2"/>
              <a:buChar char="Ø"/>
            </a:pPr>
            <a:r>
              <a:rPr kumimoji="1" lang="zh-CN" altLang="en-US" dirty="0"/>
              <a:t>流水线并行（</a:t>
            </a:r>
            <a:r>
              <a:rPr kumimoji="1" lang="en-US" altLang="zh-CN" dirty="0"/>
              <a:t>Pipelined Parallelism</a:t>
            </a:r>
            <a:r>
              <a:rPr kumimoji="1" lang="zh-CN" altLang="en-US" dirty="0"/>
              <a:t>），将整个操作划分为可依次独立执行的步骤，前一步骤的输出是后一步骤的输入</a:t>
            </a:r>
            <a:r>
              <a:rPr kumimoji="1" lang="zh-CN" altLang="en-US" dirty="0" smtClean="0"/>
              <a:t>。通常并行处理连续的数据。</a:t>
            </a:r>
            <a:endParaRPr kumimoji="1" lang="en-US" altLang="zh-CN" dirty="0" smtClean="0"/>
          </a:p>
          <a:p>
            <a:pPr lvl="1"/>
            <a:r>
              <a:rPr kumimoji="1" lang="zh-CN" altLang="en-US" dirty="0" smtClean="0"/>
              <a:t>例：</a:t>
            </a:r>
            <a:r>
              <a:rPr kumimoji="1" lang="en-US" altLang="zh-CN" dirty="0" smtClean="0"/>
              <a:t>4</a:t>
            </a:r>
            <a:r>
              <a:rPr kumimoji="1" lang="zh-CN" altLang="en-US" dirty="0" smtClean="0"/>
              <a:t>个关系的连接操作，</a:t>
            </a:r>
            <a:r>
              <a:rPr kumimoji="1" lang="en-US" altLang="zh-CN" dirty="0" smtClean="0"/>
              <a:t>R1</a:t>
            </a:r>
            <a:r>
              <a:rPr lang="en-US" altLang="zh-CN" dirty="0" smtClean="0">
                <a:cs typeface="Arial Unicode MS"/>
              </a:rPr>
              <a:t>⋈R2⋈R3⋈R4</a:t>
            </a:r>
            <a:r>
              <a:rPr lang="zh-CN" altLang="en-US" dirty="0" smtClean="0">
                <a:cs typeface="Arial Unicode MS"/>
              </a:rPr>
              <a:t>转化为：</a:t>
            </a:r>
            <a:endParaRPr lang="en-US" altLang="zh-CN" dirty="0" smtClean="0">
              <a:cs typeface="Arial Unicode MS"/>
            </a:endParaRPr>
          </a:p>
          <a:p>
            <a:pPr lvl="1"/>
            <a:r>
              <a:rPr lang="zh-CN" altLang="en-US" dirty="0" smtClean="0">
                <a:cs typeface="Arial Unicode MS"/>
              </a:rPr>
              <a:t>    步骤</a:t>
            </a:r>
            <a:r>
              <a:rPr lang="en-US" altLang="zh-CN" dirty="0" smtClean="0">
                <a:cs typeface="Arial Unicode MS"/>
              </a:rPr>
              <a:t>1</a:t>
            </a:r>
            <a:r>
              <a:rPr lang="zh-CN" altLang="en-US" dirty="0" smtClean="0">
                <a:cs typeface="Arial Unicode MS"/>
              </a:rPr>
              <a:t>：</a:t>
            </a:r>
            <a:r>
              <a:rPr kumimoji="1" lang="en-US" altLang="zh-CN" dirty="0"/>
              <a:t> </a:t>
            </a:r>
            <a:r>
              <a:rPr kumimoji="1" lang="en-US" altLang="zh-CN" dirty="0" smtClean="0"/>
              <a:t>RESULT1=R1</a:t>
            </a:r>
            <a:r>
              <a:rPr lang="en-US" altLang="zh-CN" dirty="0">
                <a:cs typeface="Arial Unicode MS"/>
              </a:rPr>
              <a:t>⋈R2</a:t>
            </a:r>
            <a:endParaRPr lang="en-US" altLang="zh-CN" dirty="0" smtClean="0">
              <a:cs typeface="Arial Unicode MS"/>
            </a:endParaRPr>
          </a:p>
          <a:p>
            <a:pPr lvl="1"/>
            <a:r>
              <a:rPr lang="zh-CN" altLang="en-US" dirty="0" smtClean="0">
                <a:cs typeface="Arial Unicode MS"/>
              </a:rPr>
              <a:t>    步骤</a:t>
            </a:r>
            <a:r>
              <a:rPr lang="en-US" altLang="zh-CN" dirty="0" smtClean="0">
                <a:cs typeface="Arial Unicode MS"/>
              </a:rPr>
              <a:t>2</a:t>
            </a:r>
            <a:r>
              <a:rPr lang="zh-CN" altLang="en-US" dirty="0" smtClean="0">
                <a:cs typeface="Arial Unicode MS"/>
              </a:rPr>
              <a:t>：</a:t>
            </a:r>
            <a:r>
              <a:rPr kumimoji="1" lang="en-US" altLang="zh-CN" dirty="0"/>
              <a:t> </a:t>
            </a:r>
            <a:r>
              <a:rPr kumimoji="1" lang="en-US" altLang="zh-CN" dirty="0" smtClean="0"/>
              <a:t>RESULT2=RESULT1</a:t>
            </a:r>
            <a:r>
              <a:rPr lang="en-US" altLang="zh-CN" dirty="0" smtClean="0">
                <a:cs typeface="Arial Unicode MS"/>
              </a:rPr>
              <a:t>⋈R3</a:t>
            </a:r>
          </a:p>
          <a:p>
            <a:pPr lvl="1"/>
            <a:r>
              <a:rPr lang="zh-CN" altLang="en-US" dirty="0" smtClean="0">
                <a:cs typeface="Arial Unicode MS"/>
              </a:rPr>
              <a:t>    步骤</a:t>
            </a:r>
            <a:r>
              <a:rPr lang="en-US" altLang="zh-CN" dirty="0" smtClean="0">
                <a:cs typeface="Arial Unicode MS"/>
              </a:rPr>
              <a:t>3</a:t>
            </a:r>
            <a:r>
              <a:rPr lang="zh-CN" altLang="en-US" dirty="0" smtClean="0">
                <a:cs typeface="Arial Unicode MS"/>
              </a:rPr>
              <a:t>：</a:t>
            </a:r>
            <a:r>
              <a:rPr kumimoji="1" lang="en-US" altLang="zh-CN" dirty="0"/>
              <a:t> </a:t>
            </a:r>
            <a:r>
              <a:rPr kumimoji="1" lang="en-US" altLang="zh-CN" dirty="0" smtClean="0"/>
              <a:t>RESULT3=RESULT2</a:t>
            </a:r>
            <a:r>
              <a:rPr lang="en-US" altLang="zh-CN" dirty="0" smtClean="0">
                <a:cs typeface="Arial Unicode MS"/>
              </a:rPr>
              <a:t>⋈R4</a:t>
            </a:r>
          </a:p>
          <a:p>
            <a:pPr lvl="1"/>
            <a:r>
              <a:rPr kumimoji="1" lang="zh-CN" altLang="en-US" dirty="0" smtClean="0"/>
              <a:t>上述步骤实现流水线并行。</a:t>
            </a:r>
            <a:r>
              <a:rPr kumimoji="1" lang="en-US" altLang="zh-CN" dirty="0" smtClean="0"/>
              <a:t>        </a:t>
            </a:r>
          </a:p>
          <a:p>
            <a:pPr lvl="1"/>
            <a:r>
              <a:rPr kumimoji="1" lang="zh-CN" altLang="en-US" b="1" dirty="0" smtClean="0"/>
              <a:t>局限：</a:t>
            </a:r>
            <a:r>
              <a:rPr kumimoji="1" lang="zh-CN" altLang="en-US" dirty="0" smtClean="0"/>
              <a:t>通常无法达到较高的流水线长度；</a:t>
            </a:r>
            <a:endParaRPr kumimoji="1" lang="en-US" altLang="zh-CN" dirty="0" smtClean="0"/>
          </a:p>
          <a:p>
            <a:pPr lvl="1"/>
            <a:r>
              <a:rPr kumimoji="1" lang="en-US" altLang="zh-CN" b="1" dirty="0"/>
              <a:t> </a:t>
            </a:r>
            <a:r>
              <a:rPr kumimoji="1" lang="en-US" altLang="zh-CN" b="1" dirty="0" smtClean="0"/>
              <a:t>         </a:t>
            </a:r>
            <a:r>
              <a:rPr kumimoji="1" lang="zh-CN" altLang="en-US" dirty="0" smtClean="0"/>
              <a:t>不适合所有运算，例如集差（</a:t>
            </a:r>
            <a:r>
              <a:rPr kumimoji="1" lang="en-US" altLang="zh-CN" dirty="0" smtClean="0"/>
              <a:t>set difference</a:t>
            </a:r>
            <a:r>
              <a:rPr kumimoji="1" lang="zh-CN" altLang="en-US" dirty="0" smtClean="0"/>
              <a:t>）运算；</a:t>
            </a:r>
            <a:endParaRPr kumimoji="1" lang="en-US" altLang="zh-CN" dirty="0" smtClean="0"/>
          </a:p>
          <a:p>
            <a:pPr lvl="1"/>
            <a:r>
              <a:rPr kumimoji="1" lang="zh-CN" altLang="en-US" dirty="0" smtClean="0"/>
              <a:t>          各</a:t>
            </a:r>
            <a:r>
              <a:rPr kumimoji="1" lang="zh-CN" altLang="en-US" dirty="0"/>
              <a:t>步骤</a:t>
            </a:r>
            <a:r>
              <a:rPr kumimoji="1" lang="zh-CN" altLang="en-US" dirty="0" smtClean="0"/>
              <a:t>运行时间可能不</a:t>
            </a:r>
            <a:r>
              <a:rPr kumimoji="1" lang="zh-CN" altLang="en-US" dirty="0"/>
              <a:t>均匀，导致该方法能达到的并行</a:t>
            </a:r>
            <a:r>
              <a:rPr kumimoji="1" lang="zh-CN" altLang="en-US" dirty="0" smtClean="0"/>
              <a:t>加速效果有限。</a:t>
            </a:r>
            <a:endParaRPr kumimoji="1" lang="en-US" altLang="zh-CN" dirty="0" smtClean="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27</a:t>
            </a:fld>
            <a:endParaRPr lang="zh-CN" altLang="en-US" dirty="0"/>
          </a:p>
        </p:txBody>
      </p:sp>
    </p:spTree>
    <p:extLst>
      <p:ext uri="{BB962C8B-B14F-4D97-AF65-F5344CB8AC3E}">
        <p14:creationId xmlns:p14="http://schemas.microsoft.com/office/powerpoint/2010/main" val="163191677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6.2.4 </a:t>
            </a:r>
            <a:r>
              <a:rPr lang="zh-CN" altLang="en-US" dirty="0"/>
              <a:t>操作间与操作内</a:t>
            </a:r>
            <a:r>
              <a:rPr lang="zh-CN" altLang="en-US" dirty="0" smtClean="0"/>
              <a:t>并行（续）</a:t>
            </a:r>
            <a:endParaRPr lang="zh-CN" altLang="en-US" dirty="0"/>
          </a:p>
        </p:txBody>
      </p:sp>
      <p:sp>
        <p:nvSpPr>
          <p:cNvPr id="3" name="内容占位符 2"/>
          <p:cNvSpPr>
            <a:spLocks noGrp="1"/>
          </p:cNvSpPr>
          <p:nvPr>
            <p:ph idx="1"/>
          </p:nvPr>
        </p:nvSpPr>
        <p:spPr>
          <a:xfrm>
            <a:off x="838200" y="1285462"/>
            <a:ext cx="10515600" cy="5257578"/>
          </a:xfrm>
        </p:spPr>
        <p:txBody>
          <a:bodyPr>
            <a:normAutofit/>
          </a:bodyPr>
          <a:lstStyle/>
          <a:p>
            <a:pPr lvl="1"/>
            <a:r>
              <a:rPr kumimoji="1" lang="zh-CN" altLang="en-US" sz="2800" dirty="0"/>
              <a:t>操作间并行可以分为流水线并行和独立</a:t>
            </a:r>
            <a:r>
              <a:rPr kumimoji="1" lang="zh-CN" altLang="en-US" sz="2800" dirty="0" smtClean="0"/>
              <a:t>并行（续）</a:t>
            </a:r>
            <a:endParaRPr kumimoji="1" lang="en-US" altLang="zh-CN" sz="2800" dirty="0"/>
          </a:p>
          <a:p>
            <a:pPr marL="342900" lvl="1" indent="-342900">
              <a:buFont typeface="Wingdings" panose="05000000000000000000" pitchFamily="2" charset="2"/>
              <a:buChar char="Ø"/>
            </a:pPr>
            <a:r>
              <a:rPr kumimoji="1" lang="zh-CN" altLang="en-US" dirty="0" smtClean="0"/>
              <a:t>独立</a:t>
            </a:r>
            <a:r>
              <a:rPr kumimoji="1" lang="zh-CN" altLang="en-US" dirty="0"/>
              <a:t>并行（</a:t>
            </a:r>
            <a:r>
              <a:rPr kumimoji="1" lang="en-US" altLang="zh-CN" dirty="0"/>
              <a:t>Independent Parallelism</a:t>
            </a:r>
            <a:r>
              <a:rPr kumimoji="1" lang="zh-CN" altLang="en-US" dirty="0"/>
              <a:t>），指互不依赖的操作同时进行</a:t>
            </a:r>
            <a:endParaRPr kumimoji="1" lang="en-US" altLang="zh-CN" dirty="0"/>
          </a:p>
          <a:p>
            <a:pPr lvl="1"/>
            <a:r>
              <a:rPr kumimoji="1" lang="zh-CN" altLang="en-US" dirty="0" smtClean="0"/>
              <a:t>例：</a:t>
            </a:r>
            <a:r>
              <a:rPr kumimoji="1" lang="en-US" altLang="zh-CN" dirty="0"/>
              <a:t> R1</a:t>
            </a:r>
            <a:r>
              <a:rPr lang="en-US" altLang="zh-CN" dirty="0">
                <a:cs typeface="Arial Unicode MS"/>
              </a:rPr>
              <a:t>⋈R2⋈R3⋈</a:t>
            </a:r>
            <a:r>
              <a:rPr lang="en-US" altLang="zh-CN" dirty="0" smtClean="0">
                <a:cs typeface="Arial Unicode MS"/>
              </a:rPr>
              <a:t>R4</a:t>
            </a:r>
          </a:p>
          <a:p>
            <a:pPr lvl="1"/>
            <a:r>
              <a:rPr kumimoji="1" lang="zh-CN" altLang="en-US" dirty="0" smtClean="0">
                <a:cs typeface="Arial Unicode MS"/>
              </a:rPr>
              <a:t>可分解转化为：</a:t>
            </a:r>
            <a:r>
              <a:rPr kumimoji="1" lang="en-US" altLang="zh-CN" dirty="0"/>
              <a:t> R1</a:t>
            </a:r>
            <a:r>
              <a:rPr lang="en-US" altLang="zh-CN" dirty="0">
                <a:cs typeface="Arial Unicode MS"/>
              </a:rPr>
              <a:t>⋈</a:t>
            </a:r>
            <a:r>
              <a:rPr lang="en-US" altLang="zh-CN" dirty="0" smtClean="0">
                <a:cs typeface="Arial Unicode MS"/>
              </a:rPr>
              <a:t>R2</a:t>
            </a:r>
            <a:r>
              <a:rPr lang="zh-CN" altLang="en-US" dirty="0" smtClean="0">
                <a:cs typeface="Arial Unicode MS"/>
              </a:rPr>
              <a:t>和</a:t>
            </a:r>
            <a:r>
              <a:rPr lang="en-US" altLang="zh-CN" dirty="0" smtClean="0">
                <a:cs typeface="Arial Unicode MS"/>
              </a:rPr>
              <a:t>R3</a:t>
            </a:r>
            <a:r>
              <a:rPr lang="en-US" altLang="zh-CN" dirty="0">
                <a:cs typeface="Arial Unicode MS"/>
              </a:rPr>
              <a:t>⋈</a:t>
            </a:r>
            <a:r>
              <a:rPr lang="en-US" altLang="zh-CN" dirty="0" smtClean="0">
                <a:cs typeface="Arial Unicode MS"/>
              </a:rPr>
              <a:t>R4</a:t>
            </a:r>
            <a:r>
              <a:rPr lang="zh-CN" altLang="en-US" dirty="0" smtClean="0">
                <a:cs typeface="Arial Unicode MS"/>
              </a:rPr>
              <a:t>的并行执行，再将两个操作结果进行连接。</a:t>
            </a:r>
            <a:endParaRPr lang="en-US" altLang="zh-CN" dirty="0" smtClean="0">
              <a:cs typeface="Arial Unicode MS"/>
            </a:endParaRPr>
          </a:p>
          <a:p>
            <a:pPr lvl="1"/>
            <a:r>
              <a:rPr kumimoji="1" lang="en-US" altLang="zh-CN" i="1" dirty="0" smtClean="0">
                <a:solidFill>
                  <a:srgbClr val="00B0F0"/>
                </a:solidFill>
                <a:cs typeface="Arial Unicode MS"/>
              </a:rPr>
              <a:t>Map Reduce</a:t>
            </a:r>
            <a:r>
              <a:rPr kumimoji="1" lang="zh-CN" altLang="en-US" i="1" dirty="0" smtClean="0">
                <a:solidFill>
                  <a:srgbClr val="00B0F0"/>
                </a:solidFill>
                <a:cs typeface="Arial Unicode MS"/>
              </a:rPr>
              <a:t>？</a:t>
            </a:r>
            <a:endParaRPr kumimoji="1" lang="en-US" altLang="zh-CN" i="1" dirty="0">
              <a:solidFill>
                <a:srgbClr val="00B0F0"/>
              </a:solidFill>
            </a:endParaRPr>
          </a:p>
          <a:p>
            <a:pPr marL="342900" lvl="1" indent="-342900">
              <a:buFont typeface="Wingdings" panose="05000000000000000000" pitchFamily="2" charset="2"/>
              <a:buChar char="Ø"/>
            </a:pPr>
            <a:r>
              <a:rPr kumimoji="1" lang="zh-CN" altLang="en-US" dirty="0" smtClean="0"/>
              <a:t>目前大</a:t>
            </a:r>
            <a:r>
              <a:rPr kumimoji="1" lang="zh-CN" altLang="en-US" dirty="0"/>
              <a:t>数据环境下</a:t>
            </a:r>
            <a:r>
              <a:rPr kumimoji="1" lang="zh-CN" altLang="en-US" dirty="0" smtClean="0"/>
              <a:t>，流水线、独立并行这</a:t>
            </a:r>
            <a:r>
              <a:rPr kumimoji="1" lang="zh-CN" altLang="en-US" dirty="0"/>
              <a:t>两种并行方式发挥的空间</a:t>
            </a:r>
            <a:r>
              <a:rPr kumimoji="1" lang="zh-CN" altLang="en-US" dirty="0" smtClean="0"/>
              <a:t>有限。</a:t>
            </a:r>
            <a:endParaRPr kumimoji="1" lang="en-US" altLang="zh-CN"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28</a:t>
            </a:fld>
            <a:endParaRPr lang="zh-CN" altLang="en-US" dirty="0"/>
          </a:p>
        </p:txBody>
      </p:sp>
    </p:spTree>
    <p:extLst>
      <p:ext uri="{BB962C8B-B14F-4D97-AF65-F5344CB8AC3E}">
        <p14:creationId xmlns:p14="http://schemas.microsoft.com/office/powerpoint/2010/main" val="2433247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6.2.4 </a:t>
            </a:r>
            <a:r>
              <a:rPr lang="zh-CN" altLang="en-US" dirty="0"/>
              <a:t>操作间与操作内</a:t>
            </a:r>
            <a:r>
              <a:rPr lang="zh-CN" altLang="en-US" dirty="0" smtClean="0"/>
              <a:t>并行（续）</a:t>
            </a:r>
            <a:endParaRPr lang="zh-CN" altLang="en-US" dirty="0"/>
          </a:p>
        </p:txBody>
      </p:sp>
      <p:sp>
        <p:nvSpPr>
          <p:cNvPr id="3" name="内容占位符 2"/>
          <p:cNvSpPr>
            <a:spLocks noGrp="1"/>
          </p:cNvSpPr>
          <p:nvPr>
            <p:ph idx="1"/>
          </p:nvPr>
        </p:nvSpPr>
        <p:spPr>
          <a:xfrm>
            <a:off x="838200" y="1285462"/>
            <a:ext cx="10515600" cy="5070888"/>
          </a:xfrm>
        </p:spPr>
        <p:txBody>
          <a:bodyPr>
            <a:normAutofit/>
          </a:bodyPr>
          <a:lstStyle/>
          <a:p>
            <a:pPr lvl="1"/>
            <a:r>
              <a:rPr kumimoji="1" lang="zh-CN" altLang="en-US" sz="2800" b="1" dirty="0"/>
              <a:t>操作内</a:t>
            </a:r>
            <a:r>
              <a:rPr kumimoji="1" lang="zh-CN" altLang="en-US" sz="2800" b="1" dirty="0" smtClean="0"/>
              <a:t>并行</a:t>
            </a:r>
            <a:r>
              <a:rPr kumimoji="1" lang="zh-CN" altLang="en-US" sz="2800" dirty="0" smtClean="0"/>
              <a:t>：利用</a:t>
            </a:r>
            <a:r>
              <a:rPr lang="zh-CN" altLang="zh-CN" sz="2800" dirty="0"/>
              <a:t>关系的不同子集并行处理</a:t>
            </a:r>
            <a:r>
              <a:rPr lang="zh-CN" altLang="en-US" sz="2800" dirty="0"/>
              <a:t>同一操作</a:t>
            </a:r>
            <a:endParaRPr lang="en-US" altLang="zh-CN" sz="2800" dirty="0"/>
          </a:p>
          <a:p>
            <a:pPr marL="342900" lvl="1" indent="-342900">
              <a:buFont typeface="Wingdings" panose="05000000000000000000" pitchFamily="2" charset="2"/>
              <a:buChar char="Ø"/>
            </a:pPr>
            <a:r>
              <a:rPr kumimoji="1" lang="zh-CN" altLang="en-US" b="1" dirty="0"/>
              <a:t>排序操作</a:t>
            </a:r>
            <a:r>
              <a:rPr kumimoji="1" lang="zh-CN" altLang="en-US" dirty="0"/>
              <a:t>，可按照数据划分，并行对不同磁盘的数据进行排序</a:t>
            </a:r>
            <a:r>
              <a:rPr kumimoji="1" lang="zh-CN" altLang="en-US" dirty="0" smtClean="0"/>
              <a:t>，局部结果再合并或归并排序</a:t>
            </a:r>
            <a:endParaRPr kumimoji="1" lang="en-US" altLang="zh-CN" dirty="0" smtClean="0"/>
          </a:p>
          <a:p>
            <a:pPr lvl="1"/>
            <a:r>
              <a:rPr kumimoji="1" lang="zh-CN" altLang="en-US" dirty="0" smtClean="0"/>
              <a:t>        </a:t>
            </a:r>
            <a:r>
              <a:rPr kumimoji="1" lang="zh-CN" altLang="en-US" b="1" dirty="0" smtClean="0"/>
              <a:t>范围划分</a:t>
            </a:r>
            <a:r>
              <a:rPr kumimoji="1" lang="zh-CN" altLang="en-US" dirty="0" smtClean="0"/>
              <a:t>：</a:t>
            </a:r>
            <a:r>
              <a:rPr kumimoji="1" lang="zh-CN" altLang="en-US" dirty="0"/>
              <a:t>不同磁盘，再各自排序后结果汇总；</a:t>
            </a:r>
            <a:endParaRPr kumimoji="1" lang="en-US" altLang="zh-CN" dirty="0"/>
          </a:p>
          <a:p>
            <a:pPr lvl="1"/>
            <a:r>
              <a:rPr kumimoji="1" lang="zh-CN" altLang="en-US" dirty="0" smtClean="0"/>
              <a:t>        </a:t>
            </a:r>
            <a:r>
              <a:rPr kumimoji="1" lang="zh-CN" altLang="en-US" b="1" dirty="0" smtClean="0"/>
              <a:t>循环或散列划分</a:t>
            </a:r>
            <a:r>
              <a:rPr kumimoji="1" lang="zh-CN" altLang="en-US" dirty="0" smtClean="0"/>
              <a:t>：</a:t>
            </a:r>
            <a:endParaRPr kumimoji="1" lang="en-US" altLang="zh-CN" dirty="0" smtClean="0"/>
          </a:p>
          <a:p>
            <a:pPr lvl="1"/>
            <a:r>
              <a:rPr kumimoji="1" lang="zh-CN" altLang="en-US" dirty="0" smtClean="0"/>
              <a:t>            （</a:t>
            </a:r>
            <a:r>
              <a:rPr kumimoji="1" lang="en-US" altLang="zh-CN" dirty="0" smtClean="0"/>
              <a:t>1</a:t>
            </a:r>
            <a:r>
              <a:rPr kumimoji="1" lang="zh-CN" altLang="en-US" dirty="0" smtClean="0"/>
              <a:t>）依据范围将数据分布至不同磁盘，再各自排序后结果汇总；</a:t>
            </a:r>
            <a:endParaRPr kumimoji="1" lang="en-US" altLang="zh-CN" dirty="0" smtClean="0"/>
          </a:p>
          <a:p>
            <a:pPr lvl="1"/>
            <a:r>
              <a:rPr kumimoji="1" lang="zh-CN" altLang="en-US" dirty="0" smtClean="0"/>
              <a:t>            （</a:t>
            </a:r>
            <a:r>
              <a:rPr kumimoji="1" lang="en-US" altLang="zh-CN" dirty="0" smtClean="0"/>
              <a:t>2</a:t>
            </a:r>
            <a:r>
              <a:rPr kumimoji="1" lang="zh-CN" altLang="en-US" dirty="0" smtClean="0"/>
              <a:t>）先不同节点各自排序，结果在归并排序。</a:t>
            </a:r>
            <a:endParaRPr kumimoji="1" lang="en-US" altLang="zh-CN" dirty="0"/>
          </a:p>
          <a:p>
            <a:pPr lvl="1"/>
            <a:endParaRPr kumimoji="1" lang="en-US" altLang="zh-CN" dirty="0"/>
          </a:p>
          <a:p>
            <a:pPr marL="342900" lvl="1" indent="-342900">
              <a:buFont typeface="Wingdings" panose="05000000000000000000" pitchFamily="2" charset="2"/>
              <a:buChar char="Ø"/>
            </a:pPr>
            <a:r>
              <a:rPr kumimoji="1" lang="zh-CN" altLang="en-US" b="1" dirty="0"/>
              <a:t>并行连接操作</a:t>
            </a:r>
            <a:r>
              <a:rPr kumimoji="1" lang="zh-CN" altLang="en-US" dirty="0"/>
              <a:t>，可分为划分连接、分片</a:t>
            </a:r>
            <a:r>
              <a:rPr kumimoji="1" lang="en-US" altLang="zh-CN" dirty="0"/>
              <a:t>-</a:t>
            </a:r>
            <a:r>
              <a:rPr kumimoji="1" lang="zh-CN" altLang="en-US" dirty="0"/>
              <a:t>复制连接、基于划分的并行散列连接和并行嵌套循环</a:t>
            </a:r>
            <a:r>
              <a:rPr kumimoji="1" lang="zh-CN" altLang="en-US" dirty="0" smtClean="0"/>
              <a:t>连接</a:t>
            </a:r>
            <a:r>
              <a:rPr kumimoji="1" lang="en-US" altLang="zh-CN" dirty="0" smtClean="0"/>
              <a:t>.</a:t>
            </a:r>
            <a:endParaRPr kumimoji="1" lang="zh-CN" altLang="en-US" dirty="0"/>
          </a:p>
          <a:p>
            <a:pPr lvl="1"/>
            <a:endParaRPr kumimoji="1" lang="en-US" altLang="zh-CN"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29</a:t>
            </a:fld>
            <a:endParaRPr lang="zh-CN" altLang="en-US" dirty="0"/>
          </a:p>
        </p:txBody>
      </p:sp>
    </p:spTree>
    <p:extLst>
      <p:ext uri="{BB962C8B-B14F-4D97-AF65-F5344CB8AC3E}">
        <p14:creationId xmlns:p14="http://schemas.microsoft.com/office/powerpoint/2010/main" val="21750874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第</a:t>
            </a:r>
            <a:r>
              <a:rPr lang="en-US" altLang="zh-CN" dirty="0"/>
              <a:t>6</a:t>
            </a:r>
            <a:r>
              <a:rPr lang="zh-CN" altLang="en-US" dirty="0"/>
              <a:t>章 大数据管理系统的体系架构</a:t>
            </a:r>
          </a:p>
        </p:txBody>
      </p:sp>
      <p:sp>
        <p:nvSpPr>
          <p:cNvPr id="3" name="内容占位符 2"/>
          <p:cNvSpPr>
            <a:spLocks noGrp="1"/>
          </p:cNvSpPr>
          <p:nvPr>
            <p:ph idx="1"/>
          </p:nvPr>
        </p:nvSpPr>
        <p:spPr>
          <a:xfrm>
            <a:off x="838199" y="1285461"/>
            <a:ext cx="5351585" cy="5436013"/>
          </a:xfrm>
        </p:spPr>
        <p:txBody>
          <a:bodyPr>
            <a:noAutofit/>
          </a:bodyPr>
          <a:lstStyle/>
          <a:p>
            <a:r>
              <a:rPr lang="en-US" altLang="zh-CN" sz="2400" b="1" dirty="0"/>
              <a:t>6.1</a:t>
            </a:r>
            <a:r>
              <a:rPr lang="zh-CN" altLang="en-US" sz="2400" b="1" dirty="0"/>
              <a:t>数据库系统体系结构的发展</a:t>
            </a:r>
            <a:endParaRPr lang="en-US" altLang="zh-CN" sz="2400" b="1" dirty="0"/>
          </a:p>
          <a:p>
            <a:pPr lvl="1"/>
            <a:r>
              <a:rPr lang="en-US" altLang="zh-CN" dirty="0"/>
              <a:t>6.1.1</a:t>
            </a:r>
            <a:r>
              <a:rPr lang="zh-CN" altLang="en-US" dirty="0"/>
              <a:t>集中式体系架构</a:t>
            </a:r>
            <a:endParaRPr lang="en-US" altLang="zh-CN" dirty="0"/>
          </a:p>
          <a:p>
            <a:pPr lvl="1"/>
            <a:r>
              <a:rPr lang="en-US" altLang="zh-CN" dirty="0"/>
              <a:t>6.1.2 </a:t>
            </a:r>
            <a:r>
              <a:rPr lang="zh-CN" altLang="en-US" dirty="0"/>
              <a:t>客户</a:t>
            </a:r>
            <a:r>
              <a:rPr lang="en-US" altLang="zh-CN" dirty="0"/>
              <a:t>-</a:t>
            </a:r>
            <a:r>
              <a:rPr lang="zh-CN" altLang="en-US" dirty="0"/>
              <a:t>服务器体系架构</a:t>
            </a:r>
            <a:endParaRPr lang="en-US" altLang="zh-CN" dirty="0"/>
          </a:p>
          <a:p>
            <a:pPr lvl="1"/>
            <a:r>
              <a:rPr lang="en-US" altLang="zh-CN" dirty="0"/>
              <a:t>6.1.3 </a:t>
            </a:r>
            <a:r>
              <a:rPr lang="zh-CN" altLang="en-US" dirty="0"/>
              <a:t>并行与分布式体系架构简述</a:t>
            </a:r>
            <a:endParaRPr lang="en-US" altLang="zh-CN" dirty="0"/>
          </a:p>
          <a:p>
            <a:pPr lvl="1"/>
            <a:r>
              <a:rPr lang="en-US" altLang="zh-CN" dirty="0"/>
              <a:t>6.1.4 </a:t>
            </a:r>
            <a:r>
              <a:rPr lang="zh-CN" altLang="en-US" dirty="0"/>
              <a:t>数据库系统体系架构的相关概念</a:t>
            </a:r>
          </a:p>
          <a:p>
            <a:r>
              <a:rPr lang="en-US" altLang="zh-CN" sz="2400" b="1" dirty="0"/>
              <a:t>6.2 </a:t>
            </a:r>
            <a:r>
              <a:rPr lang="zh-CN" altLang="en-US" sz="2400" b="1" dirty="0"/>
              <a:t>并行数据库体系架构</a:t>
            </a:r>
          </a:p>
          <a:p>
            <a:pPr lvl="1"/>
            <a:r>
              <a:rPr lang="en-US" altLang="zh-CN" dirty="0"/>
              <a:t>6.2.1</a:t>
            </a:r>
            <a:r>
              <a:rPr lang="zh-CN" altLang="en-US" dirty="0"/>
              <a:t>并行数据库体系架构设计</a:t>
            </a:r>
            <a:endParaRPr lang="en-US" altLang="zh-CN" dirty="0"/>
          </a:p>
          <a:p>
            <a:pPr lvl="1"/>
            <a:r>
              <a:rPr lang="en-US" altLang="zh-CN" dirty="0"/>
              <a:t>6.2.2 IO</a:t>
            </a:r>
            <a:r>
              <a:rPr lang="zh-CN" altLang="en-US" dirty="0"/>
              <a:t>并行</a:t>
            </a:r>
          </a:p>
          <a:p>
            <a:pPr lvl="1"/>
            <a:r>
              <a:rPr lang="en-US" altLang="zh-CN" dirty="0"/>
              <a:t>6.2.3</a:t>
            </a:r>
            <a:r>
              <a:rPr lang="zh-CN" altLang="en-US" dirty="0"/>
              <a:t>查询间与查询内并行</a:t>
            </a:r>
          </a:p>
          <a:p>
            <a:pPr lvl="1"/>
            <a:r>
              <a:rPr lang="en-US" altLang="zh-CN" dirty="0"/>
              <a:t>6.2.4 </a:t>
            </a:r>
            <a:r>
              <a:rPr lang="zh-CN" altLang="en-US" dirty="0"/>
              <a:t>操作间与操作内</a:t>
            </a:r>
            <a:r>
              <a:rPr lang="zh-CN" altLang="en-US" dirty="0" smtClean="0"/>
              <a:t>并行</a:t>
            </a:r>
            <a:endParaRPr lang="en-US" altLang="zh-CN" dirty="0"/>
          </a:p>
        </p:txBody>
      </p:sp>
      <p:sp>
        <p:nvSpPr>
          <p:cNvPr id="5" name="灯片编号占位符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464E751-8DDD-48F4-87DB-3D6A7AC74B40}" type="slidenum">
              <a:rPr kumimoji="0" lang="zh-CN" altLang="en-US" sz="18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
        <p:nvSpPr>
          <p:cNvPr id="4" name="矩形 3"/>
          <p:cNvSpPr/>
          <p:nvPr/>
        </p:nvSpPr>
        <p:spPr>
          <a:xfrm>
            <a:off x="6384054" y="1304830"/>
            <a:ext cx="5382566" cy="3637919"/>
          </a:xfrm>
          <a:prstGeom prst="rect">
            <a:avLst/>
          </a:prstGeom>
        </p:spPr>
        <p:txBody>
          <a:bodyPr wrap="square">
            <a:spAutoFit/>
          </a:bodyPr>
          <a:lstStyle/>
          <a:p>
            <a:pPr>
              <a:lnSpc>
                <a:spcPct val="120000"/>
              </a:lnSpc>
            </a:pPr>
            <a:r>
              <a:rPr lang="en-US" altLang="zh-CN" sz="2400" b="1" dirty="0">
                <a:latin typeface="微软雅黑" panose="020B0503020204020204" pitchFamily="34" charset="-122"/>
                <a:ea typeface="微软雅黑" panose="020B0503020204020204" pitchFamily="34" charset="-122"/>
              </a:rPr>
              <a:t>6.3 </a:t>
            </a:r>
            <a:r>
              <a:rPr lang="zh-CN" altLang="en-US" sz="2400" b="1" dirty="0">
                <a:latin typeface="微软雅黑" panose="020B0503020204020204" pitchFamily="34" charset="-122"/>
                <a:ea typeface="微软雅黑" panose="020B0503020204020204" pitchFamily="34" charset="-122"/>
              </a:rPr>
              <a:t>分布式数据库体系架构</a:t>
            </a:r>
            <a:endParaRPr lang="en-US" altLang="zh-CN" sz="2400" b="1" dirty="0">
              <a:latin typeface="微软雅黑" panose="020B0503020204020204" pitchFamily="34" charset="-122"/>
              <a:ea typeface="微软雅黑" panose="020B0503020204020204" pitchFamily="34" charset="-122"/>
            </a:endParaRPr>
          </a:p>
          <a:p>
            <a:pPr marL="0" lvl="1">
              <a:lnSpc>
                <a:spcPct val="120000"/>
              </a:lnSpc>
            </a:pPr>
            <a:r>
              <a:rPr lang="en-US" altLang="zh-CN" sz="2400" dirty="0">
                <a:latin typeface="微软雅黑" panose="020B0503020204020204" pitchFamily="34" charset="-122"/>
                <a:ea typeface="微软雅黑" panose="020B0503020204020204" pitchFamily="34" charset="-122"/>
              </a:rPr>
              <a:t>6.3.1</a:t>
            </a:r>
            <a:r>
              <a:rPr lang="zh-CN" altLang="en-US" sz="2400" dirty="0">
                <a:latin typeface="微软雅黑" panose="020B0503020204020204" pitchFamily="34" charset="-122"/>
                <a:ea typeface="微软雅黑" panose="020B0503020204020204" pitchFamily="34" charset="-122"/>
              </a:rPr>
              <a:t>分布式事务系统结构</a:t>
            </a:r>
            <a:endParaRPr lang="zh-CN" altLang="zh-CN" sz="2400" dirty="0">
              <a:latin typeface="微软雅黑" panose="020B0503020204020204" pitchFamily="34" charset="-122"/>
              <a:ea typeface="微软雅黑" panose="020B0503020204020204" pitchFamily="34" charset="-122"/>
            </a:endParaRPr>
          </a:p>
          <a:p>
            <a:pPr marL="0" lvl="1">
              <a:lnSpc>
                <a:spcPct val="120000"/>
              </a:lnSpc>
            </a:pPr>
            <a:r>
              <a:rPr lang="en-US" altLang="zh-CN" sz="2400" dirty="0">
                <a:latin typeface="微软雅黑" panose="020B0503020204020204" pitchFamily="34" charset="-122"/>
                <a:ea typeface="微软雅黑" panose="020B0503020204020204" pitchFamily="34" charset="-122"/>
              </a:rPr>
              <a:t>6.3.2</a:t>
            </a:r>
            <a:r>
              <a:rPr lang="zh-CN" altLang="en-US" sz="2400" dirty="0">
                <a:latin typeface="微软雅黑" panose="020B0503020204020204" pitchFamily="34" charset="-122"/>
                <a:ea typeface="微软雅黑" panose="020B0503020204020204" pitchFamily="34" charset="-122"/>
              </a:rPr>
              <a:t>分布式数据库中的并发控制</a:t>
            </a:r>
            <a:endParaRPr lang="en-US" altLang="zh-CN" sz="2400" dirty="0">
              <a:latin typeface="微软雅黑" panose="020B0503020204020204" pitchFamily="34" charset="-122"/>
              <a:ea typeface="微软雅黑" panose="020B0503020204020204" pitchFamily="34" charset="-122"/>
            </a:endParaRPr>
          </a:p>
          <a:p>
            <a:pPr marL="0" lvl="1">
              <a:lnSpc>
                <a:spcPct val="120000"/>
              </a:lnSpc>
            </a:pPr>
            <a:r>
              <a:rPr lang="en-US" altLang="zh-CN" sz="2400" dirty="0">
                <a:latin typeface="微软雅黑" panose="020B0503020204020204" pitchFamily="34" charset="-122"/>
                <a:ea typeface="微软雅黑" panose="020B0503020204020204" pitchFamily="34" charset="-122"/>
              </a:rPr>
              <a:t>6.3.3</a:t>
            </a:r>
            <a:r>
              <a:rPr lang="zh-CN" altLang="en-US" sz="2400" dirty="0">
                <a:latin typeface="微软雅黑" panose="020B0503020204020204" pitchFamily="34" charset="-122"/>
                <a:ea typeface="微软雅黑" panose="020B0503020204020204" pitchFamily="34" charset="-122"/>
              </a:rPr>
              <a:t>分布式数据库设计中的折中方案  </a:t>
            </a:r>
            <a:endParaRPr lang="en-US" altLang="zh-CN" sz="2400" dirty="0">
              <a:latin typeface="微软雅黑" panose="020B0503020204020204" pitchFamily="34" charset="-122"/>
              <a:ea typeface="微软雅黑" panose="020B0503020204020204" pitchFamily="34" charset="-122"/>
            </a:endParaRPr>
          </a:p>
          <a:p>
            <a:pPr marL="0" lvl="1">
              <a:lnSpc>
                <a:spcPct val="120000"/>
              </a:lnSpc>
            </a:pPr>
            <a:r>
              <a:rPr lang="en-US" altLang="zh-CN" sz="2400" dirty="0">
                <a:latin typeface="微软雅黑" panose="020B0503020204020204" pitchFamily="34" charset="-122"/>
                <a:ea typeface="微软雅黑" panose="020B0503020204020204" pitchFamily="34" charset="-122"/>
              </a:rPr>
              <a:t>6.3.4</a:t>
            </a:r>
            <a:r>
              <a:rPr lang="zh-CN" altLang="en-US" sz="2400" dirty="0">
                <a:latin typeface="微软雅黑" panose="020B0503020204020204" pitchFamily="34" charset="-122"/>
                <a:ea typeface="微软雅黑" panose="020B0503020204020204" pitchFamily="34" charset="-122"/>
              </a:rPr>
              <a:t>异构与基于云的分布式数据库</a:t>
            </a:r>
            <a:endParaRPr lang="en-US" altLang="zh-CN" sz="2400" dirty="0">
              <a:latin typeface="微软雅黑" panose="020B0503020204020204" pitchFamily="34" charset="-122"/>
              <a:ea typeface="微软雅黑" panose="020B0503020204020204" pitchFamily="34" charset="-122"/>
            </a:endParaRPr>
          </a:p>
          <a:p>
            <a:pPr marL="0" lvl="1">
              <a:lnSpc>
                <a:spcPct val="120000"/>
              </a:lnSpc>
            </a:pPr>
            <a:r>
              <a:rPr lang="en-US" altLang="zh-CN" sz="2400" dirty="0">
                <a:latin typeface="微软雅黑" panose="020B0503020204020204" pitchFamily="34" charset="-122"/>
                <a:ea typeface="微软雅黑" panose="020B0503020204020204" pitchFamily="34" charset="-122"/>
              </a:rPr>
              <a:t>6.3.5 </a:t>
            </a:r>
            <a:r>
              <a:rPr lang="zh-CN" altLang="en-US" sz="2400" dirty="0">
                <a:latin typeface="微软雅黑" panose="020B0503020204020204" pitchFamily="34" charset="-122"/>
                <a:ea typeface="微软雅黑" panose="020B0503020204020204" pitchFamily="34" charset="-122"/>
              </a:rPr>
              <a:t>分布式目录系统</a:t>
            </a:r>
            <a:endParaRPr lang="en-US" altLang="zh-CN" sz="2400" dirty="0">
              <a:latin typeface="微软雅黑" panose="020B0503020204020204" pitchFamily="34" charset="-122"/>
              <a:ea typeface="微软雅黑" panose="020B0503020204020204" pitchFamily="34" charset="-122"/>
            </a:endParaRPr>
          </a:p>
          <a:p>
            <a:pPr>
              <a:lnSpc>
                <a:spcPct val="120000"/>
              </a:lnSpc>
            </a:pPr>
            <a:r>
              <a:rPr lang="en-US" altLang="zh-CN" sz="2400" b="1" dirty="0">
                <a:latin typeface="微软雅黑" panose="020B0503020204020204" pitchFamily="34" charset="-122"/>
                <a:ea typeface="微软雅黑" panose="020B0503020204020204" pitchFamily="34" charset="-122"/>
              </a:rPr>
              <a:t>6.4 </a:t>
            </a:r>
            <a:r>
              <a:rPr lang="zh-CN" altLang="en-US" sz="2400" b="1" dirty="0">
                <a:latin typeface="微软雅黑" panose="020B0503020204020204" pitchFamily="34" charset="-122"/>
                <a:ea typeface="微软雅黑" panose="020B0503020204020204" pitchFamily="34" charset="-122"/>
              </a:rPr>
              <a:t>实例分析</a:t>
            </a:r>
            <a:endParaRPr lang="en-US" altLang="zh-CN" sz="2400" b="1" dirty="0">
              <a:latin typeface="微软雅黑" panose="020B0503020204020204" pitchFamily="34" charset="-122"/>
              <a:ea typeface="微软雅黑" panose="020B0503020204020204" pitchFamily="34" charset="-122"/>
            </a:endParaRPr>
          </a:p>
          <a:p>
            <a:pPr>
              <a:lnSpc>
                <a:spcPct val="120000"/>
              </a:lnSpc>
            </a:pPr>
            <a:r>
              <a:rPr kumimoji="1" lang="en-US" altLang="zh-CN" sz="2400" b="1" dirty="0">
                <a:latin typeface="微软雅黑" panose="020B0503020204020204" pitchFamily="34" charset="-122"/>
                <a:ea typeface="微软雅黑" panose="020B0503020204020204" pitchFamily="34" charset="-122"/>
              </a:rPr>
              <a:t>6.5</a:t>
            </a:r>
            <a:r>
              <a:rPr kumimoji="1" lang="zh-CN" altLang="en-US" sz="2400" b="1" dirty="0">
                <a:latin typeface="微软雅黑" panose="020B0503020204020204" pitchFamily="34" charset="-122"/>
                <a:ea typeface="微软雅黑" panose="020B0503020204020204" pitchFamily="34" charset="-122"/>
              </a:rPr>
              <a:t> 小结</a:t>
            </a:r>
          </a:p>
        </p:txBody>
      </p:sp>
    </p:spTree>
    <p:extLst>
      <p:ext uri="{BB962C8B-B14F-4D97-AF65-F5344CB8AC3E}">
        <p14:creationId xmlns:p14="http://schemas.microsoft.com/office/powerpoint/2010/main" val="101864005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6.2.4 </a:t>
            </a:r>
            <a:r>
              <a:rPr lang="zh-CN" altLang="en-US" dirty="0"/>
              <a:t>操作间与操作内</a:t>
            </a:r>
            <a:r>
              <a:rPr lang="zh-CN" altLang="en-US" dirty="0" smtClean="0"/>
              <a:t>并行（续）</a:t>
            </a:r>
            <a:endParaRPr lang="zh-CN" altLang="en-US" dirty="0"/>
          </a:p>
        </p:txBody>
      </p:sp>
      <p:sp>
        <p:nvSpPr>
          <p:cNvPr id="3" name="内容占位符 2"/>
          <p:cNvSpPr>
            <a:spLocks noGrp="1"/>
          </p:cNvSpPr>
          <p:nvPr>
            <p:ph idx="1"/>
          </p:nvPr>
        </p:nvSpPr>
        <p:spPr>
          <a:xfrm>
            <a:off x="838200" y="1285462"/>
            <a:ext cx="10515600" cy="2555018"/>
          </a:xfrm>
        </p:spPr>
        <p:txBody>
          <a:bodyPr>
            <a:normAutofit/>
          </a:bodyPr>
          <a:lstStyle/>
          <a:p>
            <a:pPr lvl="1"/>
            <a:r>
              <a:rPr kumimoji="1" lang="zh-CN" altLang="en-US" sz="2800" b="1" dirty="0"/>
              <a:t>操作内</a:t>
            </a:r>
            <a:r>
              <a:rPr kumimoji="1" lang="zh-CN" altLang="en-US" sz="2800" b="1" dirty="0" smtClean="0"/>
              <a:t>并行（续）</a:t>
            </a:r>
            <a:endParaRPr kumimoji="1" lang="en-US" altLang="zh-CN" sz="2800" b="1" dirty="0" smtClean="0"/>
          </a:p>
          <a:p>
            <a:pPr lvl="1"/>
            <a:r>
              <a:rPr kumimoji="1" lang="zh-CN" altLang="en-US" b="1" dirty="0" smtClean="0"/>
              <a:t>划分连接</a:t>
            </a:r>
            <a:r>
              <a:rPr kumimoji="1" lang="zh-CN" altLang="en-US" dirty="0" smtClean="0"/>
              <a:t>：将参与连接的两个关系</a:t>
            </a:r>
            <a:r>
              <a:rPr kumimoji="1" lang="en-US" altLang="zh-CN" dirty="0" smtClean="0"/>
              <a:t>R</a:t>
            </a:r>
            <a:r>
              <a:rPr kumimoji="1" lang="zh-CN" altLang="en-US" dirty="0" smtClean="0"/>
              <a:t>和</a:t>
            </a:r>
            <a:r>
              <a:rPr kumimoji="1" lang="en-US" altLang="zh-CN" dirty="0" smtClean="0"/>
              <a:t>S</a:t>
            </a:r>
            <a:r>
              <a:rPr kumimoji="1" lang="zh-CN" altLang="en-US" dirty="0" smtClean="0"/>
              <a:t>（针对连接条件</a:t>
            </a:r>
            <a:r>
              <a:rPr kumimoji="1" lang="zh-CN" altLang="en-US" dirty="0"/>
              <a:t>）</a:t>
            </a:r>
            <a:r>
              <a:rPr kumimoji="1" lang="zh-CN" altLang="en-US" dirty="0" smtClean="0"/>
              <a:t>用相同的方式划分为</a:t>
            </a:r>
            <a:r>
              <a:rPr kumimoji="1" lang="en-US" altLang="zh-CN" dirty="0" smtClean="0"/>
              <a:t>n</a:t>
            </a:r>
            <a:r>
              <a:rPr kumimoji="1" lang="zh-CN" altLang="en-US" dirty="0" smtClean="0"/>
              <a:t>份，使得划分后的</a:t>
            </a:r>
            <a:r>
              <a:rPr kumimoji="1" lang="en-US" altLang="zh-CN" dirty="0" err="1" smtClean="0"/>
              <a:t>r</a:t>
            </a:r>
            <a:r>
              <a:rPr kumimoji="1" lang="en-US" altLang="zh-CN" baseline="-25000" dirty="0" err="1" smtClean="0"/>
              <a:t>i</a:t>
            </a:r>
            <a:r>
              <a:rPr kumimoji="1" lang="zh-CN" altLang="en-US" dirty="0" smtClean="0"/>
              <a:t>和</a:t>
            </a:r>
            <a:r>
              <a:rPr kumimoji="1" lang="en-US" altLang="zh-CN" dirty="0" err="1" smtClean="0"/>
              <a:t>s</a:t>
            </a:r>
            <a:r>
              <a:rPr kumimoji="1" lang="en-US" altLang="zh-CN" baseline="-25000" dirty="0" err="1"/>
              <a:t>i</a:t>
            </a:r>
            <a:r>
              <a:rPr kumimoji="1" lang="zh-CN" altLang="en-US" dirty="0" smtClean="0"/>
              <a:t>处于同一个范围，</a:t>
            </a:r>
            <a:r>
              <a:rPr kumimoji="1" lang="en-US" altLang="zh-CN" dirty="0" err="1" smtClean="0"/>
              <a:t>r</a:t>
            </a:r>
            <a:r>
              <a:rPr kumimoji="1" lang="en-US" altLang="zh-CN" baseline="-25000" dirty="0" err="1"/>
              <a:t>i</a:t>
            </a:r>
            <a:r>
              <a:rPr kumimoji="1" lang="zh-CN" altLang="en-US" dirty="0" smtClean="0"/>
              <a:t>和</a:t>
            </a:r>
            <a:r>
              <a:rPr kumimoji="1" lang="en-US" altLang="zh-CN" dirty="0" err="1" smtClean="0"/>
              <a:t>s</a:t>
            </a:r>
            <a:r>
              <a:rPr kumimoji="1" lang="en-US" altLang="zh-CN" baseline="-25000" dirty="0" err="1" smtClean="0"/>
              <a:t>j</a:t>
            </a:r>
            <a:r>
              <a:rPr kumimoji="1" lang="zh-CN" altLang="en-US" dirty="0"/>
              <a:t> （</a:t>
            </a:r>
            <a:r>
              <a:rPr kumimoji="1" lang="en-US" altLang="zh-CN" dirty="0" err="1"/>
              <a:t>i≠j</a:t>
            </a:r>
            <a:r>
              <a:rPr kumimoji="1" lang="zh-CN" altLang="en-US" dirty="0"/>
              <a:t>）</a:t>
            </a:r>
            <a:r>
              <a:rPr kumimoji="1" lang="zh-CN" altLang="en-US" dirty="0" smtClean="0"/>
              <a:t>之间的元组不满足连接条件，之后将各自的</a:t>
            </a:r>
            <a:r>
              <a:rPr kumimoji="1" lang="en-US" altLang="zh-CN" dirty="0" smtClean="0"/>
              <a:t>n</a:t>
            </a:r>
            <a:r>
              <a:rPr kumimoji="1" lang="zh-CN" altLang="en-US" dirty="0" smtClean="0"/>
              <a:t>个划分交给</a:t>
            </a:r>
            <a:r>
              <a:rPr kumimoji="1" lang="en-US" altLang="zh-CN" dirty="0" smtClean="0"/>
              <a:t>n</a:t>
            </a:r>
            <a:r>
              <a:rPr kumimoji="1" lang="zh-CN" altLang="en-US" dirty="0" smtClean="0"/>
              <a:t>个对应的处理器并行执行连接操作。</a:t>
            </a:r>
            <a:endParaRPr kumimoji="1" lang="en-US" altLang="zh-CN"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30</a:t>
            </a:fld>
            <a:endParaRPr lang="zh-CN" altLang="en-US" dirty="0"/>
          </a:p>
        </p:txBody>
      </p:sp>
      <p:pic>
        <p:nvPicPr>
          <p:cNvPr id="5" name="图片 4">
            <a:extLst>
              <a:ext uri="{FF2B5EF4-FFF2-40B4-BE49-F238E27FC236}">
                <a16:creationId xmlns:a16="http://schemas.microsoft.com/office/drawing/2014/main" id="{DDC81D77-D9C8-0C41-9190-A8F6886C7F7E}"/>
              </a:ext>
            </a:extLst>
          </p:cNvPr>
          <p:cNvPicPr>
            <a:picLocks noChangeAspect="1"/>
          </p:cNvPicPr>
          <p:nvPr/>
        </p:nvPicPr>
        <p:blipFill>
          <a:blip r:embed="rId2"/>
          <a:stretch>
            <a:fillRect/>
          </a:stretch>
        </p:blipFill>
        <p:spPr>
          <a:xfrm>
            <a:off x="2100568" y="3668624"/>
            <a:ext cx="6337312" cy="4262806"/>
          </a:xfrm>
          <a:prstGeom prst="rect">
            <a:avLst/>
          </a:prstGeom>
        </p:spPr>
      </p:pic>
    </p:spTree>
    <p:extLst>
      <p:ext uri="{BB962C8B-B14F-4D97-AF65-F5344CB8AC3E}">
        <p14:creationId xmlns:p14="http://schemas.microsoft.com/office/powerpoint/2010/main" val="250113338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7320"/>
            <a:ext cx="10515600" cy="920336"/>
          </a:xfrm>
        </p:spPr>
        <p:txBody>
          <a:bodyPr/>
          <a:lstStyle/>
          <a:p>
            <a:r>
              <a:rPr lang="en-US" altLang="zh-CN" dirty="0"/>
              <a:t>6.2.4 </a:t>
            </a:r>
            <a:r>
              <a:rPr lang="zh-CN" altLang="en-US" dirty="0"/>
              <a:t>操作间与操作内</a:t>
            </a:r>
            <a:r>
              <a:rPr lang="zh-CN" altLang="en-US" dirty="0" smtClean="0"/>
              <a:t>并行（续）</a:t>
            </a:r>
            <a:endParaRPr lang="zh-CN" altLang="en-US" dirty="0"/>
          </a:p>
        </p:txBody>
      </p:sp>
      <p:sp>
        <p:nvSpPr>
          <p:cNvPr id="3" name="内容占位符 2"/>
          <p:cNvSpPr>
            <a:spLocks noGrp="1"/>
          </p:cNvSpPr>
          <p:nvPr>
            <p:ph idx="1"/>
          </p:nvPr>
        </p:nvSpPr>
        <p:spPr>
          <a:xfrm>
            <a:off x="838200" y="927656"/>
            <a:ext cx="10515600" cy="3256718"/>
          </a:xfrm>
        </p:spPr>
        <p:txBody>
          <a:bodyPr>
            <a:noAutofit/>
          </a:bodyPr>
          <a:lstStyle/>
          <a:p>
            <a:pPr lvl="1"/>
            <a:r>
              <a:rPr kumimoji="1" lang="zh-CN" altLang="en-US" b="1" dirty="0"/>
              <a:t>操作内</a:t>
            </a:r>
            <a:r>
              <a:rPr kumimoji="1" lang="zh-CN" altLang="en-US" b="1" dirty="0" smtClean="0"/>
              <a:t>并行（续）</a:t>
            </a:r>
            <a:endParaRPr kumimoji="1" lang="en-US" altLang="zh-CN" b="1" dirty="0" smtClean="0"/>
          </a:p>
          <a:p>
            <a:pPr lvl="1"/>
            <a:r>
              <a:rPr kumimoji="1" lang="zh-CN" altLang="en-US" b="1" dirty="0"/>
              <a:t>分片</a:t>
            </a:r>
            <a:r>
              <a:rPr kumimoji="1" lang="en-US" altLang="zh-CN" b="1" dirty="0"/>
              <a:t>-</a:t>
            </a:r>
            <a:r>
              <a:rPr kumimoji="1" lang="zh-CN" altLang="en-US" b="1" dirty="0"/>
              <a:t>复制</a:t>
            </a:r>
            <a:r>
              <a:rPr kumimoji="1" lang="zh-CN" altLang="en-US" b="1" dirty="0" smtClean="0"/>
              <a:t>连接</a:t>
            </a:r>
            <a:r>
              <a:rPr kumimoji="1" lang="zh-CN" altLang="en-US" dirty="0" smtClean="0"/>
              <a:t>：参与连接的两个关系</a:t>
            </a:r>
            <a:r>
              <a:rPr kumimoji="1" lang="en-US" altLang="zh-CN" dirty="0" smtClean="0"/>
              <a:t>R</a:t>
            </a:r>
            <a:r>
              <a:rPr kumimoji="1" lang="zh-CN" altLang="en-US" dirty="0" smtClean="0"/>
              <a:t>和</a:t>
            </a:r>
            <a:r>
              <a:rPr kumimoji="1" lang="en-US" altLang="zh-CN" dirty="0" smtClean="0"/>
              <a:t>S</a:t>
            </a:r>
            <a:r>
              <a:rPr kumimoji="1" lang="zh-CN" altLang="en-US" dirty="0" smtClean="0"/>
              <a:t>，可以（在连接属性上）分别按照不同的划分函数分片，处理器</a:t>
            </a:r>
            <a:r>
              <a:rPr kumimoji="1" lang="en-US" altLang="zh-CN" baseline="-25000" dirty="0" err="1" smtClean="0"/>
              <a:t>i</a:t>
            </a:r>
            <a:r>
              <a:rPr kumimoji="1" lang="zh-CN" altLang="en-US" baseline="-25000" dirty="0" smtClean="0"/>
              <a:t>，</a:t>
            </a:r>
            <a:r>
              <a:rPr kumimoji="1" lang="en-US" altLang="zh-CN" baseline="-25000" dirty="0" smtClean="0"/>
              <a:t>j</a:t>
            </a:r>
            <a:r>
              <a:rPr kumimoji="1" lang="zh-CN" altLang="en-US" dirty="0" smtClean="0"/>
              <a:t>只需负责处理</a:t>
            </a:r>
            <a:r>
              <a:rPr kumimoji="1" lang="en-US" altLang="zh-CN" dirty="0" smtClean="0"/>
              <a:t>R</a:t>
            </a:r>
            <a:r>
              <a:rPr kumimoji="1" lang="zh-CN" altLang="en-US" dirty="0" smtClean="0"/>
              <a:t>的第</a:t>
            </a:r>
            <a:r>
              <a:rPr kumimoji="1" lang="en-US" altLang="zh-CN" dirty="0" err="1" smtClean="0"/>
              <a:t>i</a:t>
            </a:r>
            <a:r>
              <a:rPr kumimoji="1" lang="zh-CN" altLang="en-US" dirty="0" smtClean="0"/>
              <a:t>分区和</a:t>
            </a:r>
            <a:r>
              <a:rPr kumimoji="1" lang="en-US" altLang="zh-CN" dirty="0" smtClean="0"/>
              <a:t>S</a:t>
            </a:r>
            <a:r>
              <a:rPr kumimoji="1" lang="zh-CN" altLang="en-US" dirty="0" smtClean="0"/>
              <a:t>的第</a:t>
            </a:r>
            <a:r>
              <a:rPr kumimoji="1" lang="en-US" altLang="zh-CN" dirty="0" smtClean="0"/>
              <a:t>j</a:t>
            </a:r>
            <a:r>
              <a:rPr kumimoji="1" lang="zh-CN" altLang="en-US" dirty="0" smtClean="0"/>
              <a:t>分区的数据的连接，从而并行操作。</a:t>
            </a:r>
            <a:endParaRPr kumimoji="1" lang="en-US" altLang="zh-CN" dirty="0" smtClean="0"/>
          </a:p>
          <a:p>
            <a:pPr lvl="1"/>
            <a:r>
              <a:rPr kumimoji="1" lang="zh-CN" altLang="en-US" b="1" dirty="0" smtClean="0"/>
              <a:t>优点</a:t>
            </a:r>
            <a:r>
              <a:rPr kumimoji="1" lang="zh-CN" altLang="en-US" dirty="0" smtClean="0"/>
              <a:t>：能处理复杂的连接条件。</a:t>
            </a:r>
            <a:endParaRPr kumimoji="1" lang="en-US" altLang="zh-CN" dirty="0" smtClean="0"/>
          </a:p>
          <a:p>
            <a:pPr lvl="1"/>
            <a:r>
              <a:rPr kumimoji="1" lang="zh-CN" altLang="en-US" dirty="0" smtClean="0"/>
              <a:t>例如</a:t>
            </a:r>
            <a:r>
              <a:rPr kumimoji="1" lang="en-US" altLang="zh-CN" dirty="0" smtClean="0"/>
              <a:t>R</a:t>
            </a:r>
            <a:r>
              <a:rPr kumimoji="1" lang="zh-CN" altLang="en-US" dirty="0" smtClean="0"/>
              <a:t>的每个分片需要和</a:t>
            </a:r>
            <a:r>
              <a:rPr kumimoji="1" lang="en-US" altLang="zh-CN" dirty="0" smtClean="0"/>
              <a:t>S</a:t>
            </a:r>
            <a:r>
              <a:rPr kumimoji="1" lang="zh-CN" altLang="en-US" dirty="0" smtClean="0"/>
              <a:t>的每个分片匹配</a:t>
            </a:r>
            <a:endParaRPr kumimoji="1" lang="en-US" altLang="zh-CN"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31</a:t>
            </a:fld>
            <a:endParaRPr lang="zh-CN" altLang="en-US" dirty="0"/>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71329" y="3169830"/>
            <a:ext cx="5374088" cy="3551645"/>
          </a:xfrm>
          <a:prstGeom prst="rect">
            <a:avLst/>
          </a:prstGeom>
        </p:spPr>
      </p:pic>
    </p:spTree>
    <p:extLst>
      <p:ext uri="{BB962C8B-B14F-4D97-AF65-F5344CB8AC3E}">
        <p14:creationId xmlns:p14="http://schemas.microsoft.com/office/powerpoint/2010/main" val="302223308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7320"/>
            <a:ext cx="10515600" cy="920336"/>
          </a:xfrm>
        </p:spPr>
        <p:txBody>
          <a:bodyPr/>
          <a:lstStyle/>
          <a:p>
            <a:r>
              <a:rPr lang="en-US" altLang="zh-CN" dirty="0"/>
              <a:t>6.2.4 </a:t>
            </a:r>
            <a:r>
              <a:rPr lang="zh-CN" altLang="en-US" dirty="0"/>
              <a:t>操作间与操作内</a:t>
            </a:r>
            <a:r>
              <a:rPr lang="zh-CN" altLang="en-US" dirty="0" smtClean="0"/>
              <a:t>并行（续）</a:t>
            </a:r>
            <a:endParaRPr lang="zh-CN" altLang="en-US" dirty="0"/>
          </a:p>
        </p:txBody>
      </p:sp>
      <p:sp>
        <p:nvSpPr>
          <p:cNvPr id="3" name="内容占位符 2"/>
          <p:cNvSpPr>
            <a:spLocks noGrp="1"/>
          </p:cNvSpPr>
          <p:nvPr>
            <p:ph idx="1"/>
          </p:nvPr>
        </p:nvSpPr>
        <p:spPr>
          <a:xfrm>
            <a:off x="838200" y="927656"/>
            <a:ext cx="10515600" cy="5428694"/>
          </a:xfrm>
        </p:spPr>
        <p:txBody>
          <a:bodyPr>
            <a:noAutofit/>
          </a:bodyPr>
          <a:lstStyle/>
          <a:p>
            <a:pPr lvl="1"/>
            <a:r>
              <a:rPr kumimoji="1" lang="zh-CN" altLang="en-US" b="1" dirty="0"/>
              <a:t>操作内</a:t>
            </a:r>
            <a:r>
              <a:rPr kumimoji="1" lang="zh-CN" altLang="en-US" b="1" dirty="0" smtClean="0"/>
              <a:t>并行（续）</a:t>
            </a:r>
            <a:endParaRPr kumimoji="1" lang="en-US" altLang="zh-CN" b="1" dirty="0" smtClean="0"/>
          </a:p>
          <a:p>
            <a:pPr lvl="1"/>
            <a:r>
              <a:rPr kumimoji="1" lang="zh-CN" altLang="en-US" b="1" dirty="0" smtClean="0"/>
              <a:t>基于划分的并行散列连接</a:t>
            </a:r>
            <a:r>
              <a:rPr kumimoji="1" lang="zh-CN" altLang="en-US" dirty="0" smtClean="0"/>
              <a:t>：分为</a:t>
            </a:r>
            <a:r>
              <a:rPr kumimoji="1" lang="en-US" altLang="zh-CN" dirty="0" smtClean="0"/>
              <a:t>3</a:t>
            </a:r>
            <a:r>
              <a:rPr kumimoji="1" lang="zh-CN" altLang="en-US" dirty="0" smtClean="0"/>
              <a:t>个阶段，</a:t>
            </a:r>
            <a:r>
              <a:rPr kumimoji="1" lang="en-US" altLang="zh-CN" dirty="0"/>
              <a:t>partition</a:t>
            </a:r>
            <a:r>
              <a:rPr kumimoji="1" lang="zh-CN" altLang="en-US" dirty="0"/>
              <a:t>、</a:t>
            </a:r>
            <a:r>
              <a:rPr kumimoji="1" lang="en-US" altLang="zh-CN" dirty="0"/>
              <a:t>build</a:t>
            </a:r>
            <a:r>
              <a:rPr kumimoji="1" lang="zh-CN" altLang="en-US" dirty="0"/>
              <a:t>和</a:t>
            </a:r>
            <a:r>
              <a:rPr kumimoji="1" lang="en-US" altLang="zh-CN" dirty="0"/>
              <a:t>probe</a:t>
            </a:r>
            <a:r>
              <a:rPr kumimoji="1" lang="zh-CN" altLang="en-US" dirty="0"/>
              <a:t>阶段。</a:t>
            </a:r>
            <a:r>
              <a:rPr kumimoji="1" lang="en-US" altLang="zh-CN" dirty="0"/>
              <a:t>partition</a:t>
            </a:r>
            <a:r>
              <a:rPr kumimoji="1" lang="zh-CN" altLang="en-US" dirty="0"/>
              <a:t>阶段将</a:t>
            </a:r>
            <a:r>
              <a:rPr kumimoji="1" lang="en-US" altLang="zh-CN" dirty="0"/>
              <a:t>R</a:t>
            </a:r>
            <a:r>
              <a:rPr kumimoji="1" lang="zh-CN" altLang="en-US" dirty="0"/>
              <a:t>表的数据划分到不同的分区上，</a:t>
            </a:r>
            <a:r>
              <a:rPr kumimoji="1" lang="en-US" altLang="zh-CN" dirty="0"/>
              <a:t>build</a:t>
            </a:r>
            <a:r>
              <a:rPr kumimoji="1" lang="zh-CN" altLang="en-US" dirty="0"/>
              <a:t>阶段在各个分区上构建哈希表，</a:t>
            </a:r>
            <a:r>
              <a:rPr kumimoji="1" lang="en-US" altLang="zh-CN" dirty="0"/>
              <a:t>probe</a:t>
            </a:r>
            <a:r>
              <a:rPr kumimoji="1" lang="zh-CN" altLang="en-US" dirty="0"/>
              <a:t>阶段先将</a:t>
            </a:r>
            <a:r>
              <a:rPr kumimoji="1" lang="en-US" altLang="zh-CN" dirty="0"/>
              <a:t>S</a:t>
            </a:r>
            <a:r>
              <a:rPr kumimoji="1" lang="zh-CN" altLang="en-US" dirty="0"/>
              <a:t>表中的元组映射到对应的分区上，再进行连接</a:t>
            </a:r>
            <a:r>
              <a:rPr kumimoji="1" lang="zh-CN" altLang="en-US" dirty="0" smtClean="0"/>
              <a:t>操作。</a:t>
            </a:r>
            <a:endParaRPr kumimoji="1" lang="en-US" altLang="zh-CN" dirty="0" smtClean="0"/>
          </a:p>
          <a:p>
            <a:pPr lvl="1"/>
            <a:endParaRPr kumimoji="1" lang="en-US" altLang="zh-CN" dirty="0" smtClean="0"/>
          </a:p>
          <a:p>
            <a:pPr lvl="1"/>
            <a:r>
              <a:rPr kumimoji="1" lang="zh-CN" altLang="en-US" b="1" dirty="0"/>
              <a:t>不阻塞分区</a:t>
            </a:r>
            <a:r>
              <a:rPr kumimoji="1" lang="zh-CN" altLang="en-US" dirty="0"/>
              <a:t>（</a:t>
            </a:r>
            <a:r>
              <a:rPr kumimoji="1" lang="en-US" altLang="zh-CN" dirty="0"/>
              <a:t>Non-Blocking Partitioning</a:t>
            </a:r>
            <a:r>
              <a:rPr kumimoji="1" lang="zh-CN" altLang="en-US" dirty="0" smtClean="0"/>
              <a:t>）：</a:t>
            </a:r>
            <a:r>
              <a:rPr kumimoji="1" lang="en-US" altLang="zh-CN" dirty="0" smtClean="0"/>
              <a:t> </a:t>
            </a:r>
            <a:r>
              <a:rPr kumimoji="1" lang="en-US" altLang="zh-CN" dirty="0"/>
              <a:t>Build</a:t>
            </a:r>
            <a:r>
              <a:rPr kumimoji="1" lang="zh-CN" altLang="en-US" dirty="0"/>
              <a:t>阶段不会被</a:t>
            </a:r>
            <a:r>
              <a:rPr kumimoji="1" lang="en-US" altLang="zh-CN" dirty="0"/>
              <a:t>Partitioning</a:t>
            </a:r>
            <a:r>
              <a:rPr kumimoji="1" lang="zh-CN" altLang="en-US" dirty="0"/>
              <a:t>阶段阻塞</a:t>
            </a:r>
            <a:r>
              <a:rPr kumimoji="1" lang="zh-CN" altLang="en-US" dirty="0" smtClean="0"/>
              <a:t>。</a:t>
            </a:r>
            <a:r>
              <a:rPr kumimoji="1" lang="zh-CN" altLang="en-US" dirty="0"/>
              <a:t>因为</a:t>
            </a:r>
            <a:r>
              <a:rPr kumimoji="1" lang="en-US" altLang="zh-CN" dirty="0"/>
              <a:t>Build</a:t>
            </a:r>
            <a:r>
              <a:rPr kumimoji="1" lang="zh-CN" altLang="en-US" dirty="0"/>
              <a:t>阶段只关心</a:t>
            </a:r>
            <a:r>
              <a:rPr kumimoji="1" lang="en-US" altLang="zh-CN" dirty="0"/>
              <a:t>hash</a:t>
            </a:r>
            <a:r>
              <a:rPr kumimoji="1" lang="zh-CN" altLang="en-US" dirty="0"/>
              <a:t>表的产生，对于它输入的数据是否是完整的并不关心</a:t>
            </a:r>
            <a:r>
              <a:rPr kumimoji="1" lang="zh-CN" altLang="en-US" dirty="0" smtClean="0"/>
              <a:t>。此种方法只</a:t>
            </a:r>
            <a:r>
              <a:rPr kumimoji="1" lang="zh-CN" altLang="en-US" dirty="0"/>
              <a:t>扫描一次输入关系并即时生成</a:t>
            </a:r>
            <a:r>
              <a:rPr kumimoji="1" lang="zh-CN" altLang="en-US" dirty="0" smtClean="0"/>
              <a:t>输出，通过</a:t>
            </a:r>
            <a:r>
              <a:rPr kumimoji="1" lang="zh-CN" altLang="en-US" dirty="0"/>
              <a:t>另外的线程去读取输入产生</a:t>
            </a:r>
            <a:r>
              <a:rPr kumimoji="1" lang="zh-CN" altLang="en-US" dirty="0" smtClean="0"/>
              <a:t>的</a:t>
            </a:r>
            <a:r>
              <a:rPr kumimoji="1" lang="en-US" altLang="zh-CN" dirty="0" smtClean="0"/>
              <a:t>hash</a:t>
            </a:r>
            <a:r>
              <a:rPr kumimoji="1" lang="zh-CN" altLang="en-US" dirty="0" smtClean="0"/>
              <a:t>表等结果，从而</a:t>
            </a:r>
            <a:r>
              <a:rPr kumimoji="1" lang="zh-CN" altLang="en-US" dirty="0"/>
              <a:t>不必要等到所有的线程都结束扫描再进入下一个阶段</a:t>
            </a:r>
            <a:r>
              <a:rPr kumimoji="1" lang="zh-CN" altLang="en-US" dirty="0" smtClean="0"/>
              <a:t>。</a:t>
            </a:r>
            <a:endParaRPr kumimoji="1" lang="en-US" altLang="zh-CN" dirty="0" smtClean="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32</a:t>
            </a:fld>
            <a:endParaRPr lang="zh-CN" altLang="en-US" dirty="0"/>
          </a:p>
        </p:txBody>
      </p:sp>
      <p:sp>
        <p:nvSpPr>
          <p:cNvPr id="5" name="矩形 4"/>
          <p:cNvSpPr/>
          <p:nvPr/>
        </p:nvSpPr>
        <p:spPr>
          <a:xfrm>
            <a:off x="-291549" y="6215747"/>
            <a:ext cx="7666383" cy="369332"/>
          </a:xfrm>
          <a:prstGeom prst="rect">
            <a:avLst/>
          </a:prstGeom>
        </p:spPr>
        <p:txBody>
          <a:bodyPr wrap="square">
            <a:spAutoFit/>
          </a:bodyPr>
          <a:lstStyle/>
          <a:p>
            <a:pPr lvl="1"/>
            <a:r>
              <a:rPr kumimoji="1" lang="zh-CN" altLang="en-US" dirty="0" smtClean="0">
                <a:solidFill>
                  <a:schemeClr val="bg1">
                    <a:lumMod val="65000"/>
                  </a:schemeClr>
                </a:solidFill>
              </a:rPr>
              <a:t>参考：</a:t>
            </a:r>
            <a:r>
              <a:rPr kumimoji="1" lang="en-US" altLang="zh-CN" dirty="0" smtClean="0">
                <a:solidFill>
                  <a:schemeClr val="bg1">
                    <a:lumMod val="65000"/>
                  </a:schemeClr>
                </a:solidFill>
              </a:rPr>
              <a:t>https</a:t>
            </a:r>
            <a:r>
              <a:rPr kumimoji="1" lang="en-US" altLang="zh-CN" dirty="0">
                <a:solidFill>
                  <a:schemeClr val="bg1">
                    <a:lumMod val="65000"/>
                  </a:schemeClr>
                </a:solidFill>
              </a:rPr>
              <a:t>://blog.csdn.net/u013007900/article/details/79055303</a:t>
            </a:r>
          </a:p>
        </p:txBody>
      </p:sp>
    </p:spTree>
    <p:extLst>
      <p:ext uri="{BB962C8B-B14F-4D97-AF65-F5344CB8AC3E}">
        <p14:creationId xmlns:p14="http://schemas.microsoft.com/office/powerpoint/2010/main" val="364680583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7320"/>
            <a:ext cx="10515600" cy="920336"/>
          </a:xfrm>
        </p:spPr>
        <p:txBody>
          <a:bodyPr/>
          <a:lstStyle/>
          <a:p>
            <a:r>
              <a:rPr lang="en-US" altLang="zh-CN" dirty="0"/>
              <a:t>6.2.4 </a:t>
            </a:r>
            <a:r>
              <a:rPr lang="zh-CN" altLang="en-US" dirty="0"/>
              <a:t>操作间与操作内</a:t>
            </a:r>
            <a:r>
              <a:rPr lang="zh-CN" altLang="en-US" dirty="0" smtClean="0"/>
              <a:t>并行（续）</a:t>
            </a:r>
            <a:endParaRPr lang="zh-CN" altLang="en-US" dirty="0"/>
          </a:p>
        </p:txBody>
      </p:sp>
      <p:sp>
        <p:nvSpPr>
          <p:cNvPr id="3" name="内容占位符 2"/>
          <p:cNvSpPr>
            <a:spLocks noGrp="1"/>
          </p:cNvSpPr>
          <p:nvPr>
            <p:ph idx="1"/>
          </p:nvPr>
        </p:nvSpPr>
        <p:spPr>
          <a:xfrm>
            <a:off x="838200" y="927656"/>
            <a:ext cx="10515600" cy="5428694"/>
          </a:xfrm>
        </p:spPr>
        <p:txBody>
          <a:bodyPr>
            <a:noAutofit/>
          </a:bodyPr>
          <a:lstStyle/>
          <a:p>
            <a:pPr lvl="1"/>
            <a:r>
              <a:rPr kumimoji="1" lang="zh-CN" altLang="en-US" b="1" dirty="0"/>
              <a:t>操作内</a:t>
            </a:r>
            <a:r>
              <a:rPr kumimoji="1" lang="zh-CN" altLang="en-US" b="1" dirty="0" smtClean="0"/>
              <a:t>并行（续）</a:t>
            </a:r>
            <a:endParaRPr kumimoji="1" lang="en-US" altLang="zh-CN" b="1" dirty="0" smtClean="0"/>
          </a:p>
          <a:p>
            <a:pPr lvl="1"/>
            <a:r>
              <a:rPr kumimoji="1" lang="zh-CN" altLang="en-US" b="1" dirty="0" smtClean="0"/>
              <a:t>基于划分的并行散列连接</a:t>
            </a:r>
            <a:r>
              <a:rPr kumimoji="1" lang="zh-CN" altLang="en-US" dirty="0" smtClean="0"/>
              <a:t>：</a:t>
            </a:r>
            <a:endParaRPr kumimoji="1" lang="en-US" altLang="zh-CN" dirty="0" smtClean="0"/>
          </a:p>
          <a:p>
            <a:pPr lvl="1"/>
            <a:r>
              <a:rPr kumimoji="1" lang="zh-CN" altLang="en-US" b="1" dirty="0" smtClean="0"/>
              <a:t>阻塞分区</a:t>
            </a:r>
            <a:r>
              <a:rPr lang="zh-CN" altLang="en-US" dirty="0" smtClean="0"/>
              <a:t>（</a:t>
            </a:r>
            <a:r>
              <a:rPr lang="en-US" altLang="zh-CN" dirty="0"/>
              <a:t>Blocking Partitioning</a:t>
            </a:r>
            <a:r>
              <a:rPr lang="zh-CN" altLang="en-US" dirty="0"/>
              <a:t>，又称为</a:t>
            </a:r>
            <a:r>
              <a:rPr lang="en-US" altLang="zh-CN" dirty="0"/>
              <a:t>radix</a:t>
            </a:r>
            <a:r>
              <a:rPr lang="zh-CN" altLang="en-US" dirty="0"/>
              <a:t>）多次扫描输入数据，以生成分区。多步骤传递数据</a:t>
            </a:r>
            <a:r>
              <a:rPr lang="zh-CN" altLang="en-US" dirty="0" smtClean="0"/>
              <a:t>：</a:t>
            </a:r>
            <a:endParaRPr lang="en-US" altLang="zh-CN" dirty="0" smtClean="0"/>
          </a:p>
          <a:p>
            <a:pPr lvl="1"/>
            <a:r>
              <a:rPr lang="zh-CN" altLang="en-US" dirty="0" smtClean="0"/>
              <a:t>（</a:t>
            </a:r>
            <a:r>
              <a:rPr lang="en-US" altLang="zh-CN" dirty="0" smtClean="0"/>
              <a:t>1</a:t>
            </a:r>
            <a:r>
              <a:rPr lang="zh-CN" altLang="en-US" dirty="0" smtClean="0"/>
              <a:t>）扫描</a:t>
            </a:r>
            <a:r>
              <a:rPr lang="en-US" altLang="zh-CN" dirty="0"/>
              <a:t>R</a:t>
            </a:r>
            <a:r>
              <a:rPr lang="zh-CN" altLang="en-US" dirty="0"/>
              <a:t>并计算每个哈希键的元组数量的直方图在某个偏移量处的基数</a:t>
            </a:r>
            <a:r>
              <a:rPr lang="zh-CN" altLang="en-US" dirty="0" smtClean="0"/>
              <a:t>。（</a:t>
            </a:r>
            <a:r>
              <a:rPr lang="en-US" altLang="zh-CN" dirty="0" smtClean="0"/>
              <a:t>2</a:t>
            </a:r>
            <a:r>
              <a:rPr lang="zh-CN" altLang="en-US" dirty="0" smtClean="0"/>
              <a:t>）使用</a:t>
            </a:r>
            <a:r>
              <a:rPr lang="zh-CN" altLang="en-US" dirty="0"/>
              <a:t>此直方图通过计算前缀和来确定输出偏移量</a:t>
            </a:r>
            <a:r>
              <a:rPr lang="zh-CN" altLang="en-US" dirty="0" smtClean="0"/>
              <a:t>。</a:t>
            </a:r>
            <a:endParaRPr lang="en-US" altLang="zh-CN" dirty="0" smtClean="0"/>
          </a:p>
          <a:p>
            <a:pPr lvl="1"/>
            <a:r>
              <a:rPr lang="zh-CN" altLang="en-US" dirty="0" smtClean="0"/>
              <a:t>（</a:t>
            </a:r>
            <a:r>
              <a:rPr lang="en-US" altLang="zh-CN" dirty="0" smtClean="0"/>
              <a:t>3</a:t>
            </a:r>
            <a:r>
              <a:rPr lang="zh-CN" altLang="en-US" dirty="0" smtClean="0"/>
              <a:t>）再次</a:t>
            </a:r>
            <a:r>
              <a:rPr lang="zh-CN" altLang="en-US" dirty="0"/>
              <a:t>扫描</a:t>
            </a:r>
            <a:r>
              <a:rPr lang="en-US" altLang="zh-CN" dirty="0"/>
              <a:t>R</a:t>
            </a:r>
            <a:r>
              <a:rPr lang="zh-CN" altLang="en-US" dirty="0"/>
              <a:t>并根据散列键进行分区</a:t>
            </a:r>
            <a:r>
              <a:rPr lang="zh-CN" altLang="en-US" dirty="0" smtClean="0"/>
              <a:t>。</a:t>
            </a:r>
            <a:endParaRPr lang="en-US" altLang="zh-CN" dirty="0" smtClean="0"/>
          </a:p>
          <a:p>
            <a:pPr lvl="1"/>
            <a:r>
              <a:rPr lang="zh-CN" altLang="en-US" b="1" dirty="0" smtClean="0"/>
              <a:t>并行嵌套循环连接：</a:t>
            </a:r>
            <a:r>
              <a:rPr lang="zh-CN" altLang="en-US" dirty="0" smtClean="0"/>
              <a:t>外表、内表扫描的并行，数据块之间的依赖分析等方法。。。</a:t>
            </a:r>
            <a:endParaRPr lang="zh-CN" altLang="en-US"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33</a:t>
            </a:fld>
            <a:endParaRPr lang="zh-CN" altLang="en-US" dirty="0"/>
          </a:p>
        </p:txBody>
      </p:sp>
      <p:sp>
        <p:nvSpPr>
          <p:cNvPr id="5" name="矩形 4"/>
          <p:cNvSpPr/>
          <p:nvPr/>
        </p:nvSpPr>
        <p:spPr>
          <a:xfrm>
            <a:off x="-291549" y="6215747"/>
            <a:ext cx="7666383" cy="369332"/>
          </a:xfrm>
          <a:prstGeom prst="rect">
            <a:avLst/>
          </a:prstGeom>
        </p:spPr>
        <p:txBody>
          <a:bodyPr wrap="square">
            <a:spAutoFit/>
          </a:bodyPr>
          <a:lstStyle/>
          <a:p>
            <a:pPr lvl="1"/>
            <a:r>
              <a:rPr kumimoji="1" lang="zh-CN" altLang="en-US" dirty="0" smtClean="0">
                <a:solidFill>
                  <a:schemeClr val="bg1">
                    <a:lumMod val="65000"/>
                  </a:schemeClr>
                </a:solidFill>
              </a:rPr>
              <a:t>参考：</a:t>
            </a:r>
            <a:r>
              <a:rPr kumimoji="1" lang="en-US" altLang="zh-CN" dirty="0" smtClean="0">
                <a:solidFill>
                  <a:schemeClr val="bg1">
                    <a:lumMod val="65000"/>
                  </a:schemeClr>
                </a:solidFill>
              </a:rPr>
              <a:t>https</a:t>
            </a:r>
            <a:r>
              <a:rPr kumimoji="1" lang="en-US" altLang="zh-CN" dirty="0">
                <a:solidFill>
                  <a:schemeClr val="bg1">
                    <a:lumMod val="65000"/>
                  </a:schemeClr>
                </a:solidFill>
              </a:rPr>
              <a:t>://blog.csdn.net/u013007900/article/details/79055303</a:t>
            </a:r>
          </a:p>
        </p:txBody>
      </p:sp>
    </p:spTree>
    <p:extLst>
      <p:ext uri="{BB962C8B-B14F-4D97-AF65-F5344CB8AC3E}">
        <p14:creationId xmlns:p14="http://schemas.microsoft.com/office/powerpoint/2010/main" val="370325941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5267"/>
            <a:ext cx="10515600" cy="920336"/>
          </a:xfrm>
        </p:spPr>
        <p:txBody>
          <a:bodyPr/>
          <a:lstStyle/>
          <a:p>
            <a:r>
              <a:rPr lang="en-US" altLang="zh-CN" dirty="0"/>
              <a:t>6.3 </a:t>
            </a:r>
            <a:r>
              <a:rPr lang="zh-CN" altLang="en-US" dirty="0"/>
              <a:t>分布式数据库体系结构</a:t>
            </a:r>
          </a:p>
        </p:txBody>
      </p:sp>
      <p:sp>
        <p:nvSpPr>
          <p:cNvPr id="3" name="内容占位符 2"/>
          <p:cNvSpPr>
            <a:spLocks noGrp="1"/>
          </p:cNvSpPr>
          <p:nvPr>
            <p:ph idx="1"/>
          </p:nvPr>
        </p:nvSpPr>
        <p:spPr>
          <a:xfrm>
            <a:off x="838200" y="915069"/>
            <a:ext cx="10515600" cy="5288958"/>
          </a:xfrm>
        </p:spPr>
        <p:txBody>
          <a:bodyPr>
            <a:noAutofit/>
          </a:bodyPr>
          <a:lstStyle/>
          <a:p>
            <a:pPr>
              <a:lnSpc>
                <a:spcPct val="100000"/>
              </a:lnSpc>
            </a:pPr>
            <a:r>
              <a:rPr lang="en-US" altLang="zh-CN" sz="2400" b="1" dirty="0"/>
              <a:t>6.3.1</a:t>
            </a:r>
            <a:r>
              <a:rPr lang="zh-CN" altLang="en-US" sz="2400" b="1" dirty="0" smtClean="0"/>
              <a:t>分布式数据库系统概述</a:t>
            </a:r>
            <a:endParaRPr lang="en-US" altLang="zh-CN" sz="2400" dirty="0" smtClean="0"/>
          </a:p>
          <a:p>
            <a:pPr>
              <a:lnSpc>
                <a:spcPct val="100000"/>
              </a:lnSpc>
            </a:pPr>
            <a:r>
              <a:rPr lang="zh-CN" altLang="en-US" sz="2400" dirty="0" smtClean="0"/>
              <a:t>分布式数据库系统</a:t>
            </a:r>
            <a:r>
              <a:rPr lang="zh-CN" altLang="en-US" sz="2400" dirty="0"/>
              <a:t>的研究始于</a:t>
            </a:r>
            <a:r>
              <a:rPr lang="en-US" altLang="zh-CN" sz="2400" dirty="0"/>
              <a:t>20</a:t>
            </a:r>
            <a:r>
              <a:rPr lang="zh-CN" altLang="en-US" sz="2400" dirty="0"/>
              <a:t>世纪</a:t>
            </a:r>
            <a:r>
              <a:rPr lang="en-US" altLang="zh-CN" sz="2400" dirty="0"/>
              <a:t>70</a:t>
            </a:r>
            <a:r>
              <a:rPr lang="zh-CN" altLang="en-US" sz="2400" dirty="0"/>
              <a:t>年代中期：</a:t>
            </a:r>
            <a:endParaRPr lang="en-US" altLang="zh-CN" sz="2400" dirty="0"/>
          </a:p>
          <a:p>
            <a:pPr>
              <a:lnSpc>
                <a:spcPct val="100000"/>
              </a:lnSpc>
              <a:buFont typeface="Wingdings" panose="05000000000000000000" pitchFamily="2" charset="2"/>
              <a:buChar char="Ø"/>
            </a:pPr>
            <a:r>
              <a:rPr lang="zh-CN" altLang="en-US" sz="2400" dirty="0"/>
              <a:t>数据分布的需求</a:t>
            </a:r>
            <a:endParaRPr lang="en-US" altLang="zh-CN" sz="2400" dirty="0"/>
          </a:p>
          <a:p>
            <a:pPr>
              <a:lnSpc>
                <a:spcPct val="100000"/>
              </a:lnSpc>
              <a:buFont typeface="Wingdings" panose="05000000000000000000" pitchFamily="2" charset="2"/>
              <a:buChar char="Ø"/>
            </a:pPr>
            <a:r>
              <a:rPr lang="zh-CN" altLang="en-US" sz="2400" dirty="0"/>
              <a:t>异构环境中数据集成的需求</a:t>
            </a:r>
            <a:endParaRPr lang="en-US" altLang="zh-CN" sz="2400" dirty="0"/>
          </a:p>
          <a:p>
            <a:pPr>
              <a:lnSpc>
                <a:spcPct val="100000"/>
              </a:lnSpc>
              <a:buFont typeface="Wingdings" panose="05000000000000000000" pitchFamily="2" charset="2"/>
              <a:buChar char="Ø"/>
            </a:pPr>
            <a:r>
              <a:rPr lang="zh-CN" altLang="en-US" sz="2400" dirty="0"/>
              <a:t>数据库设计方案信息系统集成的需求</a:t>
            </a:r>
          </a:p>
          <a:p>
            <a:pPr>
              <a:lnSpc>
                <a:spcPct val="100000"/>
              </a:lnSpc>
            </a:pPr>
            <a:endParaRPr lang="en-US" altLang="zh-CN" sz="2400" dirty="0" smtClean="0"/>
          </a:p>
          <a:p>
            <a:pPr>
              <a:lnSpc>
                <a:spcPct val="100000"/>
              </a:lnSpc>
            </a:pPr>
            <a:r>
              <a:rPr lang="zh-CN" altLang="en-US" sz="2400" b="1" dirty="0" smtClean="0"/>
              <a:t>分布式数据库系统</a:t>
            </a:r>
            <a:r>
              <a:rPr lang="en-US" altLang="zh-CN" sz="2400" dirty="0" smtClean="0"/>
              <a:t>(</a:t>
            </a:r>
            <a:r>
              <a:rPr lang="en-US" altLang="zh-CN" sz="2400" dirty="0"/>
              <a:t>Distributed Database </a:t>
            </a:r>
            <a:r>
              <a:rPr lang="en-US" altLang="zh-CN" sz="2400" dirty="0" smtClean="0"/>
              <a:t>System</a:t>
            </a:r>
            <a:r>
              <a:rPr lang="zh-CN" altLang="en-US" sz="2400" dirty="0" smtClean="0"/>
              <a:t>，</a:t>
            </a:r>
            <a:r>
              <a:rPr lang="en-US" altLang="zh-CN" sz="2400" dirty="0" smtClean="0"/>
              <a:t>DDBS)</a:t>
            </a:r>
            <a:r>
              <a:rPr lang="zh-CN" altLang="en-US" sz="2400" dirty="0" smtClean="0"/>
              <a:t>：多个物理位置分离、通过网络互联的子数据库系统组合而成的架构，</a:t>
            </a:r>
            <a:r>
              <a:rPr lang="zh-CN" altLang="en-US" sz="2400" dirty="0"/>
              <a:t>系统</a:t>
            </a:r>
            <a:r>
              <a:rPr lang="zh-CN" altLang="en-US" sz="2400" dirty="0" smtClean="0"/>
              <a:t>具有物理分布性、逻辑整体性、站点自治性、场地之间协作性。</a:t>
            </a:r>
            <a:endParaRPr lang="en-US" altLang="zh-CN" sz="2400" dirty="0" smtClean="0"/>
          </a:p>
          <a:p>
            <a:pPr>
              <a:spcAft>
                <a:spcPct val="10000"/>
              </a:spcAft>
              <a:buClr>
                <a:schemeClr val="tx1"/>
              </a:buClr>
            </a:pPr>
            <a:r>
              <a:rPr kumimoji="1" lang="zh-CN" altLang="en-US" sz="2400" b="1" dirty="0" smtClean="0"/>
              <a:t>物理</a:t>
            </a:r>
            <a:r>
              <a:rPr kumimoji="1" lang="zh-CN" altLang="en-US" sz="2400" b="1" dirty="0"/>
              <a:t>分布性</a:t>
            </a:r>
          </a:p>
          <a:p>
            <a:pPr lvl="1">
              <a:spcAft>
                <a:spcPct val="10000"/>
              </a:spcAft>
              <a:buClr>
                <a:schemeClr val="tx1"/>
              </a:buClr>
              <a:buFont typeface="Wingdings" panose="05000000000000000000" pitchFamily="2" charset="2"/>
              <a:buChar char="Ø"/>
            </a:pPr>
            <a:r>
              <a:rPr kumimoji="1" lang="zh-CN" altLang="en-US" dirty="0"/>
              <a:t> 数据存储在不同场地上</a:t>
            </a:r>
          </a:p>
          <a:p>
            <a:pPr lvl="1">
              <a:spcAft>
                <a:spcPct val="10000"/>
              </a:spcAft>
              <a:buClr>
                <a:schemeClr val="tx1"/>
              </a:buClr>
              <a:buFont typeface="Wingdings" panose="05000000000000000000" pitchFamily="2" charset="2"/>
              <a:buChar char="Ø"/>
            </a:pPr>
            <a:r>
              <a:rPr kumimoji="1" lang="zh-CN" altLang="en-US" dirty="0"/>
              <a:t> </a:t>
            </a:r>
            <a:r>
              <a:rPr kumimoji="1" lang="zh-CN" altLang="en-US" dirty="0" smtClean="0"/>
              <a:t>网络作为场地间联系的方式</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34</a:t>
            </a:fld>
            <a:endParaRPr lang="zh-CN" altLang="en-US" dirty="0"/>
          </a:p>
        </p:txBody>
      </p:sp>
    </p:spTree>
    <p:extLst>
      <p:ext uri="{BB962C8B-B14F-4D97-AF65-F5344CB8AC3E}">
        <p14:creationId xmlns:p14="http://schemas.microsoft.com/office/powerpoint/2010/main" val="107838625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6.3.1</a:t>
            </a:r>
            <a:r>
              <a:rPr lang="zh-CN" altLang="en-US" dirty="0"/>
              <a:t>分布式数据库系统</a:t>
            </a:r>
            <a:r>
              <a:rPr lang="zh-CN" altLang="en-US" dirty="0" smtClean="0"/>
              <a:t>概述（</a:t>
            </a:r>
            <a:r>
              <a:rPr lang="zh-CN" altLang="en-US" dirty="0"/>
              <a:t>续）</a:t>
            </a:r>
          </a:p>
        </p:txBody>
      </p:sp>
      <p:sp>
        <p:nvSpPr>
          <p:cNvPr id="3" name="内容占位符 2"/>
          <p:cNvSpPr>
            <a:spLocks noGrp="1"/>
          </p:cNvSpPr>
          <p:nvPr>
            <p:ph idx="1"/>
          </p:nvPr>
        </p:nvSpPr>
        <p:spPr>
          <a:xfrm>
            <a:off x="838200" y="1285462"/>
            <a:ext cx="10515600" cy="5288958"/>
          </a:xfrm>
        </p:spPr>
        <p:txBody>
          <a:bodyPr>
            <a:normAutofit lnSpcReduction="10000"/>
          </a:bodyPr>
          <a:lstStyle/>
          <a:p>
            <a:pPr>
              <a:spcAft>
                <a:spcPct val="10000"/>
              </a:spcAft>
              <a:buClr>
                <a:schemeClr val="tx1"/>
              </a:buClr>
            </a:pPr>
            <a:r>
              <a:rPr kumimoji="1" lang="zh-CN" altLang="en-US" sz="2400" b="1" dirty="0" smtClean="0"/>
              <a:t>逻辑</a:t>
            </a:r>
            <a:r>
              <a:rPr kumimoji="1" lang="zh-CN" altLang="en-US" sz="2400" b="1" dirty="0"/>
              <a:t>整体性</a:t>
            </a:r>
          </a:p>
          <a:p>
            <a:pPr lvl="1">
              <a:spcAft>
                <a:spcPct val="10000"/>
              </a:spcAft>
              <a:buClr>
                <a:schemeClr val="tx1"/>
              </a:buClr>
              <a:buFont typeface="Wingdings" panose="05000000000000000000" pitchFamily="2" charset="2"/>
              <a:buChar char="Ø"/>
            </a:pPr>
            <a:r>
              <a:rPr kumimoji="1" lang="zh-CN" altLang="en-US" dirty="0"/>
              <a:t> 数据逻辑上是一个相互联系的整体（相互一致）</a:t>
            </a:r>
          </a:p>
          <a:p>
            <a:pPr lvl="1">
              <a:spcAft>
                <a:spcPct val="10000"/>
              </a:spcAft>
              <a:buClr>
                <a:schemeClr val="tx1"/>
              </a:buClr>
              <a:buFont typeface="Wingdings" panose="05000000000000000000" pitchFamily="2" charset="2"/>
              <a:buChar char="Ø"/>
            </a:pPr>
            <a:r>
              <a:rPr kumimoji="1" lang="zh-CN" altLang="en-US" dirty="0"/>
              <a:t> 有统一的（</a:t>
            </a:r>
            <a:r>
              <a:rPr kumimoji="1" lang="en-US" altLang="zh-CN" dirty="0"/>
              <a:t>DDBMS</a:t>
            </a:r>
            <a:r>
              <a:rPr kumimoji="1" lang="zh-CN" altLang="en-US" dirty="0"/>
              <a:t>）管理节点，支持全局应用</a:t>
            </a:r>
            <a:endParaRPr kumimoji="1" lang="en-US" altLang="zh-CN" dirty="0"/>
          </a:p>
          <a:p>
            <a:pPr lvl="1">
              <a:spcAft>
                <a:spcPct val="10000"/>
              </a:spcAft>
              <a:buClr>
                <a:schemeClr val="tx1"/>
              </a:buClr>
              <a:buFont typeface="Wingdings" panose="05000000000000000000" pitchFamily="2" charset="2"/>
              <a:buChar char="Ø"/>
            </a:pPr>
            <a:r>
              <a:rPr kumimoji="1" lang="zh-CN" altLang="en-US" dirty="0"/>
              <a:t> 局部错误可导致全局回退</a:t>
            </a:r>
          </a:p>
          <a:p>
            <a:pPr>
              <a:lnSpc>
                <a:spcPct val="100000"/>
              </a:lnSpc>
            </a:pPr>
            <a:r>
              <a:rPr kumimoji="1" lang="zh-CN" altLang="en-US" sz="2400" b="1" dirty="0" smtClean="0">
                <a:latin typeface="+mn-ea"/>
              </a:rPr>
              <a:t>站点自治性</a:t>
            </a:r>
            <a:endParaRPr kumimoji="1" lang="zh-CN" altLang="en-US" sz="2400" b="1" dirty="0">
              <a:latin typeface="+mn-ea"/>
            </a:endParaRPr>
          </a:p>
          <a:p>
            <a:pPr lvl="1">
              <a:spcAft>
                <a:spcPct val="10000"/>
              </a:spcAft>
              <a:buClr>
                <a:schemeClr val="tx1"/>
              </a:buClr>
              <a:buFont typeface="Wingdings" panose="05000000000000000000" pitchFamily="2" charset="2"/>
              <a:buChar char="Ø"/>
            </a:pPr>
            <a:r>
              <a:rPr kumimoji="1" lang="zh-CN" altLang="en-US" dirty="0">
                <a:latin typeface="+mn-ea"/>
              </a:rPr>
              <a:t> </a:t>
            </a:r>
            <a:r>
              <a:rPr kumimoji="1" lang="zh-CN" altLang="en-US" dirty="0" smtClean="0">
                <a:latin typeface="+mn-ea"/>
              </a:rPr>
              <a:t>各站点具备自治</a:t>
            </a:r>
            <a:r>
              <a:rPr kumimoji="1" lang="zh-CN" altLang="en-US" dirty="0">
                <a:latin typeface="+mn-ea"/>
              </a:rPr>
              <a:t>处理能力</a:t>
            </a:r>
            <a:r>
              <a:rPr kumimoji="1" lang="zh-CN" altLang="en-US" dirty="0" smtClean="0">
                <a:latin typeface="+mn-ea"/>
              </a:rPr>
              <a:t>，可完成</a:t>
            </a:r>
            <a:r>
              <a:rPr kumimoji="1" lang="zh-CN" altLang="en-US" dirty="0">
                <a:latin typeface="+mn-ea"/>
              </a:rPr>
              <a:t>本站点的局部</a:t>
            </a:r>
            <a:r>
              <a:rPr kumimoji="1" lang="zh-CN" altLang="en-US" dirty="0" smtClean="0">
                <a:latin typeface="+mn-ea"/>
              </a:rPr>
              <a:t>应用而不受其他站点故障影响。</a:t>
            </a:r>
            <a:endParaRPr kumimoji="1" lang="zh-CN" altLang="en-US" dirty="0">
              <a:latin typeface="+mn-ea"/>
            </a:endParaRPr>
          </a:p>
          <a:p>
            <a:pPr lvl="1">
              <a:spcAft>
                <a:spcPct val="10000"/>
              </a:spcAft>
              <a:buClr>
                <a:schemeClr val="tx1"/>
              </a:buClr>
              <a:buFont typeface="Wingdings" panose="05000000000000000000" pitchFamily="2" charset="2"/>
              <a:buChar char="Ø"/>
            </a:pPr>
            <a:r>
              <a:rPr kumimoji="1" lang="zh-CN" altLang="en-US" dirty="0">
                <a:latin typeface="+mn-ea"/>
              </a:rPr>
              <a:t> </a:t>
            </a:r>
            <a:r>
              <a:rPr kumimoji="1" lang="zh-CN" altLang="en-US" dirty="0" smtClean="0">
                <a:latin typeface="+mn-ea"/>
              </a:rPr>
              <a:t>不同于多处理机系统</a:t>
            </a:r>
            <a:endParaRPr kumimoji="1" lang="zh-CN" altLang="en-US" dirty="0">
              <a:latin typeface="+mn-ea"/>
            </a:endParaRPr>
          </a:p>
          <a:p>
            <a:pPr>
              <a:spcAft>
                <a:spcPct val="10000"/>
              </a:spcAft>
              <a:buClr>
                <a:schemeClr val="tx1"/>
              </a:buClr>
            </a:pPr>
            <a:r>
              <a:rPr kumimoji="1" lang="zh-CN" altLang="en-US" sz="2400" b="1" dirty="0" smtClean="0">
                <a:latin typeface="+mn-ea"/>
              </a:rPr>
              <a:t>场地</a:t>
            </a:r>
            <a:r>
              <a:rPr kumimoji="1" lang="zh-CN" altLang="en-US" sz="2400" b="1" dirty="0">
                <a:latin typeface="+mn-ea"/>
              </a:rPr>
              <a:t>之间协作性</a:t>
            </a:r>
          </a:p>
          <a:p>
            <a:pPr lvl="1">
              <a:spcAft>
                <a:spcPct val="10000"/>
              </a:spcAft>
              <a:buClr>
                <a:schemeClr val="tx1"/>
              </a:buClr>
              <a:buFont typeface="Wingdings" panose="05000000000000000000" pitchFamily="2" charset="2"/>
              <a:buChar char="Ø"/>
            </a:pPr>
            <a:r>
              <a:rPr kumimoji="1" lang="zh-CN" altLang="en-US" dirty="0">
                <a:latin typeface="+mn-ea"/>
              </a:rPr>
              <a:t> </a:t>
            </a:r>
            <a:r>
              <a:rPr kumimoji="1" lang="zh-CN" altLang="en-US" dirty="0" smtClean="0">
                <a:latin typeface="+mn-ea"/>
              </a:rPr>
              <a:t>各场地在自治的基础上有着复杂的全局协作机制。</a:t>
            </a:r>
            <a:endParaRPr kumimoji="1" lang="zh-CN" altLang="en-US" dirty="0">
              <a:latin typeface="+mn-ea"/>
            </a:endParaRP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35</a:t>
            </a:fld>
            <a:endParaRPr lang="zh-CN" altLang="en-US" dirty="0"/>
          </a:p>
        </p:txBody>
      </p:sp>
    </p:spTree>
    <p:extLst>
      <p:ext uri="{BB962C8B-B14F-4D97-AF65-F5344CB8AC3E}">
        <p14:creationId xmlns:p14="http://schemas.microsoft.com/office/powerpoint/2010/main" val="414470316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6.3.1</a:t>
            </a:r>
            <a:r>
              <a:rPr lang="zh-CN" altLang="en-US" dirty="0"/>
              <a:t>分布式数据库系统概述（续）</a:t>
            </a:r>
          </a:p>
        </p:txBody>
      </p:sp>
      <p:sp>
        <p:nvSpPr>
          <p:cNvPr id="3" name="内容占位符 2"/>
          <p:cNvSpPr>
            <a:spLocks noGrp="1"/>
          </p:cNvSpPr>
          <p:nvPr>
            <p:ph idx="1"/>
          </p:nvPr>
        </p:nvSpPr>
        <p:spPr>
          <a:xfrm>
            <a:off x="838200" y="1285462"/>
            <a:ext cx="10515600" cy="5288958"/>
          </a:xfrm>
        </p:spPr>
        <p:txBody>
          <a:bodyPr>
            <a:normAutofit/>
          </a:bodyPr>
          <a:lstStyle/>
          <a:p>
            <a:pPr>
              <a:lnSpc>
                <a:spcPct val="100000"/>
              </a:lnSpc>
            </a:pPr>
            <a:r>
              <a:rPr lang="zh-CN" altLang="en-US" sz="2400" dirty="0" smtClean="0"/>
              <a:t>分布式数据库系统</a:t>
            </a:r>
            <a:r>
              <a:rPr lang="en-US" altLang="zh-CN" sz="2400" dirty="0" smtClean="0"/>
              <a:t>(</a:t>
            </a:r>
            <a:r>
              <a:rPr lang="en-US" altLang="zh-CN" sz="2400" dirty="0"/>
              <a:t>Distributed Database </a:t>
            </a:r>
            <a:r>
              <a:rPr lang="en-US" altLang="zh-CN" sz="2400" dirty="0" smtClean="0"/>
              <a:t>System</a:t>
            </a:r>
            <a:r>
              <a:rPr lang="zh-CN" altLang="en-US" sz="2400" dirty="0" smtClean="0"/>
              <a:t>，</a:t>
            </a:r>
            <a:r>
              <a:rPr lang="en-US" altLang="zh-CN" sz="2400" dirty="0" smtClean="0"/>
              <a:t>DDBS)</a:t>
            </a:r>
            <a:r>
              <a:rPr lang="zh-CN" altLang="en-US" sz="2400" dirty="0" smtClean="0"/>
              <a:t>技术特色：</a:t>
            </a:r>
            <a:endParaRPr lang="en-US" altLang="zh-CN" sz="2400" dirty="0" smtClean="0"/>
          </a:p>
          <a:p>
            <a:pPr>
              <a:lnSpc>
                <a:spcPct val="100000"/>
              </a:lnSpc>
            </a:pPr>
            <a:r>
              <a:rPr lang="zh-CN" altLang="en-US" sz="2400" b="1" dirty="0" smtClean="0"/>
              <a:t>数据独立性</a:t>
            </a:r>
            <a:r>
              <a:rPr lang="zh-CN" altLang="en-US" sz="2400" dirty="0"/>
              <a:t>：除了具有常规的逻辑独立性与物理独立性外，还具有数据分布独立性。</a:t>
            </a:r>
          </a:p>
          <a:p>
            <a:pPr>
              <a:lnSpc>
                <a:spcPct val="100000"/>
              </a:lnSpc>
              <a:buFont typeface="Wingdings" panose="05000000000000000000" pitchFamily="2" charset="2"/>
              <a:buChar char="Ø"/>
            </a:pPr>
            <a:r>
              <a:rPr lang="zh-CN" altLang="en-US" sz="2400" b="1" dirty="0"/>
              <a:t>集中与自治相结合的数据结构</a:t>
            </a:r>
            <a:r>
              <a:rPr lang="zh-CN" altLang="en-US" sz="2400" dirty="0" smtClean="0"/>
              <a:t>：局部</a:t>
            </a:r>
            <a:r>
              <a:rPr lang="en-US" altLang="zh-CN" sz="2400" dirty="0" smtClean="0"/>
              <a:t>DBMS</a:t>
            </a:r>
            <a:r>
              <a:rPr lang="zh-CN" altLang="en-US" sz="2400" dirty="0" smtClean="0"/>
              <a:t>可独立自治的</a:t>
            </a:r>
            <a:r>
              <a:rPr lang="zh-CN" altLang="en-US" sz="2400" dirty="0"/>
              <a:t>管理局部</a:t>
            </a:r>
            <a:r>
              <a:rPr lang="zh-CN" altLang="en-US" sz="2400" dirty="0" smtClean="0"/>
              <a:t>数据库；</a:t>
            </a:r>
            <a:r>
              <a:rPr lang="zh-CN" altLang="en-US" sz="2400" dirty="0"/>
              <a:t>系统也设有集中控制</a:t>
            </a:r>
            <a:r>
              <a:rPr lang="zh-CN" altLang="en-US" sz="2400" dirty="0" smtClean="0"/>
              <a:t>机制以协调</a:t>
            </a:r>
            <a:r>
              <a:rPr lang="zh-CN" altLang="en-US" sz="2400" dirty="0"/>
              <a:t>各局部</a:t>
            </a:r>
            <a:r>
              <a:rPr lang="en-US" altLang="zh-CN" sz="2400" dirty="0"/>
              <a:t>DBMS</a:t>
            </a:r>
            <a:r>
              <a:rPr lang="zh-CN" altLang="en-US" sz="2400" dirty="0"/>
              <a:t>的工作</a:t>
            </a:r>
            <a:r>
              <a:rPr lang="zh-CN" altLang="en-US" sz="2400" dirty="0" smtClean="0"/>
              <a:t>，从而完成全局</a:t>
            </a:r>
            <a:r>
              <a:rPr lang="zh-CN" altLang="en-US" sz="2400" dirty="0"/>
              <a:t>应用。</a:t>
            </a:r>
          </a:p>
          <a:p>
            <a:pPr>
              <a:lnSpc>
                <a:spcPct val="100000"/>
              </a:lnSpc>
              <a:buFont typeface="Wingdings" panose="05000000000000000000" pitchFamily="2" charset="2"/>
              <a:buChar char="Ø"/>
            </a:pPr>
            <a:r>
              <a:rPr lang="zh-CN" altLang="en-US" sz="2400" b="1" dirty="0"/>
              <a:t>适当增加了数据冗余度</a:t>
            </a:r>
            <a:r>
              <a:rPr lang="zh-CN" altLang="en-US" sz="2400" dirty="0"/>
              <a:t>：通过适当增加数据冗余可以方便检索，减少通信代价，提高系统的查询速度。</a:t>
            </a:r>
          </a:p>
          <a:p>
            <a:pPr>
              <a:lnSpc>
                <a:spcPct val="100000"/>
              </a:lnSpc>
              <a:buFont typeface="Wingdings" panose="05000000000000000000" pitchFamily="2" charset="2"/>
              <a:buChar char="Ø"/>
            </a:pPr>
            <a:r>
              <a:rPr lang="zh-CN" altLang="en-US" sz="2400" b="1" dirty="0"/>
              <a:t>全局的一致性</a:t>
            </a:r>
            <a:r>
              <a:rPr lang="zh-CN" altLang="en-US" sz="2400" dirty="0"/>
              <a:t>：可串行性和</a:t>
            </a:r>
            <a:r>
              <a:rPr lang="zh-CN" altLang="en-US" sz="2400" dirty="0" smtClean="0"/>
              <a:t>可恢复性</a:t>
            </a:r>
            <a:endParaRPr lang="zh-CN" altLang="en-US" sz="2400"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36</a:t>
            </a:fld>
            <a:endParaRPr lang="zh-CN" altLang="en-US" dirty="0"/>
          </a:p>
        </p:txBody>
      </p:sp>
    </p:spTree>
    <p:extLst>
      <p:ext uri="{BB962C8B-B14F-4D97-AF65-F5344CB8AC3E}">
        <p14:creationId xmlns:p14="http://schemas.microsoft.com/office/powerpoint/2010/main" val="399069327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38200" y="1030146"/>
            <a:ext cx="10515600" cy="5691329"/>
          </a:xfrm>
        </p:spPr>
        <p:txBody>
          <a:bodyPr>
            <a:normAutofit/>
          </a:bodyPr>
          <a:lstStyle/>
          <a:p>
            <a:pPr>
              <a:lnSpc>
                <a:spcPct val="100000"/>
              </a:lnSpc>
            </a:pPr>
            <a:r>
              <a:rPr lang="zh-CN" altLang="en-US" sz="2400" dirty="0" smtClean="0"/>
              <a:t>       分布式数据库系统结构</a:t>
            </a:r>
            <a:r>
              <a:rPr lang="zh-CN" altLang="en-US" sz="2400" dirty="0"/>
              <a:t>复杂，组成部件众多</a:t>
            </a:r>
            <a:r>
              <a:rPr lang="zh-CN" altLang="en-US" sz="2400" dirty="0" smtClean="0"/>
              <a:t>，网络通讯多，设计目标包括：</a:t>
            </a:r>
            <a:endParaRPr lang="en-US" altLang="zh-CN" sz="2400" dirty="0" smtClean="0"/>
          </a:p>
          <a:p>
            <a:pPr marL="358775">
              <a:buClr>
                <a:schemeClr val="tx1"/>
              </a:buClr>
              <a:buFont typeface="Wingdings" panose="05000000000000000000" pitchFamily="2" charset="2"/>
              <a:buChar char="Ø"/>
            </a:pPr>
            <a:r>
              <a:rPr lang="zh-CN" altLang="en-US" sz="2400" dirty="0">
                <a:latin typeface="+mn-ea"/>
              </a:rPr>
              <a:t>可伸缩性</a:t>
            </a:r>
          </a:p>
          <a:p>
            <a:pPr marL="358775">
              <a:buClr>
                <a:schemeClr val="tx1"/>
              </a:buClr>
              <a:buFont typeface="Wingdings" panose="05000000000000000000" pitchFamily="2" charset="2"/>
              <a:buChar char="Ø"/>
            </a:pPr>
            <a:r>
              <a:rPr lang="zh-CN" altLang="en-US" sz="2400" dirty="0">
                <a:latin typeface="+mn-ea"/>
              </a:rPr>
              <a:t>可用性</a:t>
            </a:r>
          </a:p>
          <a:p>
            <a:pPr marL="358775">
              <a:buClr>
                <a:schemeClr val="tx1"/>
              </a:buClr>
              <a:buFont typeface="Wingdings" panose="05000000000000000000" pitchFamily="2" charset="2"/>
              <a:buChar char="Ø"/>
            </a:pPr>
            <a:r>
              <a:rPr lang="zh-CN" altLang="en-US" sz="2400" dirty="0">
                <a:latin typeface="+mn-ea"/>
              </a:rPr>
              <a:t>负载平衡</a:t>
            </a:r>
          </a:p>
          <a:p>
            <a:pPr marL="358775">
              <a:buClr>
                <a:schemeClr val="tx1"/>
              </a:buClr>
              <a:buFont typeface="Wingdings" panose="05000000000000000000" pitchFamily="2" charset="2"/>
              <a:buChar char="Ø"/>
            </a:pPr>
            <a:r>
              <a:rPr lang="zh-CN" altLang="en-US" sz="2400" dirty="0">
                <a:latin typeface="+mn-ea"/>
              </a:rPr>
              <a:t>易于</a:t>
            </a:r>
            <a:r>
              <a:rPr lang="zh-CN" altLang="en-US" sz="2400" dirty="0" smtClean="0">
                <a:latin typeface="+mn-ea"/>
              </a:rPr>
              <a:t>编程</a:t>
            </a:r>
            <a:endParaRPr lang="zh-CN" altLang="en-US" sz="2400" dirty="0">
              <a:latin typeface="+mn-ea"/>
            </a:endParaRP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37</a:t>
            </a:fld>
            <a:endParaRPr lang="zh-CN" altLang="en-US" dirty="0"/>
          </a:p>
        </p:txBody>
      </p:sp>
      <p:sp>
        <p:nvSpPr>
          <p:cNvPr id="5" name="标题 1"/>
          <p:cNvSpPr>
            <a:spLocks noGrp="1"/>
          </p:cNvSpPr>
          <p:nvPr>
            <p:ph type="title"/>
          </p:nvPr>
        </p:nvSpPr>
        <p:spPr>
          <a:xfrm>
            <a:off x="838200" y="109810"/>
            <a:ext cx="10515600" cy="920336"/>
          </a:xfrm>
        </p:spPr>
        <p:txBody>
          <a:bodyPr/>
          <a:lstStyle/>
          <a:p>
            <a:r>
              <a:rPr lang="en-US" altLang="zh-CN" dirty="0"/>
              <a:t>6.3.1</a:t>
            </a:r>
            <a:r>
              <a:rPr lang="zh-CN" altLang="en-US" dirty="0"/>
              <a:t>分布式数据库系统概述（续）</a:t>
            </a:r>
          </a:p>
        </p:txBody>
      </p:sp>
      <p:grpSp>
        <p:nvGrpSpPr>
          <p:cNvPr id="123" name="Group 237"/>
          <p:cNvGrpSpPr>
            <a:grpSpLocks/>
          </p:cNvGrpSpPr>
          <p:nvPr/>
        </p:nvGrpSpPr>
        <p:grpSpPr bwMode="auto">
          <a:xfrm>
            <a:off x="3437680" y="2209793"/>
            <a:ext cx="7548740" cy="3686389"/>
            <a:chOff x="264" y="1264"/>
            <a:chExt cx="5299" cy="2619"/>
          </a:xfrm>
        </p:grpSpPr>
        <p:grpSp>
          <p:nvGrpSpPr>
            <p:cNvPr id="124" name="Group 238"/>
            <p:cNvGrpSpPr>
              <a:grpSpLocks/>
            </p:cNvGrpSpPr>
            <p:nvPr/>
          </p:nvGrpSpPr>
          <p:grpSpPr bwMode="auto">
            <a:xfrm>
              <a:off x="2224" y="2155"/>
              <a:ext cx="1500" cy="721"/>
              <a:chOff x="2296" y="2345"/>
              <a:chExt cx="1500" cy="721"/>
            </a:xfrm>
          </p:grpSpPr>
          <p:sp>
            <p:nvSpPr>
              <p:cNvPr id="237" name="Freeform 239"/>
              <p:cNvSpPr>
                <a:spLocks/>
              </p:cNvSpPr>
              <p:nvPr/>
            </p:nvSpPr>
            <p:spPr bwMode="auto">
              <a:xfrm>
                <a:off x="2296" y="2345"/>
                <a:ext cx="1500" cy="721"/>
              </a:xfrm>
              <a:custGeom>
                <a:avLst/>
                <a:gdLst>
                  <a:gd name="T0" fmla="*/ 796 w 1500"/>
                  <a:gd name="T1" fmla="*/ 145 h 721"/>
                  <a:gd name="T2" fmla="*/ 675 w 1500"/>
                  <a:gd name="T3" fmla="*/ 63 h 721"/>
                  <a:gd name="T4" fmla="*/ 594 w 1500"/>
                  <a:gd name="T5" fmla="*/ 213 h 721"/>
                  <a:gd name="T6" fmla="*/ 313 w 1500"/>
                  <a:gd name="T7" fmla="*/ 121 h 721"/>
                  <a:gd name="T8" fmla="*/ 373 w 1500"/>
                  <a:gd name="T9" fmla="*/ 261 h 721"/>
                  <a:gd name="T10" fmla="*/ 82 w 1500"/>
                  <a:gd name="T11" fmla="*/ 276 h 721"/>
                  <a:gd name="T12" fmla="*/ 273 w 1500"/>
                  <a:gd name="T13" fmla="*/ 387 h 721"/>
                  <a:gd name="T14" fmla="*/ 0 w 1500"/>
                  <a:gd name="T15" fmla="*/ 430 h 721"/>
                  <a:gd name="T16" fmla="*/ 232 w 1500"/>
                  <a:gd name="T17" fmla="*/ 513 h 721"/>
                  <a:gd name="T18" fmla="*/ 89 w 1500"/>
                  <a:gd name="T19" fmla="*/ 595 h 721"/>
                  <a:gd name="T20" fmla="*/ 334 w 1500"/>
                  <a:gd name="T21" fmla="*/ 609 h 721"/>
                  <a:gd name="T22" fmla="*/ 342 w 1500"/>
                  <a:gd name="T23" fmla="*/ 721 h 721"/>
                  <a:gd name="T24" fmla="*/ 523 w 1500"/>
                  <a:gd name="T25" fmla="*/ 605 h 721"/>
                  <a:gd name="T26" fmla="*/ 604 w 1500"/>
                  <a:gd name="T27" fmla="*/ 658 h 721"/>
                  <a:gd name="T28" fmla="*/ 686 w 1500"/>
                  <a:gd name="T29" fmla="*/ 580 h 721"/>
                  <a:gd name="T30" fmla="*/ 806 w 1500"/>
                  <a:gd name="T31" fmla="*/ 629 h 721"/>
                  <a:gd name="T32" fmla="*/ 846 w 1500"/>
                  <a:gd name="T33" fmla="*/ 532 h 721"/>
                  <a:gd name="T34" fmla="*/ 1037 w 1500"/>
                  <a:gd name="T35" fmla="*/ 580 h 721"/>
                  <a:gd name="T36" fmla="*/ 1017 w 1500"/>
                  <a:gd name="T37" fmla="*/ 479 h 721"/>
                  <a:gd name="T38" fmla="*/ 1311 w 1500"/>
                  <a:gd name="T39" fmla="*/ 522 h 721"/>
                  <a:gd name="T40" fmla="*/ 1137 w 1500"/>
                  <a:gd name="T41" fmla="*/ 411 h 721"/>
                  <a:gd name="T42" fmla="*/ 1269 w 1500"/>
                  <a:gd name="T43" fmla="*/ 377 h 721"/>
                  <a:gd name="T44" fmla="*/ 1179 w 1500"/>
                  <a:gd name="T45" fmla="*/ 314 h 721"/>
                  <a:gd name="T46" fmla="*/ 1500 w 1500"/>
                  <a:gd name="T47" fmla="*/ 222 h 721"/>
                  <a:gd name="T48" fmla="*/ 1137 w 1500"/>
                  <a:gd name="T49" fmla="*/ 218 h 721"/>
                  <a:gd name="T50" fmla="*/ 1250 w 1500"/>
                  <a:gd name="T51" fmla="*/ 106 h 721"/>
                  <a:gd name="T52" fmla="*/ 1009 w 1500"/>
                  <a:gd name="T53" fmla="*/ 193 h 721"/>
                  <a:gd name="T54" fmla="*/ 1027 w 1500"/>
                  <a:gd name="T55" fmla="*/ 0 h 721"/>
                  <a:gd name="T56" fmla="*/ 796 w 1500"/>
                  <a:gd name="T57" fmla="*/ 145 h 7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00" h="721">
                    <a:moveTo>
                      <a:pt x="796" y="145"/>
                    </a:moveTo>
                    <a:lnTo>
                      <a:pt x="675" y="63"/>
                    </a:lnTo>
                    <a:lnTo>
                      <a:pt x="594" y="213"/>
                    </a:lnTo>
                    <a:lnTo>
                      <a:pt x="313" y="121"/>
                    </a:lnTo>
                    <a:lnTo>
                      <a:pt x="373" y="261"/>
                    </a:lnTo>
                    <a:lnTo>
                      <a:pt x="82" y="276"/>
                    </a:lnTo>
                    <a:lnTo>
                      <a:pt x="273" y="387"/>
                    </a:lnTo>
                    <a:lnTo>
                      <a:pt x="0" y="430"/>
                    </a:lnTo>
                    <a:lnTo>
                      <a:pt x="232" y="513"/>
                    </a:lnTo>
                    <a:lnTo>
                      <a:pt x="89" y="595"/>
                    </a:lnTo>
                    <a:lnTo>
                      <a:pt x="334" y="609"/>
                    </a:lnTo>
                    <a:lnTo>
                      <a:pt x="342" y="721"/>
                    </a:lnTo>
                    <a:lnTo>
                      <a:pt x="523" y="605"/>
                    </a:lnTo>
                    <a:lnTo>
                      <a:pt x="604" y="658"/>
                    </a:lnTo>
                    <a:lnTo>
                      <a:pt x="686" y="580"/>
                    </a:lnTo>
                    <a:lnTo>
                      <a:pt x="806" y="629"/>
                    </a:lnTo>
                    <a:lnTo>
                      <a:pt x="846" y="532"/>
                    </a:lnTo>
                    <a:lnTo>
                      <a:pt x="1037" y="580"/>
                    </a:lnTo>
                    <a:lnTo>
                      <a:pt x="1017" y="479"/>
                    </a:lnTo>
                    <a:lnTo>
                      <a:pt x="1311" y="522"/>
                    </a:lnTo>
                    <a:lnTo>
                      <a:pt x="1137" y="411"/>
                    </a:lnTo>
                    <a:lnTo>
                      <a:pt x="1269" y="377"/>
                    </a:lnTo>
                    <a:lnTo>
                      <a:pt x="1179" y="314"/>
                    </a:lnTo>
                    <a:lnTo>
                      <a:pt x="1500" y="222"/>
                    </a:lnTo>
                    <a:lnTo>
                      <a:pt x="1137" y="218"/>
                    </a:lnTo>
                    <a:lnTo>
                      <a:pt x="1250" y="106"/>
                    </a:lnTo>
                    <a:lnTo>
                      <a:pt x="1009" y="193"/>
                    </a:lnTo>
                    <a:lnTo>
                      <a:pt x="1027" y="0"/>
                    </a:lnTo>
                    <a:lnTo>
                      <a:pt x="796" y="145"/>
                    </a:lnTo>
                    <a:close/>
                  </a:path>
                </a:pathLst>
              </a:custGeom>
              <a:solidFill>
                <a:srgbClr val="FFFFFF"/>
              </a:solidFill>
              <a:ln>
                <a:noFill/>
              </a:ln>
              <a:effectLst/>
              <a:extLst>
                <a:ext uri="{91240B29-F687-4F45-9708-019B960494DF}">
                  <a14:hiddenLine xmlns:a14="http://schemas.microsoft.com/office/drawing/2010/main" w="9525" cap="flat"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200"/>
              </a:p>
            </p:txBody>
          </p:sp>
          <p:sp>
            <p:nvSpPr>
              <p:cNvPr id="238" name="Freeform 240"/>
              <p:cNvSpPr>
                <a:spLocks/>
              </p:cNvSpPr>
              <p:nvPr/>
            </p:nvSpPr>
            <p:spPr bwMode="auto">
              <a:xfrm>
                <a:off x="2296" y="2345"/>
                <a:ext cx="1500" cy="721"/>
              </a:xfrm>
              <a:custGeom>
                <a:avLst/>
                <a:gdLst>
                  <a:gd name="T0" fmla="*/ 796 w 1500"/>
                  <a:gd name="T1" fmla="*/ 145 h 721"/>
                  <a:gd name="T2" fmla="*/ 675 w 1500"/>
                  <a:gd name="T3" fmla="*/ 63 h 721"/>
                  <a:gd name="T4" fmla="*/ 594 w 1500"/>
                  <a:gd name="T5" fmla="*/ 213 h 721"/>
                  <a:gd name="T6" fmla="*/ 313 w 1500"/>
                  <a:gd name="T7" fmla="*/ 121 h 721"/>
                  <a:gd name="T8" fmla="*/ 373 w 1500"/>
                  <a:gd name="T9" fmla="*/ 261 h 721"/>
                  <a:gd name="T10" fmla="*/ 82 w 1500"/>
                  <a:gd name="T11" fmla="*/ 276 h 721"/>
                  <a:gd name="T12" fmla="*/ 273 w 1500"/>
                  <a:gd name="T13" fmla="*/ 387 h 721"/>
                  <a:gd name="T14" fmla="*/ 0 w 1500"/>
                  <a:gd name="T15" fmla="*/ 430 h 721"/>
                  <a:gd name="T16" fmla="*/ 232 w 1500"/>
                  <a:gd name="T17" fmla="*/ 513 h 721"/>
                  <a:gd name="T18" fmla="*/ 89 w 1500"/>
                  <a:gd name="T19" fmla="*/ 595 h 721"/>
                  <a:gd name="T20" fmla="*/ 334 w 1500"/>
                  <a:gd name="T21" fmla="*/ 609 h 721"/>
                  <a:gd name="T22" fmla="*/ 342 w 1500"/>
                  <a:gd name="T23" fmla="*/ 721 h 721"/>
                  <a:gd name="T24" fmla="*/ 523 w 1500"/>
                  <a:gd name="T25" fmla="*/ 605 h 721"/>
                  <a:gd name="T26" fmla="*/ 604 w 1500"/>
                  <a:gd name="T27" fmla="*/ 658 h 721"/>
                  <a:gd name="T28" fmla="*/ 686 w 1500"/>
                  <a:gd name="T29" fmla="*/ 580 h 721"/>
                  <a:gd name="T30" fmla="*/ 806 w 1500"/>
                  <a:gd name="T31" fmla="*/ 629 h 721"/>
                  <a:gd name="T32" fmla="*/ 846 w 1500"/>
                  <a:gd name="T33" fmla="*/ 532 h 721"/>
                  <a:gd name="T34" fmla="*/ 1037 w 1500"/>
                  <a:gd name="T35" fmla="*/ 580 h 721"/>
                  <a:gd name="T36" fmla="*/ 1017 w 1500"/>
                  <a:gd name="T37" fmla="*/ 479 h 721"/>
                  <a:gd name="T38" fmla="*/ 1311 w 1500"/>
                  <a:gd name="T39" fmla="*/ 522 h 721"/>
                  <a:gd name="T40" fmla="*/ 1137 w 1500"/>
                  <a:gd name="T41" fmla="*/ 411 h 721"/>
                  <a:gd name="T42" fmla="*/ 1269 w 1500"/>
                  <a:gd name="T43" fmla="*/ 377 h 721"/>
                  <a:gd name="T44" fmla="*/ 1179 w 1500"/>
                  <a:gd name="T45" fmla="*/ 314 h 721"/>
                  <a:gd name="T46" fmla="*/ 1500 w 1500"/>
                  <a:gd name="T47" fmla="*/ 222 h 721"/>
                  <a:gd name="T48" fmla="*/ 1137 w 1500"/>
                  <a:gd name="T49" fmla="*/ 218 h 721"/>
                  <a:gd name="T50" fmla="*/ 1250 w 1500"/>
                  <a:gd name="T51" fmla="*/ 106 h 721"/>
                  <a:gd name="T52" fmla="*/ 1009 w 1500"/>
                  <a:gd name="T53" fmla="*/ 193 h 721"/>
                  <a:gd name="T54" fmla="*/ 1027 w 1500"/>
                  <a:gd name="T55" fmla="*/ 0 h 721"/>
                  <a:gd name="T56" fmla="*/ 796 w 1500"/>
                  <a:gd name="T57" fmla="*/ 145 h 7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00" h="721">
                    <a:moveTo>
                      <a:pt x="796" y="145"/>
                    </a:moveTo>
                    <a:lnTo>
                      <a:pt x="675" y="63"/>
                    </a:lnTo>
                    <a:lnTo>
                      <a:pt x="594" y="213"/>
                    </a:lnTo>
                    <a:lnTo>
                      <a:pt x="313" y="121"/>
                    </a:lnTo>
                    <a:lnTo>
                      <a:pt x="373" y="261"/>
                    </a:lnTo>
                    <a:lnTo>
                      <a:pt x="82" y="276"/>
                    </a:lnTo>
                    <a:lnTo>
                      <a:pt x="273" y="387"/>
                    </a:lnTo>
                    <a:lnTo>
                      <a:pt x="0" y="430"/>
                    </a:lnTo>
                    <a:lnTo>
                      <a:pt x="232" y="513"/>
                    </a:lnTo>
                    <a:lnTo>
                      <a:pt x="89" y="595"/>
                    </a:lnTo>
                    <a:lnTo>
                      <a:pt x="334" y="609"/>
                    </a:lnTo>
                    <a:lnTo>
                      <a:pt x="342" y="721"/>
                    </a:lnTo>
                    <a:lnTo>
                      <a:pt x="523" y="605"/>
                    </a:lnTo>
                    <a:lnTo>
                      <a:pt x="604" y="658"/>
                    </a:lnTo>
                    <a:lnTo>
                      <a:pt x="686" y="580"/>
                    </a:lnTo>
                    <a:lnTo>
                      <a:pt x="806" y="629"/>
                    </a:lnTo>
                    <a:lnTo>
                      <a:pt x="846" y="532"/>
                    </a:lnTo>
                    <a:lnTo>
                      <a:pt x="1037" y="580"/>
                    </a:lnTo>
                    <a:lnTo>
                      <a:pt x="1017" y="479"/>
                    </a:lnTo>
                    <a:lnTo>
                      <a:pt x="1311" y="522"/>
                    </a:lnTo>
                    <a:lnTo>
                      <a:pt x="1137" y="411"/>
                    </a:lnTo>
                    <a:lnTo>
                      <a:pt x="1269" y="377"/>
                    </a:lnTo>
                    <a:lnTo>
                      <a:pt x="1179" y="314"/>
                    </a:lnTo>
                    <a:lnTo>
                      <a:pt x="1500" y="222"/>
                    </a:lnTo>
                    <a:lnTo>
                      <a:pt x="1137" y="218"/>
                    </a:lnTo>
                    <a:lnTo>
                      <a:pt x="1250" y="106"/>
                    </a:lnTo>
                    <a:lnTo>
                      <a:pt x="1009" y="193"/>
                    </a:lnTo>
                    <a:lnTo>
                      <a:pt x="1027" y="0"/>
                    </a:lnTo>
                    <a:lnTo>
                      <a:pt x="796" y="145"/>
                    </a:lnTo>
                    <a:close/>
                  </a:path>
                </a:pathLst>
              </a:custGeom>
              <a:noFill/>
              <a:ln w="15875" cap="rnd" algn="ctr">
                <a:solidFill>
                  <a:srgbClr val="000000"/>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zh-CN" altLang="en-US" sz="2200"/>
              </a:p>
            </p:txBody>
          </p:sp>
        </p:grpSp>
        <p:grpSp>
          <p:nvGrpSpPr>
            <p:cNvPr id="125" name="Group 241"/>
            <p:cNvGrpSpPr>
              <a:grpSpLocks/>
            </p:cNvGrpSpPr>
            <p:nvPr/>
          </p:nvGrpSpPr>
          <p:grpSpPr bwMode="auto">
            <a:xfrm>
              <a:off x="3336" y="1627"/>
              <a:ext cx="768" cy="270"/>
              <a:chOff x="1902" y="1616"/>
              <a:chExt cx="625" cy="270"/>
            </a:xfrm>
          </p:grpSpPr>
          <p:sp>
            <p:nvSpPr>
              <p:cNvPr id="235" name="Rectangle 242"/>
              <p:cNvSpPr>
                <a:spLocks noChangeArrowheads="1"/>
              </p:cNvSpPr>
              <p:nvPr/>
            </p:nvSpPr>
            <p:spPr bwMode="auto">
              <a:xfrm>
                <a:off x="1902" y="1616"/>
                <a:ext cx="625" cy="270"/>
              </a:xfrm>
              <a:prstGeom prst="rect">
                <a:avLst/>
              </a:prstGeom>
              <a:solidFill>
                <a:srgbClr val="FFFFFF"/>
              </a:solidFill>
              <a:ln>
                <a:noFill/>
              </a:ln>
              <a:effectLst/>
              <a:extLs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200"/>
              </a:p>
            </p:txBody>
          </p:sp>
          <p:sp>
            <p:nvSpPr>
              <p:cNvPr id="236" name="Rectangle 243"/>
              <p:cNvSpPr>
                <a:spLocks noChangeArrowheads="1"/>
              </p:cNvSpPr>
              <p:nvPr/>
            </p:nvSpPr>
            <p:spPr bwMode="auto">
              <a:xfrm>
                <a:off x="1902" y="1616"/>
                <a:ext cx="625" cy="270"/>
              </a:xfrm>
              <a:prstGeom prst="rect">
                <a:avLst/>
              </a:prstGeom>
              <a:noFill/>
              <a:ln w="15875" cap="rnd" algn="ctr">
                <a:solidFill>
                  <a:srgbClr val="000000"/>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zh-CN" altLang="en-US" sz="2200"/>
              </a:p>
            </p:txBody>
          </p:sp>
        </p:grpSp>
        <p:grpSp>
          <p:nvGrpSpPr>
            <p:cNvPr id="126" name="Group 244"/>
            <p:cNvGrpSpPr>
              <a:grpSpLocks/>
            </p:cNvGrpSpPr>
            <p:nvPr/>
          </p:nvGrpSpPr>
          <p:grpSpPr bwMode="auto">
            <a:xfrm>
              <a:off x="3336" y="1878"/>
              <a:ext cx="768" cy="293"/>
              <a:chOff x="1902" y="1847"/>
              <a:chExt cx="625" cy="270"/>
            </a:xfrm>
          </p:grpSpPr>
          <p:sp>
            <p:nvSpPr>
              <p:cNvPr id="233" name="Rectangle 245"/>
              <p:cNvSpPr>
                <a:spLocks noChangeArrowheads="1"/>
              </p:cNvSpPr>
              <p:nvPr/>
            </p:nvSpPr>
            <p:spPr bwMode="auto">
              <a:xfrm>
                <a:off x="1902" y="1847"/>
                <a:ext cx="625" cy="270"/>
              </a:xfrm>
              <a:prstGeom prst="rect">
                <a:avLst/>
              </a:prstGeom>
              <a:solidFill>
                <a:srgbClr val="FFFFFF"/>
              </a:solidFill>
              <a:ln>
                <a:noFill/>
              </a:ln>
              <a:effectLst/>
              <a:extLs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200"/>
              </a:p>
            </p:txBody>
          </p:sp>
          <p:sp>
            <p:nvSpPr>
              <p:cNvPr id="234" name="Rectangle 246"/>
              <p:cNvSpPr>
                <a:spLocks noChangeArrowheads="1"/>
              </p:cNvSpPr>
              <p:nvPr/>
            </p:nvSpPr>
            <p:spPr bwMode="auto">
              <a:xfrm>
                <a:off x="1902" y="1847"/>
                <a:ext cx="625" cy="270"/>
              </a:xfrm>
              <a:prstGeom prst="rect">
                <a:avLst/>
              </a:prstGeom>
              <a:noFill/>
              <a:ln w="15875" cap="rnd" algn="ctr">
                <a:solidFill>
                  <a:srgbClr val="000000"/>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zh-CN" altLang="en-US" sz="2200"/>
              </a:p>
            </p:txBody>
          </p:sp>
        </p:grpSp>
        <p:grpSp>
          <p:nvGrpSpPr>
            <p:cNvPr id="127" name="Group 247"/>
            <p:cNvGrpSpPr>
              <a:grpSpLocks/>
            </p:cNvGrpSpPr>
            <p:nvPr/>
          </p:nvGrpSpPr>
          <p:grpSpPr bwMode="auto">
            <a:xfrm>
              <a:off x="398" y="1264"/>
              <a:ext cx="874" cy="317"/>
              <a:chOff x="499" y="1269"/>
              <a:chExt cx="807" cy="317"/>
            </a:xfrm>
          </p:grpSpPr>
          <p:sp>
            <p:nvSpPr>
              <p:cNvPr id="231" name="Rectangle 248"/>
              <p:cNvSpPr>
                <a:spLocks noChangeArrowheads="1"/>
              </p:cNvSpPr>
              <p:nvPr/>
            </p:nvSpPr>
            <p:spPr bwMode="auto">
              <a:xfrm>
                <a:off x="528" y="1292"/>
                <a:ext cx="750" cy="270"/>
              </a:xfrm>
              <a:prstGeom prst="rect">
                <a:avLst/>
              </a:prstGeom>
              <a:solidFill>
                <a:srgbClr val="FFFFFF"/>
              </a:solidFill>
              <a:ln>
                <a:noFill/>
              </a:ln>
              <a:effectLst/>
              <a:extLs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200"/>
              </a:p>
            </p:txBody>
          </p:sp>
          <p:sp>
            <p:nvSpPr>
              <p:cNvPr id="232" name="Freeform 249"/>
              <p:cNvSpPr>
                <a:spLocks/>
              </p:cNvSpPr>
              <p:nvPr/>
            </p:nvSpPr>
            <p:spPr bwMode="auto">
              <a:xfrm>
                <a:off x="499" y="1269"/>
                <a:ext cx="807" cy="317"/>
              </a:xfrm>
              <a:custGeom>
                <a:avLst/>
                <a:gdLst>
                  <a:gd name="T0" fmla="*/ 57 w 807"/>
                  <a:gd name="T1" fmla="*/ 47 h 317"/>
                  <a:gd name="T2" fmla="*/ 57 w 807"/>
                  <a:gd name="T3" fmla="*/ 270 h 317"/>
                  <a:gd name="T4" fmla="*/ 750 w 807"/>
                  <a:gd name="T5" fmla="*/ 270 h 317"/>
                  <a:gd name="T6" fmla="*/ 750 w 807"/>
                  <a:gd name="T7" fmla="*/ 47 h 317"/>
                  <a:gd name="T8" fmla="*/ 57 w 807"/>
                  <a:gd name="T9" fmla="*/ 47 h 317"/>
                  <a:gd name="T10" fmla="*/ 769 w 807"/>
                  <a:gd name="T11" fmla="*/ 31 h 317"/>
                  <a:gd name="T12" fmla="*/ 769 w 807"/>
                  <a:gd name="T13" fmla="*/ 286 h 317"/>
                  <a:gd name="T14" fmla="*/ 38 w 807"/>
                  <a:gd name="T15" fmla="*/ 286 h 317"/>
                  <a:gd name="T16" fmla="*/ 38 w 807"/>
                  <a:gd name="T17" fmla="*/ 31 h 317"/>
                  <a:gd name="T18" fmla="*/ 769 w 807"/>
                  <a:gd name="T19" fmla="*/ 31 h 317"/>
                  <a:gd name="T20" fmla="*/ 19 w 807"/>
                  <a:gd name="T21" fmla="*/ 16 h 317"/>
                  <a:gd name="T22" fmla="*/ 19 w 807"/>
                  <a:gd name="T23" fmla="*/ 301 h 317"/>
                  <a:gd name="T24" fmla="*/ 788 w 807"/>
                  <a:gd name="T25" fmla="*/ 301 h 317"/>
                  <a:gd name="T26" fmla="*/ 788 w 807"/>
                  <a:gd name="T27" fmla="*/ 16 h 317"/>
                  <a:gd name="T28" fmla="*/ 19 w 807"/>
                  <a:gd name="T29" fmla="*/ 16 h 317"/>
                  <a:gd name="T30" fmla="*/ 807 w 807"/>
                  <a:gd name="T31" fmla="*/ 0 h 317"/>
                  <a:gd name="T32" fmla="*/ 807 w 807"/>
                  <a:gd name="T33" fmla="*/ 317 h 317"/>
                  <a:gd name="T34" fmla="*/ 0 w 807"/>
                  <a:gd name="T35" fmla="*/ 317 h 317"/>
                  <a:gd name="T36" fmla="*/ 0 w 807"/>
                  <a:gd name="T37" fmla="*/ 0 h 317"/>
                  <a:gd name="T38" fmla="*/ 807 w 807"/>
                  <a:gd name="T39" fmla="*/ 0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07" h="317">
                    <a:moveTo>
                      <a:pt x="57" y="47"/>
                    </a:moveTo>
                    <a:lnTo>
                      <a:pt x="57" y="270"/>
                    </a:lnTo>
                    <a:lnTo>
                      <a:pt x="750" y="270"/>
                    </a:lnTo>
                    <a:lnTo>
                      <a:pt x="750" y="47"/>
                    </a:lnTo>
                    <a:lnTo>
                      <a:pt x="57" y="47"/>
                    </a:lnTo>
                    <a:close/>
                    <a:moveTo>
                      <a:pt x="769" y="31"/>
                    </a:moveTo>
                    <a:lnTo>
                      <a:pt x="769" y="286"/>
                    </a:lnTo>
                    <a:lnTo>
                      <a:pt x="38" y="286"/>
                    </a:lnTo>
                    <a:lnTo>
                      <a:pt x="38" y="31"/>
                    </a:lnTo>
                    <a:lnTo>
                      <a:pt x="769" y="31"/>
                    </a:lnTo>
                    <a:close/>
                    <a:moveTo>
                      <a:pt x="19" y="16"/>
                    </a:moveTo>
                    <a:lnTo>
                      <a:pt x="19" y="301"/>
                    </a:lnTo>
                    <a:lnTo>
                      <a:pt x="788" y="301"/>
                    </a:lnTo>
                    <a:lnTo>
                      <a:pt x="788" y="16"/>
                    </a:lnTo>
                    <a:lnTo>
                      <a:pt x="19" y="16"/>
                    </a:lnTo>
                    <a:close/>
                    <a:moveTo>
                      <a:pt x="807" y="0"/>
                    </a:moveTo>
                    <a:lnTo>
                      <a:pt x="807" y="317"/>
                    </a:lnTo>
                    <a:lnTo>
                      <a:pt x="0" y="317"/>
                    </a:lnTo>
                    <a:lnTo>
                      <a:pt x="0" y="0"/>
                    </a:lnTo>
                    <a:lnTo>
                      <a:pt x="807" y="0"/>
                    </a:lnTo>
                    <a:close/>
                  </a:path>
                </a:pathLst>
              </a:custGeom>
              <a:solidFill>
                <a:srgbClr val="000000"/>
              </a:solidFill>
              <a:ln w="9525" cap="flat" algn="ctr">
                <a:solidFill>
                  <a:srgbClr val="000000"/>
                </a:solidFill>
                <a:prstDash val="solid"/>
                <a:bevel/>
                <a:headEnd type="none" w="med" len="med"/>
                <a:tailEnd type="none" w="med" len="med"/>
              </a:ln>
            </p:spPr>
            <p:txBody>
              <a:bodyPr/>
              <a:lstStyle/>
              <a:p>
                <a:endParaRPr lang="zh-CN" altLang="en-US" sz="2200"/>
              </a:p>
            </p:txBody>
          </p:sp>
        </p:grpSp>
        <p:sp>
          <p:nvSpPr>
            <p:cNvPr id="128" name="Rectangle 250"/>
            <p:cNvSpPr>
              <a:spLocks noChangeArrowheads="1"/>
            </p:cNvSpPr>
            <p:nvPr/>
          </p:nvSpPr>
          <p:spPr bwMode="auto">
            <a:xfrm>
              <a:off x="456" y="1291"/>
              <a:ext cx="792" cy="24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zh-CN" altLang="en-US" sz="2200" dirty="0">
                  <a:solidFill>
                    <a:srgbClr val="000000"/>
                  </a:solidFill>
                  <a:latin typeface="Arial" panose="020B0604020202020204" pitchFamily="34" charset="0"/>
                  <a:ea typeface="宋体" panose="02010600030101010101" pitchFamily="2" charset="-122"/>
                </a:rPr>
                <a:t>全局用户</a:t>
              </a:r>
              <a:endParaRPr lang="zh-CN" altLang="en-US" sz="2200" dirty="0">
                <a:solidFill>
                  <a:schemeClr val="tx1"/>
                </a:solidFill>
                <a:latin typeface="Arial" panose="020B0604020202020204" pitchFamily="34" charset="0"/>
                <a:ea typeface="宋体" panose="02010600030101010101" pitchFamily="2" charset="-122"/>
              </a:endParaRPr>
            </a:p>
          </p:txBody>
        </p:sp>
        <p:grpSp>
          <p:nvGrpSpPr>
            <p:cNvPr id="129" name="Group 251"/>
            <p:cNvGrpSpPr>
              <a:grpSpLocks/>
            </p:cNvGrpSpPr>
            <p:nvPr/>
          </p:nvGrpSpPr>
          <p:grpSpPr bwMode="auto">
            <a:xfrm>
              <a:off x="264" y="1686"/>
              <a:ext cx="1056" cy="358"/>
              <a:chOff x="486" y="1691"/>
              <a:chExt cx="750" cy="358"/>
            </a:xfrm>
          </p:grpSpPr>
          <p:sp>
            <p:nvSpPr>
              <p:cNvPr id="228" name="Freeform 252"/>
              <p:cNvSpPr>
                <a:spLocks/>
              </p:cNvSpPr>
              <p:nvPr/>
            </p:nvSpPr>
            <p:spPr bwMode="auto">
              <a:xfrm>
                <a:off x="486" y="1691"/>
                <a:ext cx="750" cy="358"/>
              </a:xfrm>
              <a:custGeom>
                <a:avLst/>
                <a:gdLst>
                  <a:gd name="T0" fmla="*/ 1800 w 3600"/>
                  <a:gd name="T1" fmla="*/ 0 h 2067"/>
                  <a:gd name="T2" fmla="*/ 0 w 3600"/>
                  <a:gd name="T3" fmla="*/ 325 h 2067"/>
                  <a:gd name="T4" fmla="*/ 0 w 3600"/>
                  <a:gd name="T5" fmla="*/ 1743 h 2067"/>
                  <a:gd name="T6" fmla="*/ 1800 w 3600"/>
                  <a:gd name="T7" fmla="*/ 2067 h 2067"/>
                  <a:gd name="T8" fmla="*/ 3600 w 3600"/>
                  <a:gd name="T9" fmla="*/ 1743 h 2067"/>
                  <a:gd name="T10" fmla="*/ 3600 w 3600"/>
                  <a:gd name="T11" fmla="*/ 325 h 2067"/>
                  <a:gd name="T12" fmla="*/ 1800 w 3600"/>
                  <a:gd name="T13" fmla="*/ 0 h 2067"/>
                </a:gdLst>
                <a:ahLst/>
                <a:cxnLst>
                  <a:cxn ang="0">
                    <a:pos x="T0" y="T1"/>
                  </a:cxn>
                  <a:cxn ang="0">
                    <a:pos x="T2" y="T3"/>
                  </a:cxn>
                  <a:cxn ang="0">
                    <a:pos x="T4" y="T5"/>
                  </a:cxn>
                  <a:cxn ang="0">
                    <a:pos x="T6" y="T7"/>
                  </a:cxn>
                  <a:cxn ang="0">
                    <a:pos x="T8" y="T9"/>
                  </a:cxn>
                  <a:cxn ang="0">
                    <a:pos x="T10" y="T11"/>
                  </a:cxn>
                  <a:cxn ang="0">
                    <a:pos x="T12" y="T13"/>
                  </a:cxn>
                </a:cxnLst>
                <a:rect l="0" t="0" r="r" b="b"/>
                <a:pathLst>
                  <a:path w="3600" h="2067">
                    <a:moveTo>
                      <a:pt x="1800" y="0"/>
                    </a:moveTo>
                    <a:cubicBezTo>
                      <a:pt x="806" y="0"/>
                      <a:pt x="0" y="146"/>
                      <a:pt x="0" y="325"/>
                    </a:cubicBezTo>
                    <a:lnTo>
                      <a:pt x="0" y="1743"/>
                    </a:lnTo>
                    <a:cubicBezTo>
                      <a:pt x="0" y="1922"/>
                      <a:pt x="806" y="2067"/>
                      <a:pt x="1800" y="2067"/>
                    </a:cubicBezTo>
                    <a:cubicBezTo>
                      <a:pt x="2794" y="2067"/>
                      <a:pt x="3600" y="1922"/>
                      <a:pt x="3600" y="1743"/>
                    </a:cubicBezTo>
                    <a:lnTo>
                      <a:pt x="3600" y="325"/>
                    </a:lnTo>
                    <a:cubicBezTo>
                      <a:pt x="3600" y="146"/>
                      <a:pt x="2794" y="0"/>
                      <a:pt x="1800" y="0"/>
                    </a:cubicBezTo>
                    <a:close/>
                  </a:path>
                </a:pathLst>
              </a:custGeom>
              <a:solidFill>
                <a:srgbClr val="FFFFFF"/>
              </a:solidFill>
              <a:ln w="19050" cap="flat" algn="ctr">
                <a:solidFill>
                  <a:srgbClr val="000000"/>
                </a:solidFill>
                <a:prstDash val="solid"/>
                <a:round/>
                <a:headEnd type="none" w="med" len="med"/>
                <a:tailEnd type="none" w="med" len="med"/>
              </a:ln>
            </p:spPr>
            <p:txBody>
              <a:bodyPr/>
              <a:lstStyle/>
              <a:p>
                <a:endParaRPr lang="zh-CN" altLang="en-US" sz="2200"/>
              </a:p>
            </p:txBody>
          </p:sp>
          <p:sp>
            <p:nvSpPr>
              <p:cNvPr id="229" name="Freeform 253"/>
              <p:cNvSpPr>
                <a:spLocks/>
              </p:cNvSpPr>
              <p:nvPr/>
            </p:nvSpPr>
            <p:spPr bwMode="auto">
              <a:xfrm>
                <a:off x="486" y="1691"/>
                <a:ext cx="750" cy="358"/>
              </a:xfrm>
              <a:custGeom>
                <a:avLst/>
                <a:gdLst>
                  <a:gd name="T0" fmla="*/ 1800 w 3600"/>
                  <a:gd name="T1" fmla="*/ 0 h 2067"/>
                  <a:gd name="T2" fmla="*/ 0 w 3600"/>
                  <a:gd name="T3" fmla="*/ 325 h 2067"/>
                  <a:gd name="T4" fmla="*/ 0 w 3600"/>
                  <a:gd name="T5" fmla="*/ 1743 h 2067"/>
                  <a:gd name="T6" fmla="*/ 1800 w 3600"/>
                  <a:gd name="T7" fmla="*/ 2067 h 2067"/>
                  <a:gd name="T8" fmla="*/ 3600 w 3600"/>
                  <a:gd name="T9" fmla="*/ 1743 h 2067"/>
                  <a:gd name="T10" fmla="*/ 3600 w 3600"/>
                  <a:gd name="T11" fmla="*/ 325 h 2067"/>
                  <a:gd name="T12" fmla="*/ 1800 w 3600"/>
                  <a:gd name="T13" fmla="*/ 0 h 2067"/>
                </a:gdLst>
                <a:ahLst/>
                <a:cxnLst>
                  <a:cxn ang="0">
                    <a:pos x="T0" y="T1"/>
                  </a:cxn>
                  <a:cxn ang="0">
                    <a:pos x="T2" y="T3"/>
                  </a:cxn>
                  <a:cxn ang="0">
                    <a:pos x="T4" y="T5"/>
                  </a:cxn>
                  <a:cxn ang="0">
                    <a:pos x="T6" y="T7"/>
                  </a:cxn>
                  <a:cxn ang="0">
                    <a:pos x="T8" y="T9"/>
                  </a:cxn>
                  <a:cxn ang="0">
                    <a:pos x="T10" y="T11"/>
                  </a:cxn>
                  <a:cxn ang="0">
                    <a:pos x="T12" y="T13"/>
                  </a:cxn>
                </a:cxnLst>
                <a:rect l="0" t="0" r="r" b="b"/>
                <a:pathLst>
                  <a:path w="3600" h="2067">
                    <a:moveTo>
                      <a:pt x="1800" y="0"/>
                    </a:moveTo>
                    <a:cubicBezTo>
                      <a:pt x="806" y="0"/>
                      <a:pt x="0" y="146"/>
                      <a:pt x="0" y="325"/>
                    </a:cubicBezTo>
                    <a:lnTo>
                      <a:pt x="0" y="1743"/>
                    </a:lnTo>
                    <a:cubicBezTo>
                      <a:pt x="0" y="1922"/>
                      <a:pt x="806" y="2067"/>
                      <a:pt x="1800" y="2067"/>
                    </a:cubicBezTo>
                    <a:cubicBezTo>
                      <a:pt x="2794" y="2067"/>
                      <a:pt x="3600" y="1922"/>
                      <a:pt x="3600" y="1743"/>
                    </a:cubicBezTo>
                    <a:lnTo>
                      <a:pt x="3600" y="325"/>
                    </a:lnTo>
                    <a:cubicBezTo>
                      <a:pt x="3600" y="146"/>
                      <a:pt x="2794" y="0"/>
                      <a:pt x="1800" y="0"/>
                    </a:cubicBezTo>
                    <a:close/>
                  </a:path>
                </a:pathLst>
              </a:custGeom>
              <a:noFill/>
              <a:ln w="19050" cap="rnd" algn="ctr">
                <a:solidFill>
                  <a:srgbClr val="000000"/>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zh-CN" altLang="en-US" sz="2200"/>
              </a:p>
            </p:txBody>
          </p:sp>
          <p:sp>
            <p:nvSpPr>
              <p:cNvPr id="230" name="Freeform 254"/>
              <p:cNvSpPr>
                <a:spLocks/>
              </p:cNvSpPr>
              <p:nvPr/>
            </p:nvSpPr>
            <p:spPr bwMode="auto">
              <a:xfrm>
                <a:off x="486" y="1747"/>
                <a:ext cx="750" cy="56"/>
              </a:xfrm>
              <a:custGeom>
                <a:avLst/>
                <a:gdLst>
                  <a:gd name="T0" fmla="*/ 0 w 750"/>
                  <a:gd name="T1" fmla="*/ 0 h 56"/>
                  <a:gd name="T2" fmla="*/ 375 w 750"/>
                  <a:gd name="T3" fmla="*/ 56 h 56"/>
                  <a:gd name="T4" fmla="*/ 750 w 750"/>
                  <a:gd name="T5" fmla="*/ 0 h 56"/>
                </a:gdLst>
                <a:ahLst/>
                <a:cxnLst>
                  <a:cxn ang="0">
                    <a:pos x="T0" y="T1"/>
                  </a:cxn>
                  <a:cxn ang="0">
                    <a:pos x="T2" y="T3"/>
                  </a:cxn>
                  <a:cxn ang="0">
                    <a:pos x="T4" y="T5"/>
                  </a:cxn>
                </a:cxnLst>
                <a:rect l="0" t="0" r="r" b="b"/>
                <a:pathLst>
                  <a:path w="750" h="56">
                    <a:moveTo>
                      <a:pt x="0" y="0"/>
                    </a:moveTo>
                    <a:cubicBezTo>
                      <a:pt x="0" y="31"/>
                      <a:pt x="168" y="56"/>
                      <a:pt x="375" y="56"/>
                    </a:cubicBezTo>
                    <a:cubicBezTo>
                      <a:pt x="582" y="56"/>
                      <a:pt x="750" y="31"/>
                      <a:pt x="750" y="0"/>
                    </a:cubicBezTo>
                  </a:path>
                </a:pathLst>
              </a:custGeom>
              <a:noFill/>
              <a:ln w="19050" cap="rnd" algn="ctr">
                <a:solidFill>
                  <a:srgbClr val="000000"/>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zh-CN" altLang="en-US" sz="2200"/>
              </a:p>
            </p:txBody>
          </p:sp>
        </p:grpSp>
        <p:sp>
          <p:nvSpPr>
            <p:cNvPr id="130" name="Rectangle 255"/>
            <p:cNvSpPr>
              <a:spLocks noChangeArrowheads="1"/>
            </p:cNvSpPr>
            <p:nvPr/>
          </p:nvSpPr>
          <p:spPr bwMode="auto">
            <a:xfrm>
              <a:off x="360" y="1807"/>
              <a:ext cx="979" cy="24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en-US" altLang="zh-CN" sz="2200" dirty="0">
                  <a:solidFill>
                    <a:srgbClr val="000000"/>
                  </a:solidFill>
                  <a:latin typeface="Arial" panose="020B0604020202020204" pitchFamily="34" charset="0"/>
                  <a:ea typeface="宋体" panose="02010600030101010101" pitchFamily="2" charset="-122"/>
                </a:rPr>
                <a:t>GDD  GDB</a:t>
              </a:r>
              <a:endParaRPr lang="en-US" altLang="zh-CN" sz="2200" dirty="0">
                <a:solidFill>
                  <a:schemeClr val="tx1"/>
                </a:solidFill>
                <a:latin typeface="Arial" panose="020B0604020202020204" pitchFamily="34" charset="0"/>
                <a:ea typeface="宋体" panose="02010600030101010101" pitchFamily="2" charset="-122"/>
              </a:endParaRPr>
            </a:p>
          </p:txBody>
        </p:sp>
        <p:grpSp>
          <p:nvGrpSpPr>
            <p:cNvPr id="131" name="Group 256"/>
            <p:cNvGrpSpPr>
              <a:grpSpLocks/>
            </p:cNvGrpSpPr>
            <p:nvPr/>
          </p:nvGrpSpPr>
          <p:grpSpPr bwMode="auto">
            <a:xfrm>
              <a:off x="312" y="2120"/>
              <a:ext cx="880" cy="317"/>
              <a:chOff x="458" y="2125"/>
              <a:chExt cx="806" cy="317"/>
            </a:xfrm>
          </p:grpSpPr>
          <p:sp>
            <p:nvSpPr>
              <p:cNvPr id="226" name="Rectangle 257"/>
              <p:cNvSpPr>
                <a:spLocks noChangeArrowheads="1"/>
              </p:cNvSpPr>
              <p:nvPr/>
            </p:nvSpPr>
            <p:spPr bwMode="auto">
              <a:xfrm>
                <a:off x="486" y="2149"/>
                <a:ext cx="750" cy="270"/>
              </a:xfrm>
              <a:prstGeom prst="rect">
                <a:avLst/>
              </a:prstGeom>
              <a:solidFill>
                <a:srgbClr val="FFFFFF"/>
              </a:solidFill>
              <a:ln>
                <a:noFill/>
              </a:ln>
              <a:effectLst/>
              <a:extLs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200"/>
              </a:p>
            </p:txBody>
          </p:sp>
          <p:sp>
            <p:nvSpPr>
              <p:cNvPr id="227" name="Freeform 258"/>
              <p:cNvSpPr>
                <a:spLocks/>
              </p:cNvSpPr>
              <p:nvPr/>
            </p:nvSpPr>
            <p:spPr bwMode="auto">
              <a:xfrm>
                <a:off x="458" y="2125"/>
                <a:ext cx="806" cy="317"/>
              </a:xfrm>
              <a:custGeom>
                <a:avLst/>
                <a:gdLst>
                  <a:gd name="T0" fmla="*/ 57 w 806"/>
                  <a:gd name="T1" fmla="*/ 47 h 317"/>
                  <a:gd name="T2" fmla="*/ 57 w 806"/>
                  <a:gd name="T3" fmla="*/ 270 h 317"/>
                  <a:gd name="T4" fmla="*/ 749 w 806"/>
                  <a:gd name="T5" fmla="*/ 270 h 317"/>
                  <a:gd name="T6" fmla="*/ 749 w 806"/>
                  <a:gd name="T7" fmla="*/ 47 h 317"/>
                  <a:gd name="T8" fmla="*/ 57 w 806"/>
                  <a:gd name="T9" fmla="*/ 47 h 317"/>
                  <a:gd name="T10" fmla="*/ 769 w 806"/>
                  <a:gd name="T11" fmla="*/ 32 h 317"/>
                  <a:gd name="T12" fmla="*/ 769 w 806"/>
                  <a:gd name="T13" fmla="*/ 286 h 317"/>
                  <a:gd name="T14" fmla="*/ 38 w 806"/>
                  <a:gd name="T15" fmla="*/ 286 h 317"/>
                  <a:gd name="T16" fmla="*/ 38 w 806"/>
                  <a:gd name="T17" fmla="*/ 32 h 317"/>
                  <a:gd name="T18" fmla="*/ 769 w 806"/>
                  <a:gd name="T19" fmla="*/ 32 h 317"/>
                  <a:gd name="T20" fmla="*/ 19 w 806"/>
                  <a:gd name="T21" fmla="*/ 16 h 317"/>
                  <a:gd name="T22" fmla="*/ 19 w 806"/>
                  <a:gd name="T23" fmla="*/ 302 h 317"/>
                  <a:gd name="T24" fmla="*/ 787 w 806"/>
                  <a:gd name="T25" fmla="*/ 302 h 317"/>
                  <a:gd name="T26" fmla="*/ 787 w 806"/>
                  <a:gd name="T27" fmla="*/ 16 h 317"/>
                  <a:gd name="T28" fmla="*/ 19 w 806"/>
                  <a:gd name="T29" fmla="*/ 16 h 317"/>
                  <a:gd name="T30" fmla="*/ 806 w 806"/>
                  <a:gd name="T31" fmla="*/ 0 h 317"/>
                  <a:gd name="T32" fmla="*/ 806 w 806"/>
                  <a:gd name="T33" fmla="*/ 317 h 317"/>
                  <a:gd name="T34" fmla="*/ 0 w 806"/>
                  <a:gd name="T35" fmla="*/ 317 h 317"/>
                  <a:gd name="T36" fmla="*/ 0 w 806"/>
                  <a:gd name="T37" fmla="*/ 0 h 317"/>
                  <a:gd name="T38" fmla="*/ 806 w 806"/>
                  <a:gd name="T39" fmla="*/ 0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06" h="317">
                    <a:moveTo>
                      <a:pt x="57" y="47"/>
                    </a:moveTo>
                    <a:lnTo>
                      <a:pt x="57" y="270"/>
                    </a:lnTo>
                    <a:lnTo>
                      <a:pt x="749" y="270"/>
                    </a:lnTo>
                    <a:lnTo>
                      <a:pt x="749" y="47"/>
                    </a:lnTo>
                    <a:lnTo>
                      <a:pt x="57" y="47"/>
                    </a:lnTo>
                    <a:close/>
                    <a:moveTo>
                      <a:pt x="769" y="32"/>
                    </a:moveTo>
                    <a:lnTo>
                      <a:pt x="769" y="286"/>
                    </a:lnTo>
                    <a:lnTo>
                      <a:pt x="38" y="286"/>
                    </a:lnTo>
                    <a:lnTo>
                      <a:pt x="38" y="32"/>
                    </a:lnTo>
                    <a:lnTo>
                      <a:pt x="769" y="32"/>
                    </a:lnTo>
                    <a:close/>
                    <a:moveTo>
                      <a:pt x="19" y="16"/>
                    </a:moveTo>
                    <a:lnTo>
                      <a:pt x="19" y="302"/>
                    </a:lnTo>
                    <a:lnTo>
                      <a:pt x="787" y="302"/>
                    </a:lnTo>
                    <a:lnTo>
                      <a:pt x="787" y="16"/>
                    </a:lnTo>
                    <a:lnTo>
                      <a:pt x="19" y="16"/>
                    </a:lnTo>
                    <a:close/>
                    <a:moveTo>
                      <a:pt x="806" y="0"/>
                    </a:moveTo>
                    <a:lnTo>
                      <a:pt x="806" y="317"/>
                    </a:lnTo>
                    <a:lnTo>
                      <a:pt x="0" y="317"/>
                    </a:lnTo>
                    <a:lnTo>
                      <a:pt x="0" y="0"/>
                    </a:lnTo>
                    <a:lnTo>
                      <a:pt x="806" y="0"/>
                    </a:lnTo>
                    <a:close/>
                  </a:path>
                </a:pathLst>
              </a:custGeom>
              <a:solidFill>
                <a:srgbClr val="000000"/>
              </a:solidFill>
              <a:ln w="9525" cap="flat" algn="ctr">
                <a:solidFill>
                  <a:srgbClr val="000000"/>
                </a:solidFill>
                <a:prstDash val="solid"/>
                <a:bevel/>
                <a:headEnd type="none" w="med" len="med"/>
                <a:tailEnd type="none" w="med" len="med"/>
              </a:ln>
            </p:spPr>
            <p:txBody>
              <a:bodyPr/>
              <a:lstStyle/>
              <a:p>
                <a:endParaRPr lang="zh-CN" altLang="en-US" sz="2200"/>
              </a:p>
            </p:txBody>
          </p:sp>
        </p:grpSp>
        <p:sp>
          <p:nvSpPr>
            <p:cNvPr id="132" name="Rectangle 259"/>
            <p:cNvSpPr>
              <a:spLocks noChangeArrowheads="1"/>
            </p:cNvSpPr>
            <p:nvPr/>
          </p:nvSpPr>
          <p:spPr bwMode="auto">
            <a:xfrm>
              <a:off x="360" y="2155"/>
              <a:ext cx="792" cy="24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zh-CN" altLang="en-US" sz="2200" dirty="0">
                  <a:solidFill>
                    <a:srgbClr val="000000"/>
                  </a:solidFill>
                  <a:latin typeface="Arial" panose="020B0604020202020204" pitchFamily="34" charset="0"/>
                  <a:ea typeface="宋体" panose="02010600030101010101" pitchFamily="2" charset="-122"/>
                </a:rPr>
                <a:t>局部用户</a:t>
              </a:r>
              <a:endParaRPr lang="zh-CN" altLang="en-US" sz="2200" dirty="0">
                <a:solidFill>
                  <a:schemeClr val="tx1"/>
                </a:solidFill>
                <a:latin typeface="Arial" panose="020B0604020202020204" pitchFamily="34" charset="0"/>
                <a:ea typeface="宋体" panose="02010600030101010101" pitchFamily="2" charset="-122"/>
              </a:endParaRPr>
            </a:p>
          </p:txBody>
        </p:sp>
        <p:grpSp>
          <p:nvGrpSpPr>
            <p:cNvPr id="133" name="Group 260"/>
            <p:cNvGrpSpPr>
              <a:grpSpLocks/>
            </p:cNvGrpSpPr>
            <p:nvPr/>
          </p:nvGrpSpPr>
          <p:grpSpPr bwMode="auto">
            <a:xfrm>
              <a:off x="3634" y="3099"/>
              <a:ext cx="902" cy="318"/>
              <a:chOff x="3706" y="3296"/>
              <a:chExt cx="807" cy="318"/>
            </a:xfrm>
          </p:grpSpPr>
          <p:sp>
            <p:nvSpPr>
              <p:cNvPr id="224" name="Rectangle 261"/>
              <p:cNvSpPr>
                <a:spLocks noChangeArrowheads="1"/>
              </p:cNvSpPr>
              <p:nvPr/>
            </p:nvSpPr>
            <p:spPr bwMode="auto">
              <a:xfrm>
                <a:off x="3735" y="3320"/>
                <a:ext cx="750" cy="270"/>
              </a:xfrm>
              <a:prstGeom prst="rect">
                <a:avLst/>
              </a:prstGeom>
              <a:solidFill>
                <a:srgbClr val="FFFFFF"/>
              </a:solidFill>
              <a:ln>
                <a:noFill/>
              </a:ln>
              <a:effectLst/>
              <a:extLs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200"/>
              </a:p>
            </p:txBody>
          </p:sp>
          <p:sp>
            <p:nvSpPr>
              <p:cNvPr id="225" name="Freeform 262"/>
              <p:cNvSpPr>
                <a:spLocks/>
              </p:cNvSpPr>
              <p:nvPr/>
            </p:nvSpPr>
            <p:spPr bwMode="auto">
              <a:xfrm>
                <a:off x="3706" y="3296"/>
                <a:ext cx="807" cy="318"/>
              </a:xfrm>
              <a:custGeom>
                <a:avLst/>
                <a:gdLst>
                  <a:gd name="T0" fmla="*/ 58 w 807"/>
                  <a:gd name="T1" fmla="*/ 48 h 318"/>
                  <a:gd name="T2" fmla="*/ 58 w 807"/>
                  <a:gd name="T3" fmla="*/ 270 h 318"/>
                  <a:gd name="T4" fmla="*/ 750 w 807"/>
                  <a:gd name="T5" fmla="*/ 270 h 318"/>
                  <a:gd name="T6" fmla="*/ 750 w 807"/>
                  <a:gd name="T7" fmla="*/ 48 h 318"/>
                  <a:gd name="T8" fmla="*/ 58 w 807"/>
                  <a:gd name="T9" fmla="*/ 48 h 318"/>
                  <a:gd name="T10" fmla="*/ 769 w 807"/>
                  <a:gd name="T11" fmla="*/ 32 h 318"/>
                  <a:gd name="T12" fmla="*/ 769 w 807"/>
                  <a:gd name="T13" fmla="*/ 286 h 318"/>
                  <a:gd name="T14" fmla="*/ 39 w 807"/>
                  <a:gd name="T15" fmla="*/ 286 h 318"/>
                  <a:gd name="T16" fmla="*/ 39 w 807"/>
                  <a:gd name="T17" fmla="*/ 32 h 318"/>
                  <a:gd name="T18" fmla="*/ 769 w 807"/>
                  <a:gd name="T19" fmla="*/ 32 h 318"/>
                  <a:gd name="T20" fmla="*/ 20 w 807"/>
                  <a:gd name="T21" fmla="*/ 16 h 318"/>
                  <a:gd name="T22" fmla="*/ 20 w 807"/>
                  <a:gd name="T23" fmla="*/ 302 h 318"/>
                  <a:gd name="T24" fmla="*/ 788 w 807"/>
                  <a:gd name="T25" fmla="*/ 302 h 318"/>
                  <a:gd name="T26" fmla="*/ 788 w 807"/>
                  <a:gd name="T27" fmla="*/ 16 h 318"/>
                  <a:gd name="T28" fmla="*/ 20 w 807"/>
                  <a:gd name="T29" fmla="*/ 16 h 318"/>
                  <a:gd name="T30" fmla="*/ 807 w 807"/>
                  <a:gd name="T31" fmla="*/ 0 h 318"/>
                  <a:gd name="T32" fmla="*/ 807 w 807"/>
                  <a:gd name="T33" fmla="*/ 318 h 318"/>
                  <a:gd name="T34" fmla="*/ 0 w 807"/>
                  <a:gd name="T35" fmla="*/ 318 h 318"/>
                  <a:gd name="T36" fmla="*/ 0 w 807"/>
                  <a:gd name="T37" fmla="*/ 0 h 318"/>
                  <a:gd name="T38" fmla="*/ 807 w 807"/>
                  <a:gd name="T39" fmla="*/ 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07" h="318">
                    <a:moveTo>
                      <a:pt x="58" y="48"/>
                    </a:moveTo>
                    <a:lnTo>
                      <a:pt x="58" y="270"/>
                    </a:lnTo>
                    <a:lnTo>
                      <a:pt x="750" y="270"/>
                    </a:lnTo>
                    <a:lnTo>
                      <a:pt x="750" y="48"/>
                    </a:lnTo>
                    <a:lnTo>
                      <a:pt x="58" y="48"/>
                    </a:lnTo>
                    <a:close/>
                    <a:moveTo>
                      <a:pt x="769" y="32"/>
                    </a:moveTo>
                    <a:lnTo>
                      <a:pt x="769" y="286"/>
                    </a:lnTo>
                    <a:lnTo>
                      <a:pt x="39" y="286"/>
                    </a:lnTo>
                    <a:lnTo>
                      <a:pt x="39" y="32"/>
                    </a:lnTo>
                    <a:lnTo>
                      <a:pt x="769" y="32"/>
                    </a:lnTo>
                    <a:close/>
                    <a:moveTo>
                      <a:pt x="20" y="16"/>
                    </a:moveTo>
                    <a:lnTo>
                      <a:pt x="20" y="302"/>
                    </a:lnTo>
                    <a:lnTo>
                      <a:pt x="788" y="302"/>
                    </a:lnTo>
                    <a:lnTo>
                      <a:pt x="788" y="16"/>
                    </a:lnTo>
                    <a:lnTo>
                      <a:pt x="20" y="16"/>
                    </a:lnTo>
                    <a:close/>
                    <a:moveTo>
                      <a:pt x="807" y="0"/>
                    </a:moveTo>
                    <a:lnTo>
                      <a:pt x="807" y="318"/>
                    </a:lnTo>
                    <a:lnTo>
                      <a:pt x="0" y="318"/>
                    </a:lnTo>
                    <a:lnTo>
                      <a:pt x="0" y="0"/>
                    </a:lnTo>
                    <a:lnTo>
                      <a:pt x="807" y="0"/>
                    </a:lnTo>
                    <a:close/>
                  </a:path>
                </a:pathLst>
              </a:custGeom>
              <a:solidFill>
                <a:srgbClr val="000000"/>
              </a:solidFill>
              <a:ln w="9525" cap="flat" algn="ctr">
                <a:solidFill>
                  <a:srgbClr val="000000"/>
                </a:solidFill>
                <a:prstDash val="solid"/>
                <a:bevel/>
                <a:headEnd type="none" w="med" len="med"/>
                <a:tailEnd type="none" w="med" len="med"/>
              </a:ln>
            </p:spPr>
            <p:txBody>
              <a:bodyPr/>
              <a:lstStyle/>
              <a:p>
                <a:endParaRPr lang="zh-CN" altLang="en-US" sz="2200"/>
              </a:p>
            </p:txBody>
          </p:sp>
        </p:grpSp>
        <p:sp>
          <p:nvSpPr>
            <p:cNvPr id="134" name="Rectangle 263"/>
            <p:cNvSpPr>
              <a:spLocks noChangeArrowheads="1"/>
            </p:cNvSpPr>
            <p:nvPr/>
          </p:nvSpPr>
          <p:spPr bwMode="auto">
            <a:xfrm>
              <a:off x="3672" y="3125"/>
              <a:ext cx="792" cy="24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zh-CN" altLang="en-US" sz="2200">
                  <a:solidFill>
                    <a:srgbClr val="000000"/>
                  </a:solidFill>
                  <a:latin typeface="Arial" panose="020B0604020202020204" pitchFamily="34" charset="0"/>
                  <a:ea typeface="宋体" panose="02010600030101010101" pitchFamily="2" charset="-122"/>
                </a:rPr>
                <a:t>全局用户</a:t>
              </a:r>
              <a:endParaRPr lang="zh-CN" altLang="en-US" sz="2200">
                <a:solidFill>
                  <a:schemeClr val="tx1"/>
                </a:solidFill>
                <a:latin typeface="Arial" panose="020B0604020202020204" pitchFamily="34" charset="0"/>
                <a:ea typeface="宋体" panose="02010600030101010101" pitchFamily="2" charset="-122"/>
              </a:endParaRPr>
            </a:p>
          </p:txBody>
        </p:sp>
        <p:grpSp>
          <p:nvGrpSpPr>
            <p:cNvPr id="135" name="Group 264"/>
            <p:cNvGrpSpPr>
              <a:grpSpLocks/>
            </p:cNvGrpSpPr>
            <p:nvPr/>
          </p:nvGrpSpPr>
          <p:grpSpPr bwMode="auto">
            <a:xfrm>
              <a:off x="1176" y="3099"/>
              <a:ext cx="891" cy="318"/>
              <a:chOff x="1332" y="3296"/>
              <a:chExt cx="807" cy="318"/>
            </a:xfrm>
          </p:grpSpPr>
          <p:sp>
            <p:nvSpPr>
              <p:cNvPr id="222" name="Rectangle 265"/>
              <p:cNvSpPr>
                <a:spLocks noChangeArrowheads="1"/>
              </p:cNvSpPr>
              <p:nvPr/>
            </p:nvSpPr>
            <p:spPr bwMode="auto">
              <a:xfrm>
                <a:off x="1361" y="3320"/>
                <a:ext cx="750" cy="270"/>
              </a:xfrm>
              <a:prstGeom prst="rect">
                <a:avLst/>
              </a:prstGeom>
              <a:solidFill>
                <a:srgbClr val="FFFFFF"/>
              </a:solidFill>
              <a:ln>
                <a:noFill/>
              </a:ln>
              <a:effectLst/>
              <a:extLs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200"/>
              </a:p>
            </p:txBody>
          </p:sp>
          <p:sp>
            <p:nvSpPr>
              <p:cNvPr id="223" name="Freeform 266"/>
              <p:cNvSpPr>
                <a:spLocks/>
              </p:cNvSpPr>
              <p:nvPr/>
            </p:nvSpPr>
            <p:spPr bwMode="auto">
              <a:xfrm>
                <a:off x="1332" y="3296"/>
                <a:ext cx="807" cy="318"/>
              </a:xfrm>
              <a:custGeom>
                <a:avLst/>
                <a:gdLst>
                  <a:gd name="T0" fmla="*/ 57 w 807"/>
                  <a:gd name="T1" fmla="*/ 48 h 318"/>
                  <a:gd name="T2" fmla="*/ 57 w 807"/>
                  <a:gd name="T3" fmla="*/ 270 h 318"/>
                  <a:gd name="T4" fmla="*/ 750 w 807"/>
                  <a:gd name="T5" fmla="*/ 270 h 318"/>
                  <a:gd name="T6" fmla="*/ 750 w 807"/>
                  <a:gd name="T7" fmla="*/ 48 h 318"/>
                  <a:gd name="T8" fmla="*/ 57 w 807"/>
                  <a:gd name="T9" fmla="*/ 48 h 318"/>
                  <a:gd name="T10" fmla="*/ 769 w 807"/>
                  <a:gd name="T11" fmla="*/ 32 h 318"/>
                  <a:gd name="T12" fmla="*/ 769 w 807"/>
                  <a:gd name="T13" fmla="*/ 286 h 318"/>
                  <a:gd name="T14" fmla="*/ 38 w 807"/>
                  <a:gd name="T15" fmla="*/ 286 h 318"/>
                  <a:gd name="T16" fmla="*/ 38 w 807"/>
                  <a:gd name="T17" fmla="*/ 32 h 318"/>
                  <a:gd name="T18" fmla="*/ 769 w 807"/>
                  <a:gd name="T19" fmla="*/ 32 h 318"/>
                  <a:gd name="T20" fmla="*/ 19 w 807"/>
                  <a:gd name="T21" fmla="*/ 16 h 318"/>
                  <a:gd name="T22" fmla="*/ 19 w 807"/>
                  <a:gd name="T23" fmla="*/ 302 h 318"/>
                  <a:gd name="T24" fmla="*/ 788 w 807"/>
                  <a:gd name="T25" fmla="*/ 302 h 318"/>
                  <a:gd name="T26" fmla="*/ 788 w 807"/>
                  <a:gd name="T27" fmla="*/ 16 h 318"/>
                  <a:gd name="T28" fmla="*/ 19 w 807"/>
                  <a:gd name="T29" fmla="*/ 16 h 318"/>
                  <a:gd name="T30" fmla="*/ 807 w 807"/>
                  <a:gd name="T31" fmla="*/ 0 h 318"/>
                  <a:gd name="T32" fmla="*/ 807 w 807"/>
                  <a:gd name="T33" fmla="*/ 318 h 318"/>
                  <a:gd name="T34" fmla="*/ 0 w 807"/>
                  <a:gd name="T35" fmla="*/ 318 h 318"/>
                  <a:gd name="T36" fmla="*/ 0 w 807"/>
                  <a:gd name="T37" fmla="*/ 0 h 318"/>
                  <a:gd name="T38" fmla="*/ 807 w 807"/>
                  <a:gd name="T39" fmla="*/ 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07" h="318">
                    <a:moveTo>
                      <a:pt x="57" y="48"/>
                    </a:moveTo>
                    <a:lnTo>
                      <a:pt x="57" y="270"/>
                    </a:lnTo>
                    <a:lnTo>
                      <a:pt x="750" y="270"/>
                    </a:lnTo>
                    <a:lnTo>
                      <a:pt x="750" y="48"/>
                    </a:lnTo>
                    <a:lnTo>
                      <a:pt x="57" y="48"/>
                    </a:lnTo>
                    <a:close/>
                    <a:moveTo>
                      <a:pt x="769" y="32"/>
                    </a:moveTo>
                    <a:lnTo>
                      <a:pt x="769" y="286"/>
                    </a:lnTo>
                    <a:lnTo>
                      <a:pt x="38" y="286"/>
                    </a:lnTo>
                    <a:lnTo>
                      <a:pt x="38" y="32"/>
                    </a:lnTo>
                    <a:lnTo>
                      <a:pt x="769" y="32"/>
                    </a:lnTo>
                    <a:close/>
                    <a:moveTo>
                      <a:pt x="19" y="16"/>
                    </a:moveTo>
                    <a:lnTo>
                      <a:pt x="19" y="302"/>
                    </a:lnTo>
                    <a:lnTo>
                      <a:pt x="788" y="302"/>
                    </a:lnTo>
                    <a:lnTo>
                      <a:pt x="788" y="16"/>
                    </a:lnTo>
                    <a:lnTo>
                      <a:pt x="19" y="16"/>
                    </a:lnTo>
                    <a:close/>
                    <a:moveTo>
                      <a:pt x="807" y="0"/>
                    </a:moveTo>
                    <a:lnTo>
                      <a:pt x="807" y="318"/>
                    </a:lnTo>
                    <a:lnTo>
                      <a:pt x="0" y="318"/>
                    </a:lnTo>
                    <a:lnTo>
                      <a:pt x="0" y="0"/>
                    </a:lnTo>
                    <a:lnTo>
                      <a:pt x="807" y="0"/>
                    </a:lnTo>
                    <a:close/>
                  </a:path>
                </a:pathLst>
              </a:custGeom>
              <a:solidFill>
                <a:srgbClr val="000000"/>
              </a:solidFill>
              <a:ln w="9525" cap="flat" algn="ctr">
                <a:solidFill>
                  <a:srgbClr val="000000"/>
                </a:solidFill>
                <a:prstDash val="solid"/>
                <a:bevel/>
                <a:headEnd type="none" w="med" len="med"/>
                <a:tailEnd type="none" w="med" len="med"/>
              </a:ln>
            </p:spPr>
            <p:txBody>
              <a:bodyPr/>
              <a:lstStyle/>
              <a:p>
                <a:endParaRPr lang="zh-CN" altLang="en-US" sz="2200"/>
              </a:p>
            </p:txBody>
          </p:sp>
        </p:grpSp>
        <p:sp>
          <p:nvSpPr>
            <p:cNvPr id="136" name="Rectangle 267"/>
            <p:cNvSpPr>
              <a:spLocks noChangeArrowheads="1"/>
            </p:cNvSpPr>
            <p:nvPr/>
          </p:nvSpPr>
          <p:spPr bwMode="auto">
            <a:xfrm>
              <a:off x="1224" y="3125"/>
              <a:ext cx="792" cy="24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zh-CN" altLang="en-US" sz="2200">
                  <a:solidFill>
                    <a:srgbClr val="000000"/>
                  </a:solidFill>
                  <a:latin typeface="Arial" panose="020B0604020202020204" pitchFamily="34" charset="0"/>
                  <a:ea typeface="宋体" panose="02010600030101010101" pitchFamily="2" charset="-122"/>
                </a:rPr>
                <a:t>局部用户</a:t>
              </a:r>
              <a:endParaRPr lang="zh-CN" altLang="en-US" sz="2200">
                <a:solidFill>
                  <a:schemeClr val="tx1"/>
                </a:solidFill>
                <a:latin typeface="Arial" panose="020B0604020202020204" pitchFamily="34" charset="0"/>
                <a:ea typeface="宋体" panose="02010600030101010101" pitchFamily="2" charset="-122"/>
              </a:endParaRPr>
            </a:p>
          </p:txBody>
        </p:sp>
        <p:grpSp>
          <p:nvGrpSpPr>
            <p:cNvPr id="137" name="Group 268"/>
            <p:cNvGrpSpPr>
              <a:grpSpLocks/>
            </p:cNvGrpSpPr>
            <p:nvPr/>
          </p:nvGrpSpPr>
          <p:grpSpPr bwMode="auto">
            <a:xfrm>
              <a:off x="1800" y="1387"/>
              <a:ext cx="720" cy="258"/>
              <a:chOff x="1902" y="1428"/>
              <a:chExt cx="625" cy="270"/>
            </a:xfrm>
          </p:grpSpPr>
          <p:sp>
            <p:nvSpPr>
              <p:cNvPr id="220" name="Rectangle 269"/>
              <p:cNvSpPr>
                <a:spLocks noChangeArrowheads="1"/>
              </p:cNvSpPr>
              <p:nvPr/>
            </p:nvSpPr>
            <p:spPr bwMode="auto">
              <a:xfrm>
                <a:off x="1902" y="1428"/>
                <a:ext cx="625" cy="270"/>
              </a:xfrm>
              <a:prstGeom prst="rect">
                <a:avLst/>
              </a:prstGeom>
              <a:solidFill>
                <a:srgbClr val="FFFFFF"/>
              </a:solidFill>
              <a:ln>
                <a:noFill/>
              </a:ln>
              <a:effectLst/>
              <a:extLs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200"/>
              </a:p>
            </p:txBody>
          </p:sp>
          <p:sp>
            <p:nvSpPr>
              <p:cNvPr id="221" name="Rectangle 270"/>
              <p:cNvSpPr>
                <a:spLocks noChangeArrowheads="1"/>
              </p:cNvSpPr>
              <p:nvPr/>
            </p:nvSpPr>
            <p:spPr bwMode="auto">
              <a:xfrm>
                <a:off x="1902" y="1428"/>
                <a:ext cx="625" cy="270"/>
              </a:xfrm>
              <a:prstGeom prst="rect">
                <a:avLst/>
              </a:prstGeom>
              <a:noFill/>
              <a:ln w="15875" cap="rnd" algn="ctr">
                <a:solidFill>
                  <a:srgbClr val="000000"/>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zh-CN" altLang="en-US" sz="2200"/>
              </a:p>
            </p:txBody>
          </p:sp>
        </p:grpSp>
        <p:sp>
          <p:nvSpPr>
            <p:cNvPr id="138" name="Rectangle 271"/>
            <p:cNvSpPr>
              <a:spLocks noChangeArrowheads="1"/>
            </p:cNvSpPr>
            <p:nvPr/>
          </p:nvSpPr>
          <p:spPr bwMode="auto">
            <a:xfrm>
              <a:off x="1845" y="1387"/>
              <a:ext cx="627" cy="24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lgn="ctr"/>
              <a:r>
                <a:rPr lang="en-US" altLang="zh-CN" sz="2200">
                  <a:solidFill>
                    <a:srgbClr val="000000"/>
                  </a:solidFill>
                  <a:latin typeface="Arial" panose="020B0604020202020204" pitchFamily="34" charset="0"/>
                  <a:ea typeface="宋体" panose="02010600030101010101" pitchFamily="2" charset="-122"/>
                </a:rPr>
                <a:t>CM</a:t>
              </a:r>
              <a:endParaRPr lang="en-US" altLang="zh-CN" sz="2200">
                <a:solidFill>
                  <a:schemeClr val="tx1"/>
                </a:solidFill>
                <a:latin typeface="Arial" panose="020B0604020202020204" pitchFamily="34" charset="0"/>
                <a:ea typeface="宋体" panose="02010600030101010101" pitchFamily="2" charset="-122"/>
              </a:endParaRPr>
            </a:p>
          </p:txBody>
        </p:sp>
        <p:grpSp>
          <p:nvGrpSpPr>
            <p:cNvPr id="139" name="Group 272"/>
            <p:cNvGrpSpPr>
              <a:grpSpLocks/>
            </p:cNvGrpSpPr>
            <p:nvPr/>
          </p:nvGrpSpPr>
          <p:grpSpPr bwMode="auto">
            <a:xfrm>
              <a:off x="1800" y="1611"/>
              <a:ext cx="720" cy="270"/>
              <a:chOff x="1902" y="1616"/>
              <a:chExt cx="625" cy="270"/>
            </a:xfrm>
          </p:grpSpPr>
          <p:sp>
            <p:nvSpPr>
              <p:cNvPr id="218" name="Rectangle 273"/>
              <p:cNvSpPr>
                <a:spLocks noChangeArrowheads="1"/>
              </p:cNvSpPr>
              <p:nvPr/>
            </p:nvSpPr>
            <p:spPr bwMode="auto">
              <a:xfrm>
                <a:off x="1902" y="1616"/>
                <a:ext cx="625" cy="270"/>
              </a:xfrm>
              <a:prstGeom prst="rect">
                <a:avLst/>
              </a:prstGeom>
              <a:solidFill>
                <a:srgbClr val="FFFFFF"/>
              </a:solidFill>
              <a:ln>
                <a:noFill/>
              </a:ln>
              <a:effectLst/>
              <a:extLs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200"/>
              </a:p>
            </p:txBody>
          </p:sp>
          <p:sp>
            <p:nvSpPr>
              <p:cNvPr id="219" name="Rectangle 274"/>
              <p:cNvSpPr>
                <a:spLocks noChangeArrowheads="1"/>
              </p:cNvSpPr>
              <p:nvPr/>
            </p:nvSpPr>
            <p:spPr bwMode="auto">
              <a:xfrm>
                <a:off x="1902" y="1616"/>
                <a:ext cx="625" cy="270"/>
              </a:xfrm>
              <a:prstGeom prst="rect">
                <a:avLst/>
              </a:prstGeom>
              <a:noFill/>
              <a:ln w="15875" cap="rnd" algn="ctr">
                <a:solidFill>
                  <a:srgbClr val="000000"/>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zh-CN" altLang="en-US" sz="2200"/>
              </a:p>
            </p:txBody>
          </p:sp>
        </p:grpSp>
        <p:sp>
          <p:nvSpPr>
            <p:cNvPr id="140" name="Rectangle 275"/>
            <p:cNvSpPr>
              <a:spLocks noChangeArrowheads="1"/>
            </p:cNvSpPr>
            <p:nvPr/>
          </p:nvSpPr>
          <p:spPr bwMode="auto">
            <a:xfrm>
              <a:off x="1816" y="1627"/>
              <a:ext cx="752" cy="24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r>
                <a:rPr lang="en-US" altLang="zh-CN" sz="2200">
                  <a:solidFill>
                    <a:srgbClr val="000000"/>
                  </a:solidFill>
                  <a:latin typeface="Arial" panose="020B0604020202020204" pitchFamily="34" charset="0"/>
                  <a:ea typeface="宋体" panose="02010600030101010101" pitchFamily="2" charset="-122"/>
                </a:rPr>
                <a:t>GDBMS</a:t>
              </a:r>
              <a:endParaRPr lang="en-US" altLang="zh-CN" sz="2200">
                <a:solidFill>
                  <a:schemeClr val="tx1"/>
                </a:solidFill>
                <a:latin typeface="Arial" panose="020B0604020202020204" pitchFamily="34" charset="0"/>
                <a:ea typeface="宋体" panose="02010600030101010101" pitchFamily="2" charset="-122"/>
              </a:endParaRPr>
            </a:p>
          </p:txBody>
        </p:sp>
        <p:grpSp>
          <p:nvGrpSpPr>
            <p:cNvPr id="141" name="Group 276"/>
            <p:cNvGrpSpPr>
              <a:grpSpLocks/>
            </p:cNvGrpSpPr>
            <p:nvPr/>
          </p:nvGrpSpPr>
          <p:grpSpPr bwMode="auto">
            <a:xfrm>
              <a:off x="1800" y="1862"/>
              <a:ext cx="720" cy="293"/>
              <a:chOff x="1902" y="1847"/>
              <a:chExt cx="625" cy="270"/>
            </a:xfrm>
          </p:grpSpPr>
          <p:sp>
            <p:nvSpPr>
              <p:cNvPr id="216" name="Rectangle 277"/>
              <p:cNvSpPr>
                <a:spLocks noChangeArrowheads="1"/>
              </p:cNvSpPr>
              <p:nvPr/>
            </p:nvSpPr>
            <p:spPr bwMode="auto">
              <a:xfrm>
                <a:off x="1902" y="1847"/>
                <a:ext cx="625" cy="270"/>
              </a:xfrm>
              <a:prstGeom prst="rect">
                <a:avLst/>
              </a:prstGeom>
              <a:solidFill>
                <a:srgbClr val="FFFFFF"/>
              </a:solidFill>
              <a:ln>
                <a:noFill/>
              </a:ln>
              <a:effectLst/>
              <a:extLs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200"/>
              </a:p>
            </p:txBody>
          </p:sp>
          <p:sp>
            <p:nvSpPr>
              <p:cNvPr id="217" name="Rectangle 278"/>
              <p:cNvSpPr>
                <a:spLocks noChangeArrowheads="1"/>
              </p:cNvSpPr>
              <p:nvPr/>
            </p:nvSpPr>
            <p:spPr bwMode="auto">
              <a:xfrm>
                <a:off x="1902" y="1847"/>
                <a:ext cx="625" cy="270"/>
              </a:xfrm>
              <a:prstGeom prst="rect">
                <a:avLst/>
              </a:prstGeom>
              <a:noFill/>
              <a:ln w="15875" cap="rnd" algn="ctr">
                <a:solidFill>
                  <a:srgbClr val="000000"/>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zh-CN" altLang="en-US" sz="2200"/>
              </a:p>
            </p:txBody>
          </p:sp>
        </p:grpSp>
        <p:sp>
          <p:nvSpPr>
            <p:cNvPr id="142" name="Rectangle 279"/>
            <p:cNvSpPr>
              <a:spLocks noChangeArrowheads="1"/>
            </p:cNvSpPr>
            <p:nvPr/>
          </p:nvSpPr>
          <p:spPr bwMode="auto">
            <a:xfrm>
              <a:off x="1837" y="1867"/>
              <a:ext cx="682" cy="24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en-US" altLang="zh-CN" sz="2200">
                  <a:solidFill>
                    <a:srgbClr val="000000"/>
                  </a:solidFill>
                  <a:latin typeface="Arial" panose="020B0604020202020204" pitchFamily="34" charset="0"/>
                  <a:ea typeface="宋体" panose="02010600030101010101" pitchFamily="2" charset="-122"/>
                </a:rPr>
                <a:t>LDBMS</a:t>
              </a:r>
              <a:endParaRPr lang="en-US" altLang="zh-CN" sz="2200">
                <a:solidFill>
                  <a:schemeClr val="tx1"/>
                </a:solidFill>
                <a:latin typeface="Arial" panose="020B0604020202020204" pitchFamily="34" charset="0"/>
                <a:ea typeface="宋体" panose="02010600030101010101" pitchFamily="2" charset="-122"/>
              </a:endParaRPr>
            </a:p>
          </p:txBody>
        </p:sp>
        <p:grpSp>
          <p:nvGrpSpPr>
            <p:cNvPr id="143" name="Group 280"/>
            <p:cNvGrpSpPr>
              <a:grpSpLocks/>
            </p:cNvGrpSpPr>
            <p:nvPr/>
          </p:nvGrpSpPr>
          <p:grpSpPr bwMode="auto">
            <a:xfrm>
              <a:off x="312" y="2537"/>
              <a:ext cx="960" cy="358"/>
              <a:chOff x="486" y="2542"/>
              <a:chExt cx="750" cy="358"/>
            </a:xfrm>
          </p:grpSpPr>
          <p:sp>
            <p:nvSpPr>
              <p:cNvPr id="213" name="Freeform 281"/>
              <p:cNvSpPr>
                <a:spLocks/>
              </p:cNvSpPr>
              <p:nvPr/>
            </p:nvSpPr>
            <p:spPr bwMode="auto">
              <a:xfrm>
                <a:off x="486" y="2542"/>
                <a:ext cx="750" cy="358"/>
              </a:xfrm>
              <a:custGeom>
                <a:avLst/>
                <a:gdLst>
                  <a:gd name="T0" fmla="*/ 1800 w 3600"/>
                  <a:gd name="T1" fmla="*/ 0 h 2066"/>
                  <a:gd name="T2" fmla="*/ 0 w 3600"/>
                  <a:gd name="T3" fmla="*/ 324 h 2066"/>
                  <a:gd name="T4" fmla="*/ 0 w 3600"/>
                  <a:gd name="T5" fmla="*/ 1742 h 2066"/>
                  <a:gd name="T6" fmla="*/ 1800 w 3600"/>
                  <a:gd name="T7" fmla="*/ 2066 h 2066"/>
                  <a:gd name="T8" fmla="*/ 3600 w 3600"/>
                  <a:gd name="T9" fmla="*/ 1742 h 2066"/>
                  <a:gd name="T10" fmla="*/ 3600 w 3600"/>
                  <a:gd name="T11" fmla="*/ 324 h 2066"/>
                  <a:gd name="T12" fmla="*/ 1800 w 3600"/>
                  <a:gd name="T13" fmla="*/ 0 h 2066"/>
                </a:gdLst>
                <a:ahLst/>
                <a:cxnLst>
                  <a:cxn ang="0">
                    <a:pos x="T0" y="T1"/>
                  </a:cxn>
                  <a:cxn ang="0">
                    <a:pos x="T2" y="T3"/>
                  </a:cxn>
                  <a:cxn ang="0">
                    <a:pos x="T4" y="T5"/>
                  </a:cxn>
                  <a:cxn ang="0">
                    <a:pos x="T6" y="T7"/>
                  </a:cxn>
                  <a:cxn ang="0">
                    <a:pos x="T8" y="T9"/>
                  </a:cxn>
                  <a:cxn ang="0">
                    <a:pos x="T10" y="T11"/>
                  </a:cxn>
                  <a:cxn ang="0">
                    <a:pos x="T12" y="T13"/>
                  </a:cxn>
                </a:cxnLst>
                <a:rect l="0" t="0" r="r" b="b"/>
                <a:pathLst>
                  <a:path w="3600" h="2066">
                    <a:moveTo>
                      <a:pt x="1800" y="0"/>
                    </a:moveTo>
                    <a:cubicBezTo>
                      <a:pt x="806" y="0"/>
                      <a:pt x="0" y="145"/>
                      <a:pt x="0" y="324"/>
                    </a:cubicBezTo>
                    <a:lnTo>
                      <a:pt x="0" y="1742"/>
                    </a:lnTo>
                    <a:cubicBezTo>
                      <a:pt x="0" y="1921"/>
                      <a:pt x="806" y="2066"/>
                      <a:pt x="1800" y="2066"/>
                    </a:cubicBezTo>
                    <a:cubicBezTo>
                      <a:pt x="2794" y="2066"/>
                      <a:pt x="3600" y="1921"/>
                      <a:pt x="3600" y="1742"/>
                    </a:cubicBezTo>
                    <a:lnTo>
                      <a:pt x="3600" y="324"/>
                    </a:lnTo>
                    <a:cubicBezTo>
                      <a:pt x="3600" y="145"/>
                      <a:pt x="2794" y="0"/>
                      <a:pt x="1800" y="0"/>
                    </a:cubicBezTo>
                    <a:close/>
                  </a:path>
                </a:pathLst>
              </a:custGeom>
              <a:solidFill>
                <a:srgbClr val="FFFFFF"/>
              </a:solidFill>
              <a:ln w="19050" cap="flat" algn="ctr">
                <a:solidFill>
                  <a:srgbClr val="000000"/>
                </a:solidFill>
                <a:prstDash val="solid"/>
                <a:round/>
                <a:headEnd type="none" w="med" len="med"/>
                <a:tailEnd type="none" w="med" len="med"/>
              </a:ln>
            </p:spPr>
            <p:txBody>
              <a:bodyPr/>
              <a:lstStyle/>
              <a:p>
                <a:endParaRPr lang="zh-CN" altLang="en-US" sz="2200"/>
              </a:p>
            </p:txBody>
          </p:sp>
          <p:sp>
            <p:nvSpPr>
              <p:cNvPr id="214" name="Freeform 282"/>
              <p:cNvSpPr>
                <a:spLocks/>
              </p:cNvSpPr>
              <p:nvPr/>
            </p:nvSpPr>
            <p:spPr bwMode="auto">
              <a:xfrm>
                <a:off x="486" y="2542"/>
                <a:ext cx="750" cy="358"/>
              </a:xfrm>
              <a:custGeom>
                <a:avLst/>
                <a:gdLst>
                  <a:gd name="T0" fmla="*/ 1800 w 3600"/>
                  <a:gd name="T1" fmla="*/ 0 h 2066"/>
                  <a:gd name="T2" fmla="*/ 0 w 3600"/>
                  <a:gd name="T3" fmla="*/ 324 h 2066"/>
                  <a:gd name="T4" fmla="*/ 0 w 3600"/>
                  <a:gd name="T5" fmla="*/ 1742 h 2066"/>
                  <a:gd name="T6" fmla="*/ 1800 w 3600"/>
                  <a:gd name="T7" fmla="*/ 2066 h 2066"/>
                  <a:gd name="T8" fmla="*/ 3600 w 3600"/>
                  <a:gd name="T9" fmla="*/ 1742 h 2066"/>
                  <a:gd name="T10" fmla="*/ 3600 w 3600"/>
                  <a:gd name="T11" fmla="*/ 324 h 2066"/>
                  <a:gd name="T12" fmla="*/ 1800 w 3600"/>
                  <a:gd name="T13" fmla="*/ 0 h 2066"/>
                </a:gdLst>
                <a:ahLst/>
                <a:cxnLst>
                  <a:cxn ang="0">
                    <a:pos x="T0" y="T1"/>
                  </a:cxn>
                  <a:cxn ang="0">
                    <a:pos x="T2" y="T3"/>
                  </a:cxn>
                  <a:cxn ang="0">
                    <a:pos x="T4" y="T5"/>
                  </a:cxn>
                  <a:cxn ang="0">
                    <a:pos x="T6" y="T7"/>
                  </a:cxn>
                  <a:cxn ang="0">
                    <a:pos x="T8" y="T9"/>
                  </a:cxn>
                  <a:cxn ang="0">
                    <a:pos x="T10" y="T11"/>
                  </a:cxn>
                  <a:cxn ang="0">
                    <a:pos x="T12" y="T13"/>
                  </a:cxn>
                </a:cxnLst>
                <a:rect l="0" t="0" r="r" b="b"/>
                <a:pathLst>
                  <a:path w="3600" h="2066">
                    <a:moveTo>
                      <a:pt x="1800" y="0"/>
                    </a:moveTo>
                    <a:cubicBezTo>
                      <a:pt x="806" y="0"/>
                      <a:pt x="0" y="145"/>
                      <a:pt x="0" y="324"/>
                    </a:cubicBezTo>
                    <a:lnTo>
                      <a:pt x="0" y="1742"/>
                    </a:lnTo>
                    <a:cubicBezTo>
                      <a:pt x="0" y="1921"/>
                      <a:pt x="806" y="2066"/>
                      <a:pt x="1800" y="2066"/>
                    </a:cubicBezTo>
                    <a:cubicBezTo>
                      <a:pt x="2794" y="2066"/>
                      <a:pt x="3600" y="1921"/>
                      <a:pt x="3600" y="1742"/>
                    </a:cubicBezTo>
                    <a:lnTo>
                      <a:pt x="3600" y="324"/>
                    </a:lnTo>
                    <a:cubicBezTo>
                      <a:pt x="3600" y="145"/>
                      <a:pt x="2794" y="0"/>
                      <a:pt x="1800" y="0"/>
                    </a:cubicBezTo>
                    <a:close/>
                  </a:path>
                </a:pathLst>
              </a:custGeom>
              <a:noFill/>
              <a:ln w="19050" cap="rnd" algn="ctr">
                <a:solidFill>
                  <a:srgbClr val="000000"/>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zh-CN" altLang="en-US" sz="2200"/>
              </a:p>
            </p:txBody>
          </p:sp>
          <p:sp>
            <p:nvSpPr>
              <p:cNvPr id="215" name="Freeform 283"/>
              <p:cNvSpPr>
                <a:spLocks/>
              </p:cNvSpPr>
              <p:nvPr/>
            </p:nvSpPr>
            <p:spPr bwMode="auto">
              <a:xfrm>
                <a:off x="486" y="2598"/>
                <a:ext cx="750" cy="56"/>
              </a:xfrm>
              <a:custGeom>
                <a:avLst/>
                <a:gdLst>
                  <a:gd name="T0" fmla="*/ 0 w 750"/>
                  <a:gd name="T1" fmla="*/ 0 h 56"/>
                  <a:gd name="T2" fmla="*/ 375 w 750"/>
                  <a:gd name="T3" fmla="*/ 56 h 56"/>
                  <a:gd name="T4" fmla="*/ 750 w 750"/>
                  <a:gd name="T5" fmla="*/ 0 h 56"/>
                </a:gdLst>
                <a:ahLst/>
                <a:cxnLst>
                  <a:cxn ang="0">
                    <a:pos x="T0" y="T1"/>
                  </a:cxn>
                  <a:cxn ang="0">
                    <a:pos x="T2" y="T3"/>
                  </a:cxn>
                  <a:cxn ang="0">
                    <a:pos x="T4" y="T5"/>
                  </a:cxn>
                </a:cxnLst>
                <a:rect l="0" t="0" r="r" b="b"/>
                <a:pathLst>
                  <a:path w="750" h="56">
                    <a:moveTo>
                      <a:pt x="0" y="0"/>
                    </a:moveTo>
                    <a:cubicBezTo>
                      <a:pt x="0" y="31"/>
                      <a:pt x="168" y="56"/>
                      <a:pt x="375" y="56"/>
                    </a:cubicBezTo>
                    <a:cubicBezTo>
                      <a:pt x="582" y="56"/>
                      <a:pt x="750" y="31"/>
                      <a:pt x="750" y="0"/>
                    </a:cubicBezTo>
                  </a:path>
                </a:pathLst>
              </a:custGeom>
              <a:noFill/>
              <a:ln w="19050" cap="rnd" algn="ctr">
                <a:solidFill>
                  <a:srgbClr val="000000"/>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zh-CN" altLang="en-US" sz="2200"/>
              </a:p>
            </p:txBody>
          </p:sp>
        </p:grpSp>
        <p:sp>
          <p:nvSpPr>
            <p:cNvPr id="144" name="Rectangle 284"/>
            <p:cNvSpPr>
              <a:spLocks noChangeArrowheads="1"/>
            </p:cNvSpPr>
            <p:nvPr/>
          </p:nvSpPr>
          <p:spPr bwMode="auto">
            <a:xfrm>
              <a:off x="360" y="2658"/>
              <a:ext cx="891" cy="24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en-US" altLang="zh-CN" sz="2200" dirty="0">
                  <a:solidFill>
                    <a:srgbClr val="000000"/>
                  </a:solidFill>
                  <a:latin typeface="Arial" panose="020B0604020202020204" pitchFamily="34" charset="0"/>
                  <a:ea typeface="宋体" panose="02010600030101010101" pitchFamily="2" charset="-122"/>
                </a:rPr>
                <a:t>LDD  LDB</a:t>
              </a:r>
              <a:endParaRPr lang="en-US" altLang="zh-CN" sz="2200" dirty="0">
                <a:solidFill>
                  <a:schemeClr val="tx1"/>
                </a:solidFill>
                <a:latin typeface="Arial" panose="020B0604020202020204" pitchFamily="34" charset="0"/>
                <a:ea typeface="宋体" panose="02010600030101010101" pitchFamily="2" charset="-122"/>
              </a:endParaRPr>
            </a:p>
          </p:txBody>
        </p:sp>
        <p:sp>
          <p:nvSpPr>
            <p:cNvPr id="145" name="Rectangle 285"/>
            <p:cNvSpPr>
              <a:spLocks noChangeArrowheads="1"/>
            </p:cNvSpPr>
            <p:nvPr/>
          </p:nvSpPr>
          <p:spPr bwMode="auto">
            <a:xfrm>
              <a:off x="2712" y="2395"/>
              <a:ext cx="396" cy="24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zh-CN" altLang="en-US" sz="2200">
                  <a:solidFill>
                    <a:srgbClr val="000000"/>
                  </a:solidFill>
                  <a:latin typeface="Arial" panose="020B0604020202020204" pitchFamily="34" charset="0"/>
                  <a:ea typeface="宋体" panose="02010600030101010101" pitchFamily="2" charset="-122"/>
                </a:rPr>
                <a:t>网络</a:t>
              </a:r>
              <a:endParaRPr lang="zh-CN" altLang="en-US" sz="2200">
                <a:solidFill>
                  <a:schemeClr val="tx1"/>
                </a:solidFill>
                <a:latin typeface="Arial" panose="020B0604020202020204" pitchFamily="34" charset="0"/>
                <a:ea typeface="宋体" panose="02010600030101010101" pitchFamily="2" charset="-122"/>
              </a:endParaRPr>
            </a:p>
          </p:txBody>
        </p:sp>
        <p:sp>
          <p:nvSpPr>
            <p:cNvPr id="146" name="Line 286"/>
            <p:cNvSpPr>
              <a:spLocks noChangeShapeType="1"/>
            </p:cNvSpPr>
            <p:nvPr/>
          </p:nvSpPr>
          <p:spPr bwMode="auto">
            <a:xfrm>
              <a:off x="1272" y="1435"/>
              <a:ext cx="528" cy="384"/>
            </a:xfrm>
            <a:prstGeom prst="line">
              <a:avLst/>
            </a:prstGeom>
            <a:noFill/>
            <a:ln w="15875" cap="rnd"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sz="2200"/>
            </a:p>
          </p:txBody>
        </p:sp>
        <p:sp>
          <p:nvSpPr>
            <p:cNvPr id="147" name="Line 287"/>
            <p:cNvSpPr>
              <a:spLocks noChangeShapeType="1"/>
            </p:cNvSpPr>
            <p:nvPr/>
          </p:nvSpPr>
          <p:spPr bwMode="auto">
            <a:xfrm>
              <a:off x="1320" y="1819"/>
              <a:ext cx="480" cy="0"/>
            </a:xfrm>
            <a:prstGeom prst="line">
              <a:avLst/>
            </a:prstGeom>
            <a:noFill/>
            <a:ln w="15875" cap="rnd"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sz="2200"/>
            </a:p>
          </p:txBody>
        </p:sp>
        <p:sp>
          <p:nvSpPr>
            <p:cNvPr id="148" name="Line 288"/>
            <p:cNvSpPr>
              <a:spLocks noChangeShapeType="1"/>
            </p:cNvSpPr>
            <p:nvPr/>
          </p:nvSpPr>
          <p:spPr bwMode="auto">
            <a:xfrm flipV="1">
              <a:off x="1272" y="2011"/>
              <a:ext cx="528" cy="672"/>
            </a:xfrm>
            <a:prstGeom prst="line">
              <a:avLst/>
            </a:prstGeom>
            <a:noFill/>
            <a:ln w="15875" cap="rnd"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sz="2200"/>
            </a:p>
          </p:txBody>
        </p:sp>
        <p:sp>
          <p:nvSpPr>
            <p:cNvPr id="149" name="Line 289"/>
            <p:cNvSpPr>
              <a:spLocks noChangeShapeType="1"/>
            </p:cNvSpPr>
            <p:nvPr/>
          </p:nvSpPr>
          <p:spPr bwMode="auto">
            <a:xfrm flipH="1">
              <a:off x="1176" y="2011"/>
              <a:ext cx="672" cy="240"/>
            </a:xfrm>
            <a:prstGeom prst="line">
              <a:avLst/>
            </a:prstGeom>
            <a:noFill/>
            <a:ln w="15875" cap="rnd"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sz="2200"/>
            </a:p>
          </p:txBody>
        </p:sp>
        <p:sp>
          <p:nvSpPr>
            <p:cNvPr id="150" name="Line 290"/>
            <p:cNvSpPr>
              <a:spLocks noChangeShapeType="1"/>
            </p:cNvSpPr>
            <p:nvPr/>
          </p:nvSpPr>
          <p:spPr bwMode="auto">
            <a:xfrm flipH="1">
              <a:off x="3144" y="1472"/>
              <a:ext cx="186" cy="731"/>
            </a:xfrm>
            <a:prstGeom prst="line">
              <a:avLst/>
            </a:prstGeom>
            <a:noFill/>
            <a:ln w="15875" cap="rnd"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sz="2200"/>
            </a:p>
          </p:txBody>
        </p:sp>
        <p:sp>
          <p:nvSpPr>
            <p:cNvPr id="151" name="Line 291"/>
            <p:cNvSpPr>
              <a:spLocks noChangeShapeType="1"/>
            </p:cNvSpPr>
            <p:nvPr/>
          </p:nvSpPr>
          <p:spPr bwMode="auto">
            <a:xfrm>
              <a:off x="2520" y="1531"/>
              <a:ext cx="192" cy="816"/>
            </a:xfrm>
            <a:prstGeom prst="line">
              <a:avLst/>
            </a:prstGeom>
            <a:noFill/>
            <a:ln w="15875" cap="rnd"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sz="2200"/>
            </a:p>
          </p:txBody>
        </p:sp>
        <p:sp>
          <p:nvSpPr>
            <p:cNvPr id="152" name="Line 292"/>
            <p:cNvSpPr>
              <a:spLocks noChangeShapeType="1"/>
            </p:cNvSpPr>
            <p:nvPr/>
          </p:nvSpPr>
          <p:spPr bwMode="auto">
            <a:xfrm flipH="1">
              <a:off x="2855" y="2779"/>
              <a:ext cx="1" cy="319"/>
            </a:xfrm>
            <a:prstGeom prst="line">
              <a:avLst/>
            </a:prstGeom>
            <a:noFill/>
            <a:ln w="15875" cap="rnd"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sz="2200"/>
            </a:p>
          </p:txBody>
        </p:sp>
        <p:sp>
          <p:nvSpPr>
            <p:cNvPr id="153" name="Line 293"/>
            <p:cNvSpPr>
              <a:spLocks noChangeShapeType="1"/>
            </p:cNvSpPr>
            <p:nvPr/>
          </p:nvSpPr>
          <p:spPr bwMode="auto">
            <a:xfrm>
              <a:off x="2039" y="3261"/>
              <a:ext cx="499" cy="395"/>
            </a:xfrm>
            <a:prstGeom prst="line">
              <a:avLst/>
            </a:prstGeom>
            <a:noFill/>
            <a:ln w="15875" cap="rnd"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sz="2200"/>
            </a:p>
          </p:txBody>
        </p:sp>
        <p:sp>
          <p:nvSpPr>
            <p:cNvPr id="154" name="Line 294"/>
            <p:cNvSpPr>
              <a:spLocks noChangeShapeType="1"/>
            </p:cNvSpPr>
            <p:nvPr/>
          </p:nvSpPr>
          <p:spPr bwMode="auto">
            <a:xfrm>
              <a:off x="2039" y="3628"/>
              <a:ext cx="499" cy="1"/>
            </a:xfrm>
            <a:prstGeom prst="line">
              <a:avLst/>
            </a:prstGeom>
            <a:noFill/>
            <a:ln w="15875" cap="rnd"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sz="2200"/>
            </a:p>
          </p:txBody>
        </p:sp>
        <p:sp>
          <p:nvSpPr>
            <p:cNvPr id="155" name="Line 295"/>
            <p:cNvSpPr>
              <a:spLocks noChangeShapeType="1"/>
            </p:cNvSpPr>
            <p:nvPr/>
          </p:nvSpPr>
          <p:spPr bwMode="auto">
            <a:xfrm flipH="1">
              <a:off x="3288" y="3212"/>
              <a:ext cx="375" cy="191"/>
            </a:xfrm>
            <a:prstGeom prst="line">
              <a:avLst/>
            </a:prstGeom>
            <a:noFill/>
            <a:ln w="15875" cap="rnd"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sz="2200"/>
            </a:p>
          </p:txBody>
        </p:sp>
        <p:sp>
          <p:nvSpPr>
            <p:cNvPr id="156" name="Line 296"/>
            <p:cNvSpPr>
              <a:spLocks noChangeShapeType="1"/>
            </p:cNvSpPr>
            <p:nvPr/>
          </p:nvSpPr>
          <p:spPr bwMode="auto">
            <a:xfrm>
              <a:off x="3240" y="3403"/>
              <a:ext cx="423" cy="267"/>
            </a:xfrm>
            <a:prstGeom prst="line">
              <a:avLst/>
            </a:prstGeom>
            <a:noFill/>
            <a:ln w="15875" cap="rnd"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sz="2200"/>
            </a:p>
          </p:txBody>
        </p:sp>
        <p:sp>
          <p:nvSpPr>
            <p:cNvPr id="157" name="Line 297"/>
            <p:cNvSpPr>
              <a:spLocks noChangeShapeType="1"/>
            </p:cNvSpPr>
            <p:nvPr/>
          </p:nvSpPr>
          <p:spPr bwMode="auto">
            <a:xfrm flipH="1">
              <a:off x="4104" y="1334"/>
              <a:ext cx="475" cy="485"/>
            </a:xfrm>
            <a:prstGeom prst="line">
              <a:avLst/>
            </a:prstGeom>
            <a:noFill/>
            <a:ln w="15875" cap="rnd"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sz="2200"/>
            </a:p>
          </p:txBody>
        </p:sp>
        <p:sp>
          <p:nvSpPr>
            <p:cNvPr id="158" name="Line 298"/>
            <p:cNvSpPr>
              <a:spLocks noChangeShapeType="1"/>
            </p:cNvSpPr>
            <p:nvPr/>
          </p:nvSpPr>
          <p:spPr bwMode="auto">
            <a:xfrm flipV="1">
              <a:off x="4104" y="1817"/>
              <a:ext cx="477" cy="2"/>
            </a:xfrm>
            <a:prstGeom prst="line">
              <a:avLst/>
            </a:prstGeom>
            <a:noFill/>
            <a:ln w="15875" cap="rnd"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sz="2200"/>
            </a:p>
          </p:txBody>
        </p:sp>
        <p:sp>
          <p:nvSpPr>
            <p:cNvPr id="159" name="Line 299"/>
            <p:cNvSpPr>
              <a:spLocks noChangeShapeType="1"/>
            </p:cNvSpPr>
            <p:nvPr/>
          </p:nvSpPr>
          <p:spPr bwMode="auto">
            <a:xfrm>
              <a:off x="4104" y="2059"/>
              <a:ext cx="482" cy="674"/>
            </a:xfrm>
            <a:prstGeom prst="line">
              <a:avLst/>
            </a:prstGeom>
            <a:noFill/>
            <a:ln w="15875" cap="rnd"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sz="2200"/>
            </a:p>
          </p:txBody>
        </p:sp>
        <p:sp>
          <p:nvSpPr>
            <p:cNvPr id="160" name="Line 300"/>
            <p:cNvSpPr>
              <a:spLocks noChangeShapeType="1"/>
            </p:cNvSpPr>
            <p:nvPr/>
          </p:nvSpPr>
          <p:spPr bwMode="auto">
            <a:xfrm>
              <a:off x="4104" y="2059"/>
              <a:ext cx="432" cy="192"/>
            </a:xfrm>
            <a:prstGeom prst="line">
              <a:avLst/>
            </a:prstGeom>
            <a:noFill/>
            <a:ln w="15875" cap="rnd"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sz="2200"/>
            </a:p>
          </p:txBody>
        </p:sp>
        <p:sp>
          <p:nvSpPr>
            <p:cNvPr id="161" name="Line 301"/>
            <p:cNvSpPr>
              <a:spLocks noChangeShapeType="1"/>
            </p:cNvSpPr>
            <p:nvPr/>
          </p:nvSpPr>
          <p:spPr bwMode="auto">
            <a:xfrm>
              <a:off x="808" y="1816"/>
              <a:ext cx="1" cy="245"/>
            </a:xfrm>
            <a:prstGeom prst="line">
              <a:avLst/>
            </a:prstGeom>
            <a:noFill/>
            <a:ln w="19050" cap="rnd"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sz="2200"/>
            </a:p>
          </p:txBody>
        </p:sp>
        <p:sp>
          <p:nvSpPr>
            <p:cNvPr id="162" name="Line 302"/>
            <p:cNvSpPr>
              <a:spLocks noChangeShapeType="1"/>
            </p:cNvSpPr>
            <p:nvPr/>
          </p:nvSpPr>
          <p:spPr bwMode="auto">
            <a:xfrm>
              <a:off x="789" y="2655"/>
              <a:ext cx="1" cy="243"/>
            </a:xfrm>
            <a:prstGeom prst="line">
              <a:avLst/>
            </a:prstGeom>
            <a:noFill/>
            <a:ln w="19050" cap="rnd"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sz="2200"/>
            </a:p>
          </p:txBody>
        </p:sp>
        <p:grpSp>
          <p:nvGrpSpPr>
            <p:cNvPr id="163" name="Group 303"/>
            <p:cNvGrpSpPr>
              <a:grpSpLocks/>
            </p:cNvGrpSpPr>
            <p:nvPr/>
          </p:nvGrpSpPr>
          <p:grpSpPr bwMode="auto">
            <a:xfrm>
              <a:off x="4536" y="1264"/>
              <a:ext cx="870" cy="317"/>
              <a:chOff x="4672" y="1269"/>
              <a:chExt cx="806" cy="317"/>
            </a:xfrm>
          </p:grpSpPr>
          <p:sp>
            <p:nvSpPr>
              <p:cNvPr id="211" name="Rectangle 304"/>
              <p:cNvSpPr>
                <a:spLocks noChangeArrowheads="1"/>
              </p:cNvSpPr>
              <p:nvPr/>
            </p:nvSpPr>
            <p:spPr bwMode="auto">
              <a:xfrm>
                <a:off x="4700" y="1293"/>
                <a:ext cx="750" cy="269"/>
              </a:xfrm>
              <a:prstGeom prst="rect">
                <a:avLst/>
              </a:prstGeom>
              <a:solidFill>
                <a:srgbClr val="FFFFFF"/>
              </a:solidFill>
              <a:ln>
                <a:noFill/>
              </a:ln>
              <a:effectLst/>
              <a:extLs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200"/>
              </a:p>
            </p:txBody>
          </p:sp>
          <p:sp>
            <p:nvSpPr>
              <p:cNvPr id="212" name="Freeform 305"/>
              <p:cNvSpPr>
                <a:spLocks/>
              </p:cNvSpPr>
              <p:nvPr/>
            </p:nvSpPr>
            <p:spPr bwMode="auto">
              <a:xfrm>
                <a:off x="4672" y="1269"/>
                <a:ext cx="806" cy="317"/>
              </a:xfrm>
              <a:custGeom>
                <a:avLst/>
                <a:gdLst>
                  <a:gd name="T0" fmla="*/ 57 w 806"/>
                  <a:gd name="T1" fmla="*/ 47 h 317"/>
                  <a:gd name="T2" fmla="*/ 57 w 806"/>
                  <a:gd name="T3" fmla="*/ 270 h 317"/>
                  <a:gd name="T4" fmla="*/ 749 w 806"/>
                  <a:gd name="T5" fmla="*/ 270 h 317"/>
                  <a:gd name="T6" fmla="*/ 749 w 806"/>
                  <a:gd name="T7" fmla="*/ 47 h 317"/>
                  <a:gd name="T8" fmla="*/ 57 w 806"/>
                  <a:gd name="T9" fmla="*/ 47 h 317"/>
                  <a:gd name="T10" fmla="*/ 768 w 806"/>
                  <a:gd name="T11" fmla="*/ 31 h 317"/>
                  <a:gd name="T12" fmla="*/ 768 w 806"/>
                  <a:gd name="T13" fmla="*/ 286 h 317"/>
                  <a:gd name="T14" fmla="*/ 37 w 806"/>
                  <a:gd name="T15" fmla="*/ 286 h 317"/>
                  <a:gd name="T16" fmla="*/ 37 w 806"/>
                  <a:gd name="T17" fmla="*/ 31 h 317"/>
                  <a:gd name="T18" fmla="*/ 768 w 806"/>
                  <a:gd name="T19" fmla="*/ 31 h 317"/>
                  <a:gd name="T20" fmla="*/ 19 w 806"/>
                  <a:gd name="T21" fmla="*/ 16 h 317"/>
                  <a:gd name="T22" fmla="*/ 19 w 806"/>
                  <a:gd name="T23" fmla="*/ 301 h 317"/>
                  <a:gd name="T24" fmla="*/ 787 w 806"/>
                  <a:gd name="T25" fmla="*/ 301 h 317"/>
                  <a:gd name="T26" fmla="*/ 787 w 806"/>
                  <a:gd name="T27" fmla="*/ 16 h 317"/>
                  <a:gd name="T28" fmla="*/ 19 w 806"/>
                  <a:gd name="T29" fmla="*/ 16 h 317"/>
                  <a:gd name="T30" fmla="*/ 806 w 806"/>
                  <a:gd name="T31" fmla="*/ 0 h 317"/>
                  <a:gd name="T32" fmla="*/ 806 w 806"/>
                  <a:gd name="T33" fmla="*/ 317 h 317"/>
                  <a:gd name="T34" fmla="*/ 0 w 806"/>
                  <a:gd name="T35" fmla="*/ 317 h 317"/>
                  <a:gd name="T36" fmla="*/ 0 w 806"/>
                  <a:gd name="T37" fmla="*/ 0 h 317"/>
                  <a:gd name="T38" fmla="*/ 806 w 806"/>
                  <a:gd name="T39" fmla="*/ 0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06" h="317">
                    <a:moveTo>
                      <a:pt x="57" y="47"/>
                    </a:moveTo>
                    <a:lnTo>
                      <a:pt x="57" y="270"/>
                    </a:lnTo>
                    <a:lnTo>
                      <a:pt x="749" y="270"/>
                    </a:lnTo>
                    <a:lnTo>
                      <a:pt x="749" y="47"/>
                    </a:lnTo>
                    <a:lnTo>
                      <a:pt x="57" y="47"/>
                    </a:lnTo>
                    <a:close/>
                    <a:moveTo>
                      <a:pt x="768" y="31"/>
                    </a:moveTo>
                    <a:lnTo>
                      <a:pt x="768" y="286"/>
                    </a:lnTo>
                    <a:lnTo>
                      <a:pt x="37" y="286"/>
                    </a:lnTo>
                    <a:lnTo>
                      <a:pt x="37" y="31"/>
                    </a:lnTo>
                    <a:lnTo>
                      <a:pt x="768" y="31"/>
                    </a:lnTo>
                    <a:close/>
                    <a:moveTo>
                      <a:pt x="19" y="16"/>
                    </a:moveTo>
                    <a:lnTo>
                      <a:pt x="19" y="301"/>
                    </a:lnTo>
                    <a:lnTo>
                      <a:pt x="787" y="301"/>
                    </a:lnTo>
                    <a:lnTo>
                      <a:pt x="787" y="16"/>
                    </a:lnTo>
                    <a:lnTo>
                      <a:pt x="19" y="16"/>
                    </a:lnTo>
                    <a:close/>
                    <a:moveTo>
                      <a:pt x="806" y="0"/>
                    </a:moveTo>
                    <a:lnTo>
                      <a:pt x="806" y="317"/>
                    </a:lnTo>
                    <a:lnTo>
                      <a:pt x="0" y="317"/>
                    </a:lnTo>
                    <a:lnTo>
                      <a:pt x="0" y="0"/>
                    </a:lnTo>
                    <a:lnTo>
                      <a:pt x="806" y="0"/>
                    </a:lnTo>
                    <a:close/>
                  </a:path>
                </a:pathLst>
              </a:custGeom>
              <a:solidFill>
                <a:srgbClr val="000000"/>
              </a:solidFill>
              <a:ln w="9525" cap="flat" algn="ctr">
                <a:solidFill>
                  <a:srgbClr val="000000"/>
                </a:solidFill>
                <a:prstDash val="solid"/>
                <a:bevel/>
                <a:headEnd type="none" w="med" len="med"/>
                <a:tailEnd type="none" w="med" len="med"/>
              </a:ln>
            </p:spPr>
            <p:txBody>
              <a:bodyPr/>
              <a:lstStyle/>
              <a:p>
                <a:endParaRPr lang="zh-CN" altLang="en-US" sz="2200"/>
              </a:p>
            </p:txBody>
          </p:sp>
        </p:grpSp>
        <p:sp>
          <p:nvSpPr>
            <p:cNvPr id="164" name="Rectangle 306"/>
            <p:cNvSpPr>
              <a:spLocks noChangeArrowheads="1"/>
            </p:cNvSpPr>
            <p:nvPr/>
          </p:nvSpPr>
          <p:spPr bwMode="auto">
            <a:xfrm>
              <a:off x="4584" y="1291"/>
              <a:ext cx="792" cy="24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zh-CN" altLang="en-US" sz="2200">
                  <a:solidFill>
                    <a:srgbClr val="000000"/>
                  </a:solidFill>
                  <a:latin typeface="Arial" panose="020B0604020202020204" pitchFamily="34" charset="0"/>
                  <a:ea typeface="宋体" panose="02010600030101010101" pitchFamily="2" charset="-122"/>
                </a:rPr>
                <a:t>全局用户</a:t>
              </a:r>
              <a:endParaRPr lang="zh-CN" altLang="en-US" sz="2200">
                <a:solidFill>
                  <a:schemeClr val="tx1"/>
                </a:solidFill>
                <a:latin typeface="Arial" panose="020B0604020202020204" pitchFamily="34" charset="0"/>
                <a:ea typeface="宋体" panose="02010600030101010101" pitchFamily="2" charset="-122"/>
              </a:endParaRPr>
            </a:p>
          </p:txBody>
        </p:sp>
        <p:grpSp>
          <p:nvGrpSpPr>
            <p:cNvPr id="165" name="Group 307"/>
            <p:cNvGrpSpPr>
              <a:grpSpLocks/>
            </p:cNvGrpSpPr>
            <p:nvPr/>
          </p:nvGrpSpPr>
          <p:grpSpPr bwMode="auto">
            <a:xfrm>
              <a:off x="3334" y="1387"/>
              <a:ext cx="770" cy="258"/>
              <a:chOff x="1902" y="1428"/>
              <a:chExt cx="625" cy="270"/>
            </a:xfrm>
          </p:grpSpPr>
          <p:sp>
            <p:nvSpPr>
              <p:cNvPr id="209" name="Rectangle 308"/>
              <p:cNvSpPr>
                <a:spLocks noChangeArrowheads="1"/>
              </p:cNvSpPr>
              <p:nvPr/>
            </p:nvSpPr>
            <p:spPr bwMode="auto">
              <a:xfrm>
                <a:off x="1902" y="1428"/>
                <a:ext cx="625" cy="270"/>
              </a:xfrm>
              <a:prstGeom prst="rect">
                <a:avLst/>
              </a:prstGeom>
              <a:solidFill>
                <a:srgbClr val="FFFFFF"/>
              </a:solidFill>
              <a:ln>
                <a:noFill/>
              </a:ln>
              <a:effectLst/>
              <a:extLs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200"/>
              </a:p>
            </p:txBody>
          </p:sp>
          <p:sp>
            <p:nvSpPr>
              <p:cNvPr id="210" name="Rectangle 309"/>
              <p:cNvSpPr>
                <a:spLocks noChangeArrowheads="1"/>
              </p:cNvSpPr>
              <p:nvPr/>
            </p:nvSpPr>
            <p:spPr bwMode="auto">
              <a:xfrm>
                <a:off x="1902" y="1428"/>
                <a:ext cx="625" cy="270"/>
              </a:xfrm>
              <a:prstGeom prst="rect">
                <a:avLst/>
              </a:prstGeom>
              <a:noFill/>
              <a:ln w="15875" cap="rnd" algn="ctr">
                <a:solidFill>
                  <a:srgbClr val="000000"/>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zh-CN" altLang="en-US" sz="2200"/>
              </a:p>
            </p:txBody>
          </p:sp>
        </p:grpSp>
        <p:sp>
          <p:nvSpPr>
            <p:cNvPr id="166" name="Rectangle 310"/>
            <p:cNvSpPr>
              <a:spLocks noChangeArrowheads="1"/>
            </p:cNvSpPr>
            <p:nvPr/>
          </p:nvSpPr>
          <p:spPr bwMode="auto">
            <a:xfrm>
              <a:off x="3560" y="1395"/>
              <a:ext cx="308" cy="24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en-US" altLang="zh-CN" sz="2200">
                  <a:solidFill>
                    <a:srgbClr val="000000"/>
                  </a:solidFill>
                  <a:latin typeface="Arial" panose="020B0604020202020204" pitchFamily="34" charset="0"/>
                  <a:ea typeface="宋体" panose="02010600030101010101" pitchFamily="2" charset="-122"/>
                </a:rPr>
                <a:t>CM</a:t>
              </a:r>
              <a:endParaRPr lang="en-US" altLang="zh-CN" sz="2200">
                <a:solidFill>
                  <a:schemeClr val="tx1"/>
                </a:solidFill>
                <a:latin typeface="Arial" panose="020B0604020202020204" pitchFamily="34" charset="0"/>
                <a:ea typeface="宋体" panose="02010600030101010101" pitchFamily="2" charset="-122"/>
              </a:endParaRPr>
            </a:p>
          </p:txBody>
        </p:sp>
        <p:sp>
          <p:nvSpPr>
            <p:cNvPr id="167" name="Rectangle 311"/>
            <p:cNvSpPr>
              <a:spLocks noChangeArrowheads="1"/>
            </p:cNvSpPr>
            <p:nvPr/>
          </p:nvSpPr>
          <p:spPr bwMode="auto">
            <a:xfrm>
              <a:off x="3352" y="1637"/>
              <a:ext cx="726" cy="24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en-US" altLang="zh-CN" sz="2200" dirty="0">
                  <a:solidFill>
                    <a:srgbClr val="000000"/>
                  </a:solidFill>
                  <a:latin typeface="Arial" panose="020B0604020202020204" pitchFamily="34" charset="0"/>
                  <a:ea typeface="宋体" panose="02010600030101010101" pitchFamily="2" charset="-122"/>
                </a:rPr>
                <a:t>GDBMS</a:t>
              </a:r>
              <a:endParaRPr lang="en-US" altLang="zh-CN" sz="2200" dirty="0">
                <a:solidFill>
                  <a:schemeClr val="tx1"/>
                </a:solidFill>
                <a:latin typeface="Arial" panose="020B0604020202020204" pitchFamily="34" charset="0"/>
                <a:ea typeface="宋体" panose="02010600030101010101" pitchFamily="2" charset="-122"/>
              </a:endParaRPr>
            </a:p>
          </p:txBody>
        </p:sp>
        <p:sp>
          <p:nvSpPr>
            <p:cNvPr id="168" name="Rectangle 312"/>
            <p:cNvSpPr>
              <a:spLocks noChangeArrowheads="1"/>
            </p:cNvSpPr>
            <p:nvPr/>
          </p:nvSpPr>
          <p:spPr bwMode="auto">
            <a:xfrm>
              <a:off x="3357" y="1925"/>
              <a:ext cx="682" cy="24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en-US" altLang="zh-CN" sz="2200" dirty="0">
                  <a:solidFill>
                    <a:srgbClr val="000000"/>
                  </a:solidFill>
                  <a:latin typeface="Arial" panose="020B0604020202020204" pitchFamily="34" charset="0"/>
                  <a:ea typeface="宋体" panose="02010600030101010101" pitchFamily="2" charset="-122"/>
                </a:rPr>
                <a:t>LDBMS</a:t>
              </a:r>
              <a:endParaRPr lang="en-US" altLang="zh-CN" sz="2200" dirty="0">
                <a:solidFill>
                  <a:schemeClr val="tx1"/>
                </a:solidFill>
                <a:latin typeface="Arial" panose="020B0604020202020204" pitchFamily="34" charset="0"/>
                <a:ea typeface="宋体" panose="02010600030101010101" pitchFamily="2" charset="-122"/>
              </a:endParaRPr>
            </a:p>
          </p:txBody>
        </p:sp>
        <p:grpSp>
          <p:nvGrpSpPr>
            <p:cNvPr id="169" name="Group 313"/>
            <p:cNvGrpSpPr>
              <a:grpSpLocks/>
            </p:cNvGrpSpPr>
            <p:nvPr/>
          </p:nvGrpSpPr>
          <p:grpSpPr bwMode="auto">
            <a:xfrm>
              <a:off x="4488" y="1663"/>
              <a:ext cx="1056" cy="358"/>
              <a:chOff x="486" y="1691"/>
              <a:chExt cx="750" cy="358"/>
            </a:xfrm>
          </p:grpSpPr>
          <p:sp>
            <p:nvSpPr>
              <p:cNvPr id="206" name="Freeform 314"/>
              <p:cNvSpPr>
                <a:spLocks/>
              </p:cNvSpPr>
              <p:nvPr/>
            </p:nvSpPr>
            <p:spPr bwMode="auto">
              <a:xfrm>
                <a:off x="486" y="1691"/>
                <a:ext cx="750" cy="358"/>
              </a:xfrm>
              <a:custGeom>
                <a:avLst/>
                <a:gdLst>
                  <a:gd name="T0" fmla="*/ 1800 w 3600"/>
                  <a:gd name="T1" fmla="*/ 0 h 2067"/>
                  <a:gd name="T2" fmla="*/ 0 w 3600"/>
                  <a:gd name="T3" fmla="*/ 325 h 2067"/>
                  <a:gd name="T4" fmla="*/ 0 w 3600"/>
                  <a:gd name="T5" fmla="*/ 1743 h 2067"/>
                  <a:gd name="T6" fmla="*/ 1800 w 3600"/>
                  <a:gd name="T7" fmla="*/ 2067 h 2067"/>
                  <a:gd name="T8" fmla="*/ 3600 w 3600"/>
                  <a:gd name="T9" fmla="*/ 1743 h 2067"/>
                  <a:gd name="T10" fmla="*/ 3600 w 3600"/>
                  <a:gd name="T11" fmla="*/ 325 h 2067"/>
                  <a:gd name="T12" fmla="*/ 1800 w 3600"/>
                  <a:gd name="T13" fmla="*/ 0 h 2067"/>
                </a:gdLst>
                <a:ahLst/>
                <a:cxnLst>
                  <a:cxn ang="0">
                    <a:pos x="T0" y="T1"/>
                  </a:cxn>
                  <a:cxn ang="0">
                    <a:pos x="T2" y="T3"/>
                  </a:cxn>
                  <a:cxn ang="0">
                    <a:pos x="T4" y="T5"/>
                  </a:cxn>
                  <a:cxn ang="0">
                    <a:pos x="T6" y="T7"/>
                  </a:cxn>
                  <a:cxn ang="0">
                    <a:pos x="T8" y="T9"/>
                  </a:cxn>
                  <a:cxn ang="0">
                    <a:pos x="T10" y="T11"/>
                  </a:cxn>
                  <a:cxn ang="0">
                    <a:pos x="T12" y="T13"/>
                  </a:cxn>
                </a:cxnLst>
                <a:rect l="0" t="0" r="r" b="b"/>
                <a:pathLst>
                  <a:path w="3600" h="2067">
                    <a:moveTo>
                      <a:pt x="1800" y="0"/>
                    </a:moveTo>
                    <a:cubicBezTo>
                      <a:pt x="806" y="0"/>
                      <a:pt x="0" y="146"/>
                      <a:pt x="0" y="325"/>
                    </a:cubicBezTo>
                    <a:lnTo>
                      <a:pt x="0" y="1743"/>
                    </a:lnTo>
                    <a:cubicBezTo>
                      <a:pt x="0" y="1922"/>
                      <a:pt x="806" y="2067"/>
                      <a:pt x="1800" y="2067"/>
                    </a:cubicBezTo>
                    <a:cubicBezTo>
                      <a:pt x="2794" y="2067"/>
                      <a:pt x="3600" y="1922"/>
                      <a:pt x="3600" y="1743"/>
                    </a:cubicBezTo>
                    <a:lnTo>
                      <a:pt x="3600" y="325"/>
                    </a:lnTo>
                    <a:cubicBezTo>
                      <a:pt x="3600" y="146"/>
                      <a:pt x="2794" y="0"/>
                      <a:pt x="1800" y="0"/>
                    </a:cubicBezTo>
                    <a:close/>
                  </a:path>
                </a:pathLst>
              </a:custGeom>
              <a:solidFill>
                <a:srgbClr val="FFFFFF"/>
              </a:solidFill>
              <a:ln w="19050" cap="flat" algn="ctr">
                <a:solidFill>
                  <a:srgbClr val="000000"/>
                </a:solidFill>
                <a:prstDash val="solid"/>
                <a:round/>
                <a:headEnd type="none" w="med" len="med"/>
                <a:tailEnd type="none" w="med" len="med"/>
              </a:ln>
            </p:spPr>
            <p:txBody>
              <a:bodyPr/>
              <a:lstStyle/>
              <a:p>
                <a:endParaRPr lang="zh-CN" altLang="en-US" sz="2200"/>
              </a:p>
            </p:txBody>
          </p:sp>
          <p:sp>
            <p:nvSpPr>
              <p:cNvPr id="207" name="Freeform 315"/>
              <p:cNvSpPr>
                <a:spLocks/>
              </p:cNvSpPr>
              <p:nvPr/>
            </p:nvSpPr>
            <p:spPr bwMode="auto">
              <a:xfrm>
                <a:off x="486" y="1691"/>
                <a:ext cx="750" cy="358"/>
              </a:xfrm>
              <a:custGeom>
                <a:avLst/>
                <a:gdLst>
                  <a:gd name="T0" fmla="*/ 1800 w 3600"/>
                  <a:gd name="T1" fmla="*/ 0 h 2067"/>
                  <a:gd name="T2" fmla="*/ 0 w 3600"/>
                  <a:gd name="T3" fmla="*/ 325 h 2067"/>
                  <a:gd name="T4" fmla="*/ 0 w 3600"/>
                  <a:gd name="T5" fmla="*/ 1743 h 2067"/>
                  <a:gd name="T6" fmla="*/ 1800 w 3600"/>
                  <a:gd name="T7" fmla="*/ 2067 h 2067"/>
                  <a:gd name="T8" fmla="*/ 3600 w 3600"/>
                  <a:gd name="T9" fmla="*/ 1743 h 2067"/>
                  <a:gd name="T10" fmla="*/ 3600 w 3600"/>
                  <a:gd name="T11" fmla="*/ 325 h 2067"/>
                  <a:gd name="T12" fmla="*/ 1800 w 3600"/>
                  <a:gd name="T13" fmla="*/ 0 h 2067"/>
                </a:gdLst>
                <a:ahLst/>
                <a:cxnLst>
                  <a:cxn ang="0">
                    <a:pos x="T0" y="T1"/>
                  </a:cxn>
                  <a:cxn ang="0">
                    <a:pos x="T2" y="T3"/>
                  </a:cxn>
                  <a:cxn ang="0">
                    <a:pos x="T4" y="T5"/>
                  </a:cxn>
                  <a:cxn ang="0">
                    <a:pos x="T6" y="T7"/>
                  </a:cxn>
                  <a:cxn ang="0">
                    <a:pos x="T8" y="T9"/>
                  </a:cxn>
                  <a:cxn ang="0">
                    <a:pos x="T10" y="T11"/>
                  </a:cxn>
                  <a:cxn ang="0">
                    <a:pos x="T12" y="T13"/>
                  </a:cxn>
                </a:cxnLst>
                <a:rect l="0" t="0" r="r" b="b"/>
                <a:pathLst>
                  <a:path w="3600" h="2067">
                    <a:moveTo>
                      <a:pt x="1800" y="0"/>
                    </a:moveTo>
                    <a:cubicBezTo>
                      <a:pt x="806" y="0"/>
                      <a:pt x="0" y="146"/>
                      <a:pt x="0" y="325"/>
                    </a:cubicBezTo>
                    <a:lnTo>
                      <a:pt x="0" y="1743"/>
                    </a:lnTo>
                    <a:cubicBezTo>
                      <a:pt x="0" y="1922"/>
                      <a:pt x="806" y="2067"/>
                      <a:pt x="1800" y="2067"/>
                    </a:cubicBezTo>
                    <a:cubicBezTo>
                      <a:pt x="2794" y="2067"/>
                      <a:pt x="3600" y="1922"/>
                      <a:pt x="3600" y="1743"/>
                    </a:cubicBezTo>
                    <a:lnTo>
                      <a:pt x="3600" y="325"/>
                    </a:lnTo>
                    <a:cubicBezTo>
                      <a:pt x="3600" y="146"/>
                      <a:pt x="2794" y="0"/>
                      <a:pt x="1800" y="0"/>
                    </a:cubicBezTo>
                    <a:close/>
                  </a:path>
                </a:pathLst>
              </a:custGeom>
              <a:noFill/>
              <a:ln w="19050" cap="rnd" algn="ctr">
                <a:solidFill>
                  <a:srgbClr val="000000"/>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zh-CN" altLang="en-US" sz="2200"/>
              </a:p>
            </p:txBody>
          </p:sp>
          <p:sp>
            <p:nvSpPr>
              <p:cNvPr id="208" name="Freeform 316"/>
              <p:cNvSpPr>
                <a:spLocks/>
              </p:cNvSpPr>
              <p:nvPr/>
            </p:nvSpPr>
            <p:spPr bwMode="auto">
              <a:xfrm>
                <a:off x="486" y="1747"/>
                <a:ext cx="750" cy="56"/>
              </a:xfrm>
              <a:custGeom>
                <a:avLst/>
                <a:gdLst>
                  <a:gd name="T0" fmla="*/ 0 w 750"/>
                  <a:gd name="T1" fmla="*/ 0 h 56"/>
                  <a:gd name="T2" fmla="*/ 375 w 750"/>
                  <a:gd name="T3" fmla="*/ 56 h 56"/>
                  <a:gd name="T4" fmla="*/ 750 w 750"/>
                  <a:gd name="T5" fmla="*/ 0 h 56"/>
                </a:gdLst>
                <a:ahLst/>
                <a:cxnLst>
                  <a:cxn ang="0">
                    <a:pos x="T0" y="T1"/>
                  </a:cxn>
                  <a:cxn ang="0">
                    <a:pos x="T2" y="T3"/>
                  </a:cxn>
                  <a:cxn ang="0">
                    <a:pos x="T4" y="T5"/>
                  </a:cxn>
                </a:cxnLst>
                <a:rect l="0" t="0" r="r" b="b"/>
                <a:pathLst>
                  <a:path w="750" h="56">
                    <a:moveTo>
                      <a:pt x="0" y="0"/>
                    </a:moveTo>
                    <a:cubicBezTo>
                      <a:pt x="0" y="31"/>
                      <a:pt x="168" y="56"/>
                      <a:pt x="375" y="56"/>
                    </a:cubicBezTo>
                    <a:cubicBezTo>
                      <a:pt x="582" y="56"/>
                      <a:pt x="750" y="31"/>
                      <a:pt x="750" y="0"/>
                    </a:cubicBezTo>
                  </a:path>
                </a:pathLst>
              </a:custGeom>
              <a:noFill/>
              <a:ln w="19050" cap="rnd" algn="ctr">
                <a:solidFill>
                  <a:srgbClr val="000000"/>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zh-CN" altLang="en-US" sz="2200"/>
              </a:p>
            </p:txBody>
          </p:sp>
        </p:grpSp>
        <p:sp>
          <p:nvSpPr>
            <p:cNvPr id="170" name="Rectangle 317"/>
            <p:cNvSpPr>
              <a:spLocks noChangeArrowheads="1"/>
            </p:cNvSpPr>
            <p:nvPr/>
          </p:nvSpPr>
          <p:spPr bwMode="auto">
            <a:xfrm>
              <a:off x="4584" y="1784"/>
              <a:ext cx="979" cy="24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en-US" altLang="zh-CN" sz="2200" dirty="0">
                  <a:solidFill>
                    <a:srgbClr val="000000"/>
                  </a:solidFill>
                  <a:latin typeface="Arial" panose="020B0604020202020204" pitchFamily="34" charset="0"/>
                  <a:ea typeface="宋体" panose="02010600030101010101" pitchFamily="2" charset="-122"/>
                </a:rPr>
                <a:t>GDD  GDB</a:t>
              </a:r>
              <a:endParaRPr lang="en-US" altLang="zh-CN" sz="2200" dirty="0">
                <a:solidFill>
                  <a:schemeClr val="tx1"/>
                </a:solidFill>
                <a:latin typeface="Arial" panose="020B0604020202020204" pitchFamily="34" charset="0"/>
                <a:ea typeface="宋体" panose="02010600030101010101" pitchFamily="2" charset="-122"/>
              </a:endParaRPr>
            </a:p>
          </p:txBody>
        </p:sp>
        <p:grpSp>
          <p:nvGrpSpPr>
            <p:cNvPr id="171" name="Group 318"/>
            <p:cNvGrpSpPr>
              <a:grpSpLocks/>
            </p:cNvGrpSpPr>
            <p:nvPr/>
          </p:nvGrpSpPr>
          <p:grpSpPr bwMode="auto">
            <a:xfrm>
              <a:off x="4536" y="2097"/>
              <a:ext cx="880" cy="317"/>
              <a:chOff x="458" y="2125"/>
              <a:chExt cx="806" cy="317"/>
            </a:xfrm>
          </p:grpSpPr>
          <p:sp>
            <p:nvSpPr>
              <p:cNvPr id="204" name="Rectangle 319"/>
              <p:cNvSpPr>
                <a:spLocks noChangeArrowheads="1"/>
              </p:cNvSpPr>
              <p:nvPr/>
            </p:nvSpPr>
            <p:spPr bwMode="auto">
              <a:xfrm>
                <a:off x="486" y="2149"/>
                <a:ext cx="750" cy="270"/>
              </a:xfrm>
              <a:prstGeom prst="rect">
                <a:avLst/>
              </a:prstGeom>
              <a:solidFill>
                <a:srgbClr val="FFFFFF"/>
              </a:solidFill>
              <a:ln>
                <a:noFill/>
              </a:ln>
              <a:effectLst/>
              <a:extLs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200"/>
              </a:p>
            </p:txBody>
          </p:sp>
          <p:sp>
            <p:nvSpPr>
              <p:cNvPr id="205" name="Freeform 320"/>
              <p:cNvSpPr>
                <a:spLocks/>
              </p:cNvSpPr>
              <p:nvPr/>
            </p:nvSpPr>
            <p:spPr bwMode="auto">
              <a:xfrm>
                <a:off x="458" y="2125"/>
                <a:ext cx="806" cy="317"/>
              </a:xfrm>
              <a:custGeom>
                <a:avLst/>
                <a:gdLst>
                  <a:gd name="T0" fmla="*/ 57 w 806"/>
                  <a:gd name="T1" fmla="*/ 47 h 317"/>
                  <a:gd name="T2" fmla="*/ 57 w 806"/>
                  <a:gd name="T3" fmla="*/ 270 h 317"/>
                  <a:gd name="T4" fmla="*/ 749 w 806"/>
                  <a:gd name="T5" fmla="*/ 270 h 317"/>
                  <a:gd name="T6" fmla="*/ 749 w 806"/>
                  <a:gd name="T7" fmla="*/ 47 h 317"/>
                  <a:gd name="T8" fmla="*/ 57 w 806"/>
                  <a:gd name="T9" fmla="*/ 47 h 317"/>
                  <a:gd name="T10" fmla="*/ 769 w 806"/>
                  <a:gd name="T11" fmla="*/ 32 h 317"/>
                  <a:gd name="T12" fmla="*/ 769 w 806"/>
                  <a:gd name="T13" fmla="*/ 286 h 317"/>
                  <a:gd name="T14" fmla="*/ 38 w 806"/>
                  <a:gd name="T15" fmla="*/ 286 h 317"/>
                  <a:gd name="T16" fmla="*/ 38 w 806"/>
                  <a:gd name="T17" fmla="*/ 32 h 317"/>
                  <a:gd name="T18" fmla="*/ 769 w 806"/>
                  <a:gd name="T19" fmla="*/ 32 h 317"/>
                  <a:gd name="T20" fmla="*/ 19 w 806"/>
                  <a:gd name="T21" fmla="*/ 16 h 317"/>
                  <a:gd name="T22" fmla="*/ 19 w 806"/>
                  <a:gd name="T23" fmla="*/ 302 h 317"/>
                  <a:gd name="T24" fmla="*/ 787 w 806"/>
                  <a:gd name="T25" fmla="*/ 302 h 317"/>
                  <a:gd name="T26" fmla="*/ 787 w 806"/>
                  <a:gd name="T27" fmla="*/ 16 h 317"/>
                  <a:gd name="T28" fmla="*/ 19 w 806"/>
                  <a:gd name="T29" fmla="*/ 16 h 317"/>
                  <a:gd name="T30" fmla="*/ 806 w 806"/>
                  <a:gd name="T31" fmla="*/ 0 h 317"/>
                  <a:gd name="T32" fmla="*/ 806 w 806"/>
                  <a:gd name="T33" fmla="*/ 317 h 317"/>
                  <a:gd name="T34" fmla="*/ 0 w 806"/>
                  <a:gd name="T35" fmla="*/ 317 h 317"/>
                  <a:gd name="T36" fmla="*/ 0 w 806"/>
                  <a:gd name="T37" fmla="*/ 0 h 317"/>
                  <a:gd name="T38" fmla="*/ 806 w 806"/>
                  <a:gd name="T39" fmla="*/ 0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06" h="317">
                    <a:moveTo>
                      <a:pt x="57" y="47"/>
                    </a:moveTo>
                    <a:lnTo>
                      <a:pt x="57" y="270"/>
                    </a:lnTo>
                    <a:lnTo>
                      <a:pt x="749" y="270"/>
                    </a:lnTo>
                    <a:lnTo>
                      <a:pt x="749" y="47"/>
                    </a:lnTo>
                    <a:lnTo>
                      <a:pt x="57" y="47"/>
                    </a:lnTo>
                    <a:close/>
                    <a:moveTo>
                      <a:pt x="769" y="32"/>
                    </a:moveTo>
                    <a:lnTo>
                      <a:pt x="769" y="286"/>
                    </a:lnTo>
                    <a:lnTo>
                      <a:pt x="38" y="286"/>
                    </a:lnTo>
                    <a:lnTo>
                      <a:pt x="38" y="32"/>
                    </a:lnTo>
                    <a:lnTo>
                      <a:pt x="769" y="32"/>
                    </a:lnTo>
                    <a:close/>
                    <a:moveTo>
                      <a:pt x="19" y="16"/>
                    </a:moveTo>
                    <a:lnTo>
                      <a:pt x="19" y="302"/>
                    </a:lnTo>
                    <a:lnTo>
                      <a:pt x="787" y="302"/>
                    </a:lnTo>
                    <a:lnTo>
                      <a:pt x="787" y="16"/>
                    </a:lnTo>
                    <a:lnTo>
                      <a:pt x="19" y="16"/>
                    </a:lnTo>
                    <a:close/>
                    <a:moveTo>
                      <a:pt x="806" y="0"/>
                    </a:moveTo>
                    <a:lnTo>
                      <a:pt x="806" y="317"/>
                    </a:lnTo>
                    <a:lnTo>
                      <a:pt x="0" y="317"/>
                    </a:lnTo>
                    <a:lnTo>
                      <a:pt x="0" y="0"/>
                    </a:lnTo>
                    <a:lnTo>
                      <a:pt x="806" y="0"/>
                    </a:lnTo>
                    <a:close/>
                  </a:path>
                </a:pathLst>
              </a:custGeom>
              <a:solidFill>
                <a:srgbClr val="000000"/>
              </a:solidFill>
              <a:ln w="9525" cap="flat" algn="ctr">
                <a:solidFill>
                  <a:srgbClr val="000000"/>
                </a:solidFill>
                <a:prstDash val="solid"/>
                <a:bevel/>
                <a:headEnd type="none" w="med" len="med"/>
                <a:tailEnd type="none" w="med" len="med"/>
              </a:ln>
            </p:spPr>
            <p:txBody>
              <a:bodyPr/>
              <a:lstStyle/>
              <a:p>
                <a:endParaRPr lang="zh-CN" altLang="en-US" sz="2200"/>
              </a:p>
            </p:txBody>
          </p:sp>
        </p:grpSp>
        <p:sp>
          <p:nvSpPr>
            <p:cNvPr id="172" name="Rectangle 321"/>
            <p:cNvSpPr>
              <a:spLocks noChangeArrowheads="1"/>
            </p:cNvSpPr>
            <p:nvPr/>
          </p:nvSpPr>
          <p:spPr bwMode="auto">
            <a:xfrm>
              <a:off x="4584" y="2132"/>
              <a:ext cx="792" cy="24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zh-CN" altLang="en-US" sz="2200" dirty="0">
                  <a:solidFill>
                    <a:srgbClr val="000000"/>
                  </a:solidFill>
                  <a:latin typeface="Arial" panose="020B0604020202020204" pitchFamily="34" charset="0"/>
                  <a:ea typeface="宋体" panose="02010600030101010101" pitchFamily="2" charset="-122"/>
                </a:rPr>
                <a:t>局部用户</a:t>
              </a:r>
              <a:endParaRPr lang="zh-CN" altLang="en-US" sz="2200" dirty="0">
                <a:solidFill>
                  <a:schemeClr val="tx1"/>
                </a:solidFill>
                <a:latin typeface="Arial" panose="020B0604020202020204" pitchFamily="34" charset="0"/>
                <a:ea typeface="宋体" panose="02010600030101010101" pitchFamily="2" charset="-122"/>
              </a:endParaRPr>
            </a:p>
          </p:txBody>
        </p:sp>
        <p:grpSp>
          <p:nvGrpSpPr>
            <p:cNvPr id="173" name="Group 322"/>
            <p:cNvGrpSpPr>
              <a:grpSpLocks/>
            </p:cNvGrpSpPr>
            <p:nvPr/>
          </p:nvGrpSpPr>
          <p:grpSpPr bwMode="auto">
            <a:xfrm>
              <a:off x="4536" y="2514"/>
              <a:ext cx="960" cy="358"/>
              <a:chOff x="486" y="2542"/>
              <a:chExt cx="750" cy="358"/>
            </a:xfrm>
          </p:grpSpPr>
          <p:sp>
            <p:nvSpPr>
              <p:cNvPr id="201" name="Freeform 323"/>
              <p:cNvSpPr>
                <a:spLocks/>
              </p:cNvSpPr>
              <p:nvPr/>
            </p:nvSpPr>
            <p:spPr bwMode="auto">
              <a:xfrm>
                <a:off x="486" y="2542"/>
                <a:ext cx="750" cy="358"/>
              </a:xfrm>
              <a:custGeom>
                <a:avLst/>
                <a:gdLst>
                  <a:gd name="T0" fmla="*/ 1800 w 3600"/>
                  <a:gd name="T1" fmla="*/ 0 h 2066"/>
                  <a:gd name="T2" fmla="*/ 0 w 3600"/>
                  <a:gd name="T3" fmla="*/ 324 h 2066"/>
                  <a:gd name="T4" fmla="*/ 0 w 3600"/>
                  <a:gd name="T5" fmla="*/ 1742 h 2066"/>
                  <a:gd name="T6" fmla="*/ 1800 w 3600"/>
                  <a:gd name="T7" fmla="*/ 2066 h 2066"/>
                  <a:gd name="T8" fmla="*/ 3600 w 3600"/>
                  <a:gd name="T9" fmla="*/ 1742 h 2066"/>
                  <a:gd name="T10" fmla="*/ 3600 w 3600"/>
                  <a:gd name="T11" fmla="*/ 324 h 2066"/>
                  <a:gd name="T12" fmla="*/ 1800 w 3600"/>
                  <a:gd name="T13" fmla="*/ 0 h 2066"/>
                </a:gdLst>
                <a:ahLst/>
                <a:cxnLst>
                  <a:cxn ang="0">
                    <a:pos x="T0" y="T1"/>
                  </a:cxn>
                  <a:cxn ang="0">
                    <a:pos x="T2" y="T3"/>
                  </a:cxn>
                  <a:cxn ang="0">
                    <a:pos x="T4" y="T5"/>
                  </a:cxn>
                  <a:cxn ang="0">
                    <a:pos x="T6" y="T7"/>
                  </a:cxn>
                  <a:cxn ang="0">
                    <a:pos x="T8" y="T9"/>
                  </a:cxn>
                  <a:cxn ang="0">
                    <a:pos x="T10" y="T11"/>
                  </a:cxn>
                  <a:cxn ang="0">
                    <a:pos x="T12" y="T13"/>
                  </a:cxn>
                </a:cxnLst>
                <a:rect l="0" t="0" r="r" b="b"/>
                <a:pathLst>
                  <a:path w="3600" h="2066">
                    <a:moveTo>
                      <a:pt x="1800" y="0"/>
                    </a:moveTo>
                    <a:cubicBezTo>
                      <a:pt x="806" y="0"/>
                      <a:pt x="0" y="145"/>
                      <a:pt x="0" y="324"/>
                    </a:cubicBezTo>
                    <a:lnTo>
                      <a:pt x="0" y="1742"/>
                    </a:lnTo>
                    <a:cubicBezTo>
                      <a:pt x="0" y="1921"/>
                      <a:pt x="806" y="2066"/>
                      <a:pt x="1800" y="2066"/>
                    </a:cubicBezTo>
                    <a:cubicBezTo>
                      <a:pt x="2794" y="2066"/>
                      <a:pt x="3600" y="1921"/>
                      <a:pt x="3600" y="1742"/>
                    </a:cubicBezTo>
                    <a:lnTo>
                      <a:pt x="3600" y="324"/>
                    </a:lnTo>
                    <a:cubicBezTo>
                      <a:pt x="3600" y="145"/>
                      <a:pt x="2794" y="0"/>
                      <a:pt x="1800" y="0"/>
                    </a:cubicBezTo>
                    <a:close/>
                  </a:path>
                </a:pathLst>
              </a:custGeom>
              <a:solidFill>
                <a:srgbClr val="FFFFFF"/>
              </a:solidFill>
              <a:ln w="19050" cap="flat" algn="ctr">
                <a:solidFill>
                  <a:srgbClr val="000000"/>
                </a:solidFill>
                <a:prstDash val="solid"/>
                <a:round/>
                <a:headEnd type="none" w="med" len="med"/>
                <a:tailEnd type="none" w="med" len="med"/>
              </a:ln>
            </p:spPr>
            <p:txBody>
              <a:bodyPr/>
              <a:lstStyle/>
              <a:p>
                <a:endParaRPr lang="zh-CN" altLang="en-US" sz="2200"/>
              </a:p>
            </p:txBody>
          </p:sp>
          <p:sp>
            <p:nvSpPr>
              <p:cNvPr id="202" name="Freeform 324"/>
              <p:cNvSpPr>
                <a:spLocks/>
              </p:cNvSpPr>
              <p:nvPr/>
            </p:nvSpPr>
            <p:spPr bwMode="auto">
              <a:xfrm>
                <a:off x="486" y="2542"/>
                <a:ext cx="750" cy="358"/>
              </a:xfrm>
              <a:custGeom>
                <a:avLst/>
                <a:gdLst>
                  <a:gd name="T0" fmla="*/ 1800 w 3600"/>
                  <a:gd name="T1" fmla="*/ 0 h 2066"/>
                  <a:gd name="T2" fmla="*/ 0 w 3600"/>
                  <a:gd name="T3" fmla="*/ 324 h 2066"/>
                  <a:gd name="T4" fmla="*/ 0 w 3600"/>
                  <a:gd name="T5" fmla="*/ 1742 h 2066"/>
                  <a:gd name="T6" fmla="*/ 1800 w 3600"/>
                  <a:gd name="T7" fmla="*/ 2066 h 2066"/>
                  <a:gd name="T8" fmla="*/ 3600 w 3600"/>
                  <a:gd name="T9" fmla="*/ 1742 h 2066"/>
                  <a:gd name="T10" fmla="*/ 3600 w 3600"/>
                  <a:gd name="T11" fmla="*/ 324 h 2066"/>
                  <a:gd name="T12" fmla="*/ 1800 w 3600"/>
                  <a:gd name="T13" fmla="*/ 0 h 2066"/>
                </a:gdLst>
                <a:ahLst/>
                <a:cxnLst>
                  <a:cxn ang="0">
                    <a:pos x="T0" y="T1"/>
                  </a:cxn>
                  <a:cxn ang="0">
                    <a:pos x="T2" y="T3"/>
                  </a:cxn>
                  <a:cxn ang="0">
                    <a:pos x="T4" y="T5"/>
                  </a:cxn>
                  <a:cxn ang="0">
                    <a:pos x="T6" y="T7"/>
                  </a:cxn>
                  <a:cxn ang="0">
                    <a:pos x="T8" y="T9"/>
                  </a:cxn>
                  <a:cxn ang="0">
                    <a:pos x="T10" y="T11"/>
                  </a:cxn>
                  <a:cxn ang="0">
                    <a:pos x="T12" y="T13"/>
                  </a:cxn>
                </a:cxnLst>
                <a:rect l="0" t="0" r="r" b="b"/>
                <a:pathLst>
                  <a:path w="3600" h="2066">
                    <a:moveTo>
                      <a:pt x="1800" y="0"/>
                    </a:moveTo>
                    <a:cubicBezTo>
                      <a:pt x="806" y="0"/>
                      <a:pt x="0" y="145"/>
                      <a:pt x="0" y="324"/>
                    </a:cubicBezTo>
                    <a:lnTo>
                      <a:pt x="0" y="1742"/>
                    </a:lnTo>
                    <a:cubicBezTo>
                      <a:pt x="0" y="1921"/>
                      <a:pt x="806" y="2066"/>
                      <a:pt x="1800" y="2066"/>
                    </a:cubicBezTo>
                    <a:cubicBezTo>
                      <a:pt x="2794" y="2066"/>
                      <a:pt x="3600" y="1921"/>
                      <a:pt x="3600" y="1742"/>
                    </a:cubicBezTo>
                    <a:lnTo>
                      <a:pt x="3600" y="324"/>
                    </a:lnTo>
                    <a:cubicBezTo>
                      <a:pt x="3600" y="145"/>
                      <a:pt x="2794" y="0"/>
                      <a:pt x="1800" y="0"/>
                    </a:cubicBezTo>
                    <a:close/>
                  </a:path>
                </a:pathLst>
              </a:custGeom>
              <a:noFill/>
              <a:ln w="19050" cap="rnd" algn="ctr">
                <a:solidFill>
                  <a:srgbClr val="000000"/>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zh-CN" altLang="en-US" sz="2200"/>
              </a:p>
            </p:txBody>
          </p:sp>
          <p:sp>
            <p:nvSpPr>
              <p:cNvPr id="203" name="Freeform 325"/>
              <p:cNvSpPr>
                <a:spLocks/>
              </p:cNvSpPr>
              <p:nvPr/>
            </p:nvSpPr>
            <p:spPr bwMode="auto">
              <a:xfrm>
                <a:off x="486" y="2598"/>
                <a:ext cx="750" cy="56"/>
              </a:xfrm>
              <a:custGeom>
                <a:avLst/>
                <a:gdLst>
                  <a:gd name="T0" fmla="*/ 0 w 750"/>
                  <a:gd name="T1" fmla="*/ 0 h 56"/>
                  <a:gd name="T2" fmla="*/ 375 w 750"/>
                  <a:gd name="T3" fmla="*/ 56 h 56"/>
                  <a:gd name="T4" fmla="*/ 750 w 750"/>
                  <a:gd name="T5" fmla="*/ 0 h 56"/>
                </a:gdLst>
                <a:ahLst/>
                <a:cxnLst>
                  <a:cxn ang="0">
                    <a:pos x="T0" y="T1"/>
                  </a:cxn>
                  <a:cxn ang="0">
                    <a:pos x="T2" y="T3"/>
                  </a:cxn>
                  <a:cxn ang="0">
                    <a:pos x="T4" y="T5"/>
                  </a:cxn>
                </a:cxnLst>
                <a:rect l="0" t="0" r="r" b="b"/>
                <a:pathLst>
                  <a:path w="750" h="56">
                    <a:moveTo>
                      <a:pt x="0" y="0"/>
                    </a:moveTo>
                    <a:cubicBezTo>
                      <a:pt x="0" y="31"/>
                      <a:pt x="168" y="56"/>
                      <a:pt x="375" y="56"/>
                    </a:cubicBezTo>
                    <a:cubicBezTo>
                      <a:pt x="582" y="56"/>
                      <a:pt x="750" y="31"/>
                      <a:pt x="750" y="0"/>
                    </a:cubicBezTo>
                  </a:path>
                </a:pathLst>
              </a:custGeom>
              <a:noFill/>
              <a:ln w="19050" cap="rnd" algn="ctr">
                <a:solidFill>
                  <a:srgbClr val="000000"/>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zh-CN" altLang="en-US" sz="2200"/>
              </a:p>
            </p:txBody>
          </p:sp>
        </p:grpSp>
        <p:sp>
          <p:nvSpPr>
            <p:cNvPr id="174" name="Rectangle 326"/>
            <p:cNvSpPr>
              <a:spLocks noChangeArrowheads="1"/>
            </p:cNvSpPr>
            <p:nvPr/>
          </p:nvSpPr>
          <p:spPr bwMode="auto">
            <a:xfrm>
              <a:off x="4584" y="2635"/>
              <a:ext cx="891" cy="24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en-US" altLang="zh-CN" sz="2200">
                  <a:solidFill>
                    <a:srgbClr val="000000"/>
                  </a:solidFill>
                  <a:latin typeface="Arial" panose="020B0604020202020204" pitchFamily="34" charset="0"/>
                  <a:ea typeface="宋体" panose="02010600030101010101" pitchFamily="2" charset="-122"/>
                </a:rPr>
                <a:t>LDD  LDB</a:t>
              </a:r>
              <a:endParaRPr lang="en-US" altLang="zh-CN" sz="2200">
                <a:solidFill>
                  <a:schemeClr val="tx1"/>
                </a:solidFill>
                <a:latin typeface="Arial" panose="020B0604020202020204" pitchFamily="34" charset="0"/>
                <a:ea typeface="宋体" panose="02010600030101010101" pitchFamily="2" charset="-122"/>
              </a:endParaRPr>
            </a:p>
          </p:txBody>
        </p:sp>
        <p:sp>
          <p:nvSpPr>
            <p:cNvPr id="175" name="Line 327"/>
            <p:cNvSpPr>
              <a:spLocks noChangeShapeType="1"/>
            </p:cNvSpPr>
            <p:nvPr/>
          </p:nvSpPr>
          <p:spPr bwMode="auto">
            <a:xfrm>
              <a:off x="5032" y="1793"/>
              <a:ext cx="1" cy="245"/>
            </a:xfrm>
            <a:prstGeom prst="line">
              <a:avLst/>
            </a:prstGeom>
            <a:noFill/>
            <a:ln w="19050" cap="rnd"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sz="2200"/>
            </a:p>
          </p:txBody>
        </p:sp>
        <p:sp>
          <p:nvSpPr>
            <p:cNvPr id="176" name="Line 328"/>
            <p:cNvSpPr>
              <a:spLocks noChangeShapeType="1"/>
            </p:cNvSpPr>
            <p:nvPr/>
          </p:nvSpPr>
          <p:spPr bwMode="auto">
            <a:xfrm>
              <a:off x="5013" y="2632"/>
              <a:ext cx="1" cy="243"/>
            </a:xfrm>
            <a:prstGeom prst="line">
              <a:avLst/>
            </a:prstGeom>
            <a:noFill/>
            <a:ln w="19050" cap="rnd"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sz="2200"/>
            </a:p>
          </p:txBody>
        </p:sp>
        <p:grpSp>
          <p:nvGrpSpPr>
            <p:cNvPr id="177" name="Group 329"/>
            <p:cNvGrpSpPr>
              <a:grpSpLocks/>
            </p:cNvGrpSpPr>
            <p:nvPr/>
          </p:nvGrpSpPr>
          <p:grpSpPr bwMode="auto">
            <a:xfrm>
              <a:off x="2522" y="3243"/>
              <a:ext cx="768" cy="270"/>
              <a:chOff x="1902" y="1616"/>
              <a:chExt cx="625" cy="270"/>
            </a:xfrm>
          </p:grpSpPr>
          <p:sp>
            <p:nvSpPr>
              <p:cNvPr id="199" name="Rectangle 330"/>
              <p:cNvSpPr>
                <a:spLocks noChangeArrowheads="1"/>
              </p:cNvSpPr>
              <p:nvPr/>
            </p:nvSpPr>
            <p:spPr bwMode="auto">
              <a:xfrm>
                <a:off x="1902" y="1616"/>
                <a:ext cx="625" cy="270"/>
              </a:xfrm>
              <a:prstGeom prst="rect">
                <a:avLst/>
              </a:prstGeom>
              <a:solidFill>
                <a:srgbClr val="FFFFFF"/>
              </a:solidFill>
              <a:ln>
                <a:noFill/>
              </a:ln>
              <a:effectLst/>
              <a:extLs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200"/>
              </a:p>
            </p:txBody>
          </p:sp>
          <p:sp>
            <p:nvSpPr>
              <p:cNvPr id="200" name="Rectangle 331"/>
              <p:cNvSpPr>
                <a:spLocks noChangeArrowheads="1"/>
              </p:cNvSpPr>
              <p:nvPr/>
            </p:nvSpPr>
            <p:spPr bwMode="auto">
              <a:xfrm>
                <a:off x="1902" y="1616"/>
                <a:ext cx="625" cy="270"/>
              </a:xfrm>
              <a:prstGeom prst="rect">
                <a:avLst/>
              </a:prstGeom>
              <a:noFill/>
              <a:ln w="15875" cap="rnd" algn="ctr">
                <a:solidFill>
                  <a:srgbClr val="000000"/>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zh-CN" altLang="en-US" sz="2200"/>
              </a:p>
            </p:txBody>
          </p:sp>
        </p:grpSp>
        <p:grpSp>
          <p:nvGrpSpPr>
            <p:cNvPr id="178" name="Group 332"/>
            <p:cNvGrpSpPr>
              <a:grpSpLocks/>
            </p:cNvGrpSpPr>
            <p:nvPr/>
          </p:nvGrpSpPr>
          <p:grpSpPr bwMode="auto">
            <a:xfrm>
              <a:off x="2522" y="3494"/>
              <a:ext cx="768" cy="293"/>
              <a:chOff x="1902" y="1847"/>
              <a:chExt cx="625" cy="270"/>
            </a:xfrm>
          </p:grpSpPr>
          <p:sp>
            <p:nvSpPr>
              <p:cNvPr id="197" name="Rectangle 333"/>
              <p:cNvSpPr>
                <a:spLocks noChangeArrowheads="1"/>
              </p:cNvSpPr>
              <p:nvPr/>
            </p:nvSpPr>
            <p:spPr bwMode="auto">
              <a:xfrm>
                <a:off x="1902" y="1847"/>
                <a:ext cx="625" cy="270"/>
              </a:xfrm>
              <a:prstGeom prst="rect">
                <a:avLst/>
              </a:prstGeom>
              <a:solidFill>
                <a:srgbClr val="FFFFFF"/>
              </a:solidFill>
              <a:ln>
                <a:noFill/>
              </a:ln>
              <a:effectLst/>
              <a:extLs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200"/>
              </a:p>
            </p:txBody>
          </p:sp>
          <p:sp>
            <p:nvSpPr>
              <p:cNvPr id="198" name="Rectangle 334"/>
              <p:cNvSpPr>
                <a:spLocks noChangeArrowheads="1"/>
              </p:cNvSpPr>
              <p:nvPr/>
            </p:nvSpPr>
            <p:spPr bwMode="auto">
              <a:xfrm>
                <a:off x="1902" y="1847"/>
                <a:ext cx="625" cy="270"/>
              </a:xfrm>
              <a:prstGeom prst="rect">
                <a:avLst/>
              </a:prstGeom>
              <a:noFill/>
              <a:ln w="15875" cap="rnd" algn="ctr">
                <a:solidFill>
                  <a:srgbClr val="000000"/>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zh-CN" altLang="en-US" sz="2200"/>
              </a:p>
            </p:txBody>
          </p:sp>
        </p:grpSp>
        <p:grpSp>
          <p:nvGrpSpPr>
            <p:cNvPr id="179" name="Group 335"/>
            <p:cNvGrpSpPr>
              <a:grpSpLocks/>
            </p:cNvGrpSpPr>
            <p:nvPr/>
          </p:nvGrpSpPr>
          <p:grpSpPr bwMode="auto">
            <a:xfrm>
              <a:off x="2520" y="3003"/>
              <a:ext cx="770" cy="258"/>
              <a:chOff x="1902" y="1428"/>
              <a:chExt cx="625" cy="270"/>
            </a:xfrm>
          </p:grpSpPr>
          <p:sp>
            <p:nvSpPr>
              <p:cNvPr id="195" name="Rectangle 336"/>
              <p:cNvSpPr>
                <a:spLocks noChangeArrowheads="1"/>
              </p:cNvSpPr>
              <p:nvPr/>
            </p:nvSpPr>
            <p:spPr bwMode="auto">
              <a:xfrm>
                <a:off x="1902" y="1428"/>
                <a:ext cx="625" cy="270"/>
              </a:xfrm>
              <a:prstGeom prst="rect">
                <a:avLst/>
              </a:prstGeom>
              <a:solidFill>
                <a:srgbClr val="FFFFFF"/>
              </a:solidFill>
              <a:ln>
                <a:noFill/>
              </a:ln>
              <a:effectLst/>
              <a:extLs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200"/>
              </a:p>
            </p:txBody>
          </p:sp>
          <p:sp>
            <p:nvSpPr>
              <p:cNvPr id="196" name="Rectangle 337"/>
              <p:cNvSpPr>
                <a:spLocks noChangeArrowheads="1"/>
              </p:cNvSpPr>
              <p:nvPr/>
            </p:nvSpPr>
            <p:spPr bwMode="auto">
              <a:xfrm>
                <a:off x="1902" y="1428"/>
                <a:ext cx="625" cy="270"/>
              </a:xfrm>
              <a:prstGeom prst="rect">
                <a:avLst/>
              </a:prstGeom>
              <a:noFill/>
              <a:ln w="15875" cap="rnd" algn="ctr">
                <a:solidFill>
                  <a:srgbClr val="000000"/>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zh-CN" altLang="en-US" sz="2200"/>
              </a:p>
            </p:txBody>
          </p:sp>
        </p:grpSp>
        <p:sp>
          <p:nvSpPr>
            <p:cNvPr id="180" name="Rectangle 338"/>
            <p:cNvSpPr>
              <a:spLocks noChangeArrowheads="1"/>
            </p:cNvSpPr>
            <p:nvPr/>
          </p:nvSpPr>
          <p:spPr bwMode="auto">
            <a:xfrm>
              <a:off x="2730" y="3027"/>
              <a:ext cx="308" cy="24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en-US" altLang="zh-CN" sz="2200">
                  <a:solidFill>
                    <a:srgbClr val="000000"/>
                  </a:solidFill>
                  <a:latin typeface="Arial" panose="020B0604020202020204" pitchFamily="34" charset="0"/>
                  <a:ea typeface="宋体" panose="02010600030101010101" pitchFamily="2" charset="-122"/>
                </a:rPr>
                <a:t>CM</a:t>
              </a:r>
              <a:endParaRPr lang="en-US" altLang="zh-CN" sz="2200">
                <a:solidFill>
                  <a:schemeClr val="tx1"/>
                </a:solidFill>
                <a:latin typeface="Arial" panose="020B0604020202020204" pitchFamily="34" charset="0"/>
                <a:ea typeface="宋体" panose="02010600030101010101" pitchFamily="2" charset="-122"/>
              </a:endParaRPr>
            </a:p>
          </p:txBody>
        </p:sp>
        <p:sp>
          <p:nvSpPr>
            <p:cNvPr id="181" name="Rectangle 339"/>
            <p:cNvSpPr>
              <a:spLocks noChangeArrowheads="1"/>
            </p:cNvSpPr>
            <p:nvPr/>
          </p:nvSpPr>
          <p:spPr bwMode="auto">
            <a:xfrm>
              <a:off x="2538" y="3253"/>
              <a:ext cx="726" cy="24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en-US" altLang="zh-CN" sz="2200">
                  <a:solidFill>
                    <a:srgbClr val="000000"/>
                  </a:solidFill>
                  <a:latin typeface="Arial" panose="020B0604020202020204" pitchFamily="34" charset="0"/>
                  <a:ea typeface="宋体" panose="02010600030101010101" pitchFamily="2" charset="-122"/>
                </a:rPr>
                <a:t>GDBMS</a:t>
              </a:r>
              <a:endParaRPr lang="en-US" altLang="zh-CN" sz="2200">
                <a:solidFill>
                  <a:schemeClr val="tx1"/>
                </a:solidFill>
                <a:latin typeface="Arial" panose="020B0604020202020204" pitchFamily="34" charset="0"/>
                <a:ea typeface="宋体" panose="02010600030101010101" pitchFamily="2" charset="-122"/>
              </a:endParaRPr>
            </a:p>
          </p:txBody>
        </p:sp>
        <p:sp>
          <p:nvSpPr>
            <p:cNvPr id="182" name="Rectangle 340"/>
            <p:cNvSpPr>
              <a:spLocks noChangeArrowheads="1"/>
            </p:cNvSpPr>
            <p:nvPr/>
          </p:nvSpPr>
          <p:spPr bwMode="auto">
            <a:xfrm>
              <a:off x="2543" y="3541"/>
              <a:ext cx="682" cy="24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en-US" altLang="zh-CN" sz="2200">
                  <a:solidFill>
                    <a:srgbClr val="000000"/>
                  </a:solidFill>
                  <a:latin typeface="Arial" panose="020B0604020202020204" pitchFamily="34" charset="0"/>
                  <a:ea typeface="宋体" panose="02010600030101010101" pitchFamily="2" charset="-122"/>
                </a:rPr>
                <a:t>LDBMS</a:t>
              </a:r>
              <a:endParaRPr lang="en-US" altLang="zh-CN" sz="2200">
                <a:solidFill>
                  <a:schemeClr val="tx1"/>
                </a:solidFill>
                <a:latin typeface="Arial" panose="020B0604020202020204" pitchFamily="34" charset="0"/>
                <a:ea typeface="宋体" panose="02010600030101010101" pitchFamily="2" charset="-122"/>
              </a:endParaRPr>
            </a:p>
          </p:txBody>
        </p:sp>
        <p:grpSp>
          <p:nvGrpSpPr>
            <p:cNvPr id="183" name="Group 341"/>
            <p:cNvGrpSpPr>
              <a:grpSpLocks/>
            </p:cNvGrpSpPr>
            <p:nvPr/>
          </p:nvGrpSpPr>
          <p:grpSpPr bwMode="auto">
            <a:xfrm>
              <a:off x="1128" y="3474"/>
              <a:ext cx="960" cy="358"/>
              <a:chOff x="486" y="2542"/>
              <a:chExt cx="750" cy="358"/>
            </a:xfrm>
          </p:grpSpPr>
          <p:sp>
            <p:nvSpPr>
              <p:cNvPr id="192" name="Freeform 342"/>
              <p:cNvSpPr>
                <a:spLocks/>
              </p:cNvSpPr>
              <p:nvPr/>
            </p:nvSpPr>
            <p:spPr bwMode="auto">
              <a:xfrm>
                <a:off x="486" y="2542"/>
                <a:ext cx="750" cy="358"/>
              </a:xfrm>
              <a:custGeom>
                <a:avLst/>
                <a:gdLst>
                  <a:gd name="T0" fmla="*/ 1800 w 3600"/>
                  <a:gd name="T1" fmla="*/ 0 h 2066"/>
                  <a:gd name="T2" fmla="*/ 0 w 3600"/>
                  <a:gd name="T3" fmla="*/ 324 h 2066"/>
                  <a:gd name="T4" fmla="*/ 0 w 3600"/>
                  <a:gd name="T5" fmla="*/ 1742 h 2066"/>
                  <a:gd name="T6" fmla="*/ 1800 w 3600"/>
                  <a:gd name="T7" fmla="*/ 2066 h 2066"/>
                  <a:gd name="T8" fmla="*/ 3600 w 3600"/>
                  <a:gd name="T9" fmla="*/ 1742 h 2066"/>
                  <a:gd name="T10" fmla="*/ 3600 w 3600"/>
                  <a:gd name="T11" fmla="*/ 324 h 2066"/>
                  <a:gd name="T12" fmla="*/ 1800 w 3600"/>
                  <a:gd name="T13" fmla="*/ 0 h 2066"/>
                </a:gdLst>
                <a:ahLst/>
                <a:cxnLst>
                  <a:cxn ang="0">
                    <a:pos x="T0" y="T1"/>
                  </a:cxn>
                  <a:cxn ang="0">
                    <a:pos x="T2" y="T3"/>
                  </a:cxn>
                  <a:cxn ang="0">
                    <a:pos x="T4" y="T5"/>
                  </a:cxn>
                  <a:cxn ang="0">
                    <a:pos x="T6" y="T7"/>
                  </a:cxn>
                  <a:cxn ang="0">
                    <a:pos x="T8" y="T9"/>
                  </a:cxn>
                  <a:cxn ang="0">
                    <a:pos x="T10" y="T11"/>
                  </a:cxn>
                  <a:cxn ang="0">
                    <a:pos x="T12" y="T13"/>
                  </a:cxn>
                </a:cxnLst>
                <a:rect l="0" t="0" r="r" b="b"/>
                <a:pathLst>
                  <a:path w="3600" h="2066">
                    <a:moveTo>
                      <a:pt x="1800" y="0"/>
                    </a:moveTo>
                    <a:cubicBezTo>
                      <a:pt x="806" y="0"/>
                      <a:pt x="0" y="145"/>
                      <a:pt x="0" y="324"/>
                    </a:cubicBezTo>
                    <a:lnTo>
                      <a:pt x="0" y="1742"/>
                    </a:lnTo>
                    <a:cubicBezTo>
                      <a:pt x="0" y="1921"/>
                      <a:pt x="806" y="2066"/>
                      <a:pt x="1800" y="2066"/>
                    </a:cubicBezTo>
                    <a:cubicBezTo>
                      <a:pt x="2794" y="2066"/>
                      <a:pt x="3600" y="1921"/>
                      <a:pt x="3600" y="1742"/>
                    </a:cubicBezTo>
                    <a:lnTo>
                      <a:pt x="3600" y="324"/>
                    </a:lnTo>
                    <a:cubicBezTo>
                      <a:pt x="3600" y="145"/>
                      <a:pt x="2794" y="0"/>
                      <a:pt x="1800" y="0"/>
                    </a:cubicBezTo>
                    <a:close/>
                  </a:path>
                </a:pathLst>
              </a:custGeom>
              <a:solidFill>
                <a:srgbClr val="FFFFFF"/>
              </a:solidFill>
              <a:ln w="19050" cap="flat" algn="ctr">
                <a:solidFill>
                  <a:srgbClr val="000000"/>
                </a:solidFill>
                <a:prstDash val="solid"/>
                <a:round/>
                <a:headEnd type="none" w="med" len="med"/>
                <a:tailEnd type="none" w="med" len="med"/>
              </a:ln>
            </p:spPr>
            <p:txBody>
              <a:bodyPr/>
              <a:lstStyle/>
              <a:p>
                <a:endParaRPr lang="zh-CN" altLang="en-US" sz="2200"/>
              </a:p>
            </p:txBody>
          </p:sp>
          <p:sp>
            <p:nvSpPr>
              <p:cNvPr id="193" name="Freeform 343"/>
              <p:cNvSpPr>
                <a:spLocks/>
              </p:cNvSpPr>
              <p:nvPr/>
            </p:nvSpPr>
            <p:spPr bwMode="auto">
              <a:xfrm>
                <a:off x="486" y="2542"/>
                <a:ext cx="750" cy="358"/>
              </a:xfrm>
              <a:custGeom>
                <a:avLst/>
                <a:gdLst>
                  <a:gd name="T0" fmla="*/ 1800 w 3600"/>
                  <a:gd name="T1" fmla="*/ 0 h 2066"/>
                  <a:gd name="T2" fmla="*/ 0 w 3600"/>
                  <a:gd name="T3" fmla="*/ 324 h 2066"/>
                  <a:gd name="T4" fmla="*/ 0 w 3600"/>
                  <a:gd name="T5" fmla="*/ 1742 h 2066"/>
                  <a:gd name="T6" fmla="*/ 1800 w 3600"/>
                  <a:gd name="T7" fmla="*/ 2066 h 2066"/>
                  <a:gd name="T8" fmla="*/ 3600 w 3600"/>
                  <a:gd name="T9" fmla="*/ 1742 h 2066"/>
                  <a:gd name="T10" fmla="*/ 3600 w 3600"/>
                  <a:gd name="T11" fmla="*/ 324 h 2066"/>
                  <a:gd name="T12" fmla="*/ 1800 w 3600"/>
                  <a:gd name="T13" fmla="*/ 0 h 2066"/>
                </a:gdLst>
                <a:ahLst/>
                <a:cxnLst>
                  <a:cxn ang="0">
                    <a:pos x="T0" y="T1"/>
                  </a:cxn>
                  <a:cxn ang="0">
                    <a:pos x="T2" y="T3"/>
                  </a:cxn>
                  <a:cxn ang="0">
                    <a:pos x="T4" y="T5"/>
                  </a:cxn>
                  <a:cxn ang="0">
                    <a:pos x="T6" y="T7"/>
                  </a:cxn>
                  <a:cxn ang="0">
                    <a:pos x="T8" y="T9"/>
                  </a:cxn>
                  <a:cxn ang="0">
                    <a:pos x="T10" y="T11"/>
                  </a:cxn>
                  <a:cxn ang="0">
                    <a:pos x="T12" y="T13"/>
                  </a:cxn>
                </a:cxnLst>
                <a:rect l="0" t="0" r="r" b="b"/>
                <a:pathLst>
                  <a:path w="3600" h="2066">
                    <a:moveTo>
                      <a:pt x="1800" y="0"/>
                    </a:moveTo>
                    <a:cubicBezTo>
                      <a:pt x="806" y="0"/>
                      <a:pt x="0" y="145"/>
                      <a:pt x="0" y="324"/>
                    </a:cubicBezTo>
                    <a:lnTo>
                      <a:pt x="0" y="1742"/>
                    </a:lnTo>
                    <a:cubicBezTo>
                      <a:pt x="0" y="1921"/>
                      <a:pt x="806" y="2066"/>
                      <a:pt x="1800" y="2066"/>
                    </a:cubicBezTo>
                    <a:cubicBezTo>
                      <a:pt x="2794" y="2066"/>
                      <a:pt x="3600" y="1921"/>
                      <a:pt x="3600" y="1742"/>
                    </a:cubicBezTo>
                    <a:lnTo>
                      <a:pt x="3600" y="324"/>
                    </a:lnTo>
                    <a:cubicBezTo>
                      <a:pt x="3600" y="145"/>
                      <a:pt x="2794" y="0"/>
                      <a:pt x="1800" y="0"/>
                    </a:cubicBezTo>
                    <a:close/>
                  </a:path>
                </a:pathLst>
              </a:custGeom>
              <a:noFill/>
              <a:ln w="19050" cap="rnd" algn="ctr">
                <a:solidFill>
                  <a:srgbClr val="000000"/>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zh-CN" altLang="en-US" sz="2200"/>
              </a:p>
            </p:txBody>
          </p:sp>
          <p:sp>
            <p:nvSpPr>
              <p:cNvPr id="194" name="Freeform 344"/>
              <p:cNvSpPr>
                <a:spLocks/>
              </p:cNvSpPr>
              <p:nvPr/>
            </p:nvSpPr>
            <p:spPr bwMode="auto">
              <a:xfrm>
                <a:off x="486" y="2598"/>
                <a:ext cx="750" cy="56"/>
              </a:xfrm>
              <a:custGeom>
                <a:avLst/>
                <a:gdLst>
                  <a:gd name="T0" fmla="*/ 0 w 750"/>
                  <a:gd name="T1" fmla="*/ 0 h 56"/>
                  <a:gd name="T2" fmla="*/ 375 w 750"/>
                  <a:gd name="T3" fmla="*/ 56 h 56"/>
                  <a:gd name="T4" fmla="*/ 750 w 750"/>
                  <a:gd name="T5" fmla="*/ 0 h 56"/>
                </a:gdLst>
                <a:ahLst/>
                <a:cxnLst>
                  <a:cxn ang="0">
                    <a:pos x="T0" y="T1"/>
                  </a:cxn>
                  <a:cxn ang="0">
                    <a:pos x="T2" y="T3"/>
                  </a:cxn>
                  <a:cxn ang="0">
                    <a:pos x="T4" y="T5"/>
                  </a:cxn>
                </a:cxnLst>
                <a:rect l="0" t="0" r="r" b="b"/>
                <a:pathLst>
                  <a:path w="750" h="56">
                    <a:moveTo>
                      <a:pt x="0" y="0"/>
                    </a:moveTo>
                    <a:cubicBezTo>
                      <a:pt x="0" y="31"/>
                      <a:pt x="168" y="56"/>
                      <a:pt x="375" y="56"/>
                    </a:cubicBezTo>
                    <a:cubicBezTo>
                      <a:pt x="582" y="56"/>
                      <a:pt x="750" y="31"/>
                      <a:pt x="750" y="0"/>
                    </a:cubicBezTo>
                  </a:path>
                </a:pathLst>
              </a:custGeom>
              <a:noFill/>
              <a:ln w="19050" cap="rnd" algn="ctr">
                <a:solidFill>
                  <a:srgbClr val="000000"/>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zh-CN" altLang="en-US" sz="2200"/>
              </a:p>
            </p:txBody>
          </p:sp>
        </p:grpSp>
        <p:sp>
          <p:nvSpPr>
            <p:cNvPr id="184" name="Rectangle 345"/>
            <p:cNvSpPr>
              <a:spLocks noChangeArrowheads="1"/>
            </p:cNvSpPr>
            <p:nvPr/>
          </p:nvSpPr>
          <p:spPr bwMode="auto">
            <a:xfrm>
              <a:off x="1176" y="3595"/>
              <a:ext cx="891" cy="24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en-US" altLang="zh-CN" sz="2200">
                  <a:solidFill>
                    <a:srgbClr val="000000"/>
                  </a:solidFill>
                  <a:latin typeface="Arial" panose="020B0604020202020204" pitchFamily="34" charset="0"/>
                  <a:ea typeface="宋体" panose="02010600030101010101" pitchFamily="2" charset="-122"/>
                </a:rPr>
                <a:t>LDD  LDB</a:t>
              </a:r>
              <a:endParaRPr lang="en-US" altLang="zh-CN" sz="2200">
                <a:solidFill>
                  <a:schemeClr val="tx1"/>
                </a:solidFill>
                <a:latin typeface="Arial" panose="020B0604020202020204" pitchFamily="34" charset="0"/>
                <a:ea typeface="宋体" panose="02010600030101010101" pitchFamily="2" charset="-122"/>
              </a:endParaRPr>
            </a:p>
          </p:txBody>
        </p:sp>
        <p:sp>
          <p:nvSpPr>
            <p:cNvPr id="185" name="Line 346"/>
            <p:cNvSpPr>
              <a:spLocks noChangeShapeType="1"/>
            </p:cNvSpPr>
            <p:nvPr/>
          </p:nvSpPr>
          <p:spPr bwMode="auto">
            <a:xfrm>
              <a:off x="1605" y="3592"/>
              <a:ext cx="1" cy="243"/>
            </a:xfrm>
            <a:prstGeom prst="line">
              <a:avLst/>
            </a:prstGeom>
            <a:noFill/>
            <a:ln w="19050" cap="rnd"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sz="2200"/>
            </a:p>
          </p:txBody>
        </p:sp>
        <p:grpSp>
          <p:nvGrpSpPr>
            <p:cNvPr id="186" name="Group 347"/>
            <p:cNvGrpSpPr>
              <a:grpSpLocks/>
            </p:cNvGrpSpPr>
            <p:nvPr/>
          </p:nvGrpSpPr>
          <p:grpSpPr bwMode="auto">
            <a:xfrm>
              <a:off x="3624" y="3508"/>
              <a:ext cx="1056" cy="358"/>
              <a:chOff x="486" y="1691"/>
              <a:chExt cx="750" cy="358"/>
            </a:xfrm>
          </p:grpSpPr>
          <p:sp>
            <p:nvSpPr>
              <p:cNvPr id="189" name="Freeform 348"/>
              <p:cNvSpPr>
                <a:spLocks/>
              </p:cNvSpPr>
              <p:nvPr/>
            </p:nvSpPr>
            <p:spPr bwMode="auto">
              <a:xfrm>
                <a:off x="486" y="1691"/>
                <a:ext cx="750" cy="358"/>
              </a:xfrm>
              <a:custGeom>
                <a:avLst/>
                <a:gdLst>
                  <a:gd name="T0" fmla="*/ 1800 w 3600"/>
                  <a:gd name="T1" fmla="*/ 0 h 2067"/>
                  <a:gd name="T2" fmla="*/ 0 w 3600"/>
                  <a:gd name="T3" fmla="*/ 325 h 2067"/>
                  <a:gd name="T4" fmla="*/ 0 w 3600"/>
                  <a:gd name="T5" fmla="*/ 1743 h 2067"/>
                  <a:gd name="T6" fmla="*/ 1800 w 3600"/>
                  <a:gd name="T7" fmla="*/ 2067 h 2067"/>
                  <a:gd name="T8" fmla="*/ 3600 w 3600"/>
                  <a:gd name="T9" fmla="*/ 1743 h 2067"/>
                  <a:gd name="T10" fmla="*/ 3600 w 3600"/>
                  <a:gd name="T11" fmla="*/ 325 h 2067"/>
                  <a:gd name="T12" fmla="*/ 1800 w 3600"/>
                  <a:gd name="T13" fmla="*/ 0 h 2067"/>
                </a:gdLst>
                <a:ahLst/>
                <a:cxnLst>
                  <a:cxn ang="0">
                    <a:pos x="T0" y="T1"/>
                  </a:cxn>
                  <a:cxn ang="0">
                    <a:pos x="T2" y="T3"/>
                  </a:cxn>
                  <a:cxn ang="0">
                    <a:pos x="T4" y="T5"/>
                  </a:cxn>
                  <a:cxn ang="0">
                    <a:pos x="T6" y="T7"/>
                  </a:cxn>
                  <a:cxn ang="0">
                    <a:pos x="T8" y="T9"/>
                  </a:cxn>
                  <a:cxn ang="0">
                    <a:pos x="T10" y="T11"/>
                  </a:cxn>
                  <a:cxn ang="0">
                    <a:pos x="T12" y="T13"/>
                  </a:cxn>
                </a:cxnLst>
                <a:rect l="0" t="0" r="r" b="b"/>
                <a:pathLst>
                  <a:path w="3600" h="2067">
                    <a:moveTo>
                      <a:pt x="1800" y="0"/>
                    </a:moveTo>
                    <a:cubicBezTo>
                      <a:pt x="806" y="0"/>
                      <a:pt x="0" y="146"/>
                      <a:pt x="0" y="325"/>
                    </a:cubicBezTo>
                    <a:lnTo>
                      <a:pt x="0" y="1743"/>
                    </a:lnTo>
                    <a:cubicBezTo>
                      <a:pt x="0" y="1922"/>
                      <a:pt x="806" y="2067"/>
                      <a:pt x="1800" y="2067"/>
                    </a:cubicBezTo>
                    <a:cubicBezTo>
                      <a:pt x="2794" y="2067"/>
                      <a:pt x="3600" y="1922"/>
                      <a:pt x="3600" y="1743"/>
                    </a:cubicBezTo>
                    <a:lnTo>
                      <a:pt x="3600" y="325"/>
                    </a:lnTo>
                    <a:cubicBezTo>
                      <a:pt x="3600" y="146"/>
                      <a:pt x="2794" y="0"/>
                      <a:pt x="1800" y="0"/>
                    </a:cubicBezTo>
                    <a:close/>
                  </a:path>
                </a:pathLst>
              </a:custGeom>
              <a:solidFill>
                <a:srgbClr val="FFFFFF"/>
              </a:solidFill>
              <a:ln w="19050" cap="flat" algn="ctr">
                <a:solidFill>
                  <a:srgbClr val="000000"/>
                </a:solidFill>
                <a:prstDash val="solid"/>
                <a:round/>
                <a:headEnd type="none" w="med" len="med"/>
                <a:tailEnd type="none" w="med" len="med"/>
              </a:ln>
            </p:spPr>
            <p:txBody>
              <a:bodyPr/>
              <a:lstStyle/>
              <a:p>
                <a:endParaRPr lang="zh-CN" altLang="en-US" sz="2200"/>
              </a:p>
            </p:txBody>
          </p:sp>
          <p:sp>
            <p:nvSpPr>
              <p:cNvPr id="190" name="Freeform 349"/>
              <p:cNvSpPr>
                <a:spLocks/>
              </p:cNvSpPr>
              <p:nvPr/>
            </p:nvSpPr>
            <p:spPr bwMode="auto">
              <a:xfrm>
                <a:off x="486" y="1691"/>
                <a:ext cx="750" cy="358"/>
              </a:xfrm>
              <a:custGeom>
                <a:avLst/>
                <a:gdLst>
                  <a:gd name="T0" fmla="*/ 1800 w 3600"/>
                  <a:gd name="T1" fmla="*/ 0 h 2067"/>
                  <a:gd name="T2" fmla="*/ 0 w 3600"/>
                  <a:gd name="T3" fmla="*/ 325 h 2067"/>
                  <a:gd name="T4" fmla="*/ 0 w 3600"/>
                  <a:gd name="T5" fmla="*/ 1743 h 2067"/>
                  <a:gd name="T6" fmla="*/ 1800 w 3600"/>
                  <a:gd name="T7" fmla="*/ 2067 h 2067"/>
                  <a:gd name="T8" fmla="*/ 3600 w 3600"/>
                  <a:gd name="T9" fmla="*/ 1743 h 2067"/>
                  <a:gd name="T10" fmla="*/ 3600 w 3600"/>
                  <a:gd name="T11" fmla="*/ 325 h 2067"/>
                  <a:gd name="T12" fmla="*/ 1800 w 3600"/>
                  <a:gd name="T13" fmla="*/ 0 h 2067"/>
                </a:gdLst>
                <a:ahLst/>
                <a:cxnLst>
                  <a:cxn ang="0">
                    <a:pos x="T0" y="T1"/>
                  </a:cxn>
                  <a:cxn ang="0">
                    <a:pos x="T2" y="T3"/>
                  </a:cxn>
                  <a:cxn ang="0">
                    <a:pos x="T4" y="T5"/>
                  </a:cxn>
                  <a:cxn ang="0">
                    <a:pos x="T6" y="T7"/>
                  </a:cxn>
                  <a:cxn ang="0">
                    <a:pos x="T8" y="T9"/>
                  </a:cxn>
                  <a:cxn ang="0">
                    <a:pos x="T10" y="T11"/>
                  </a:cxn>
                  <a:cxn ang="0">
                    <a:pos x="T12" y="T13"/>
                  </a:cxn>
                </a:cxnLst>
                <a:rect l="0" t="0" r="r" b="b"/>
                <a:pathLst>
                  <a:path w="3600" h="2067">
                    <a:moveTo>
                      <a:pt x="1800" y="0"/>
                    </a:moveTo>
                    <a:cubicBezTo>
                      <a:pt x="806" y="0"/>
                      <a:pt x="0" y="146"/>
                      <a:pt x="0" y="325"/>
                    </a:cubicBezTo>
                    <a:lnTo>
                      <a:pt x="0" y="1743"/>
                    </a:lnTo>
                    <a:cubicBezTo>
                      <a:pt x="0" y="1922"/>
                      <a:pt x="806" y="2067"/>
                      <a:pt x="1800" y="2067"/>
                    </a:cubicBezTo>
                    <a:cubicBezTo>
                      <a:pt x="2794" y="2067"/>
                      <a:pt x="3600" y="1922"/>
                      <a:pt x="3600" y="1743"/>
                    </a:cubicBezTo>
                    <a:lnTo>
                      <a:pt x="3600" y="325"/>
                    </a:lnTo>
                    <a:cubicBezTo>
                      <a:pt x="3600" y="146"/>
                      <a:pt x="2794" y="0"/>
                      <a:pt x="1800" y="0"/>
                    </a:cubicBezTo>
                    <a:close/>
                  </a:path>
                </a:pathLst>
              </a:custGeom>
              <a:noFill/>
              <a:ln w="19050" cap="rnd" algn="ctr">
                <a:solidFill>
                  <a:srgbClr val="000000"/>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zh-CN" altLang="en-US" sz="2200"/>
              </a:p>
            </p:txBody>
          </p:sp>
          <p:sp>
            <p:nvSpPr>
              <p:cNvPr id="191" name="Freeform 350"/>
              <p:cNvSpPr>
                <a:spLocks/>
              </p:cNvSpPr>
              <p:nvPr/>
            </p:nvSpPr>
            <p:spPr bwMode="auto">
              <a:xfrm>
                <a:off x="486" y="1747"/>
                <a:ext cx="750" cy="56"/>
              </a:xfrm>
              <a:custGeom>
                <a:avLst/>
                <a:gdLst>
                  <a:gd name="T0" fmla="*/ 0 w 750"/>
                  <a:gd name="T1" fmla="*/ 0 h 56"/>
                  <a:gd name="T2" fmla="*/ 375 w 750"/>
                  <a:gd name="T3" fmla="*/ 56 h 56"/>
                  <a:gd name="T4" fmla="*/ 750 w 750"/>
                  <a:gd name="T5" fmla="*/ 0 h 56"/>
                </a:gdLst>
                <a:ahLst/>
                <a:cxnLst>
                  <a:cxn ang="0">
                    <a:pos x="T0" y="T1"/>
                  </a:cxn>
                  <a:cxn ang="0">
                    <a:pos x="T2" y="T3"/>
                  </a:cxn>
                  <a:cxn ang="0">
                    <a:pos x="T4" y="T5"/>
                  </a:cxn>
                </a:cxnLst>
                <a:rect l="0" t="0" r="r" b="b"/>
                <a:pathLst>
                  <a:path w="750" h="56">
                    <a:moveTo>
                      <a:pt x="0" y="0"/>
                    </a:moveTo>
                    <a:cubicBezTo>
                      <a:pt x="0" y="31"/>
                      <a:pt x="168" y="56"/>
                      <a:pt x="375" y="56"/>
                    </a:cubicBezTo>
                    <a:cubicBezTo>
                      <a:pt x="582" y="56"/>
                      <a:pt x="750" y="31"/>
                      <a:pt x="750" y="0"/>
                    </a:cubicBezTo>
                  </a:path>
                </a:pathLst>
              </a:custGeom>
              <a:noFill/>
              <a:ln w="19050" cap="rnd" algn="ctr">
                <a:solidFill>
                  <a:srgbClr val="000000"/>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zh-CN" altLang="en-US" sz="2200"/>
              </a:p>
            </p:txBody>
          </p:sp>
        </p:grpSp>
        <p:sp>
          <p:nvSpPr>
            <p:cNvPr id="187" name="Rectangle 351"/>
            <p:cNvSpPr>
              <a:spLocks noChangeArrowheads="1"/>
            </p:cNvSpPr>
            <p:nvPr/>
          </p:nvSpPr>
          <p:spPr bwMode="auto">
            <a:xfrm>
              <a:off x="3720" y="3629"/>
              <a:ext cx="979" cy="24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en-US" altLang="zh-CN" sz="2200">
                  <a:solidFill>
                    <a:srgbClr val="000000"/>
                  </a:solidFill>
                  <a:latin typeface="Arial" panose="020B0604020202020204" pitchFamily="34" charset="0"/>
                  <a:ea typeface="宋体" panose="02010600030101010101" pitchFamily="2" charset="-122"/>
                </a:rPr>
                <a:t>GDD  GDB</a:t>
              </a:r>
              <a:endParaRPr lang="en-US" altLang="zh-CN" sz="2200">
                <a:solidFill>
                  <a:schemeClr val="tx1"/>
                </a:solidFill>
                <a:latin typeface="Arial" panose="020B0604020202020204" pitchFamily="34" charset="0"/>
                <a:ea typeface="宋体" panose="02010600030101010101" pitchFamily="2" charset="-122"/>
              </a:endParaRPr>
            </a:p>
          </p:txBody>
        </p:sp>
        <p:sp>
          <p:nvSpPr>
            <p:cNvPr id="188" name="Line 352"/>
            <p:cNvSpPr>
              <a:spLocks noChangeShapeType="1"/>
            </p:cNvSpPr>
            <p:nvPr/>
          </p:nvSpPr>
          <p:spPr bwMode="auto">
            <a:xfrm>
              <a:off x="4168" y="3638"/>
              <a:ext cx="1" cy="245"/>
            </a:xfrm>
            <a:prstGeom prst="line">
              <a:avLst/>
            </a:prstGeom>
            <a:noFill/>
            <a:ln w="19050" cap="rnd"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sz="2200"/>
            </a:p>
          </p:txBody>
        </p:sp>
      </p:grpSp>
    </p:spTree>
    <p:extLst>
      <p:ext uri="{BB962C8B-B14F-4D97-AF65-F5344CB8AC3E}">
        <p14:creationId xmlns:p14="http://schemas.microsoft.com/office/powerpoint/2010/main" val="41233521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38200" y="1030146"/>
            <a:ext cx="10515600" cy="5691329"/>
          </a:xfrm>
        </p:spPr>
        <p:txBody>
          <a:bodyPr>
            <a:normAutofit/>
          </a:bodyPr>
          <a:lstStyle/>
          <a:p>
            <a:pPr>
              <a:lnSpc>
                <a:spcPct val="100000"/>
              </a:lnSpc>
            </a:pPr>
            <a:r>
              <a:rPr lang="zh-CN" altLang="en-US" sz="2400" dirty="0" smtClean="0"/>
              <a:t>分布式数据库管理系统的功能：</a:t>
            </a:r>
            <a:endParaRPr lang="en-US" altLang="zh-CN" sz="2400" dirty="0"/>
          </a:p>
          <a:p>
            <a:pPr>
              <a:lnSpc>
                <a:spcPct val="100000"/>
              </a:lnSpc>
              <a:buClr>
                <a:schemeClr val="tx1"/>
              </a:buClr>
              <a:buFont typeface="Wingdings" panose="05000000000000000000" pitchFamily="2" charset="2"/>
              <a:buChar char="Ø"/>
            </a:pPr>
            <a:r>
              <a:rPr lang="zh-CN" altLang="en-US" sz="2400" dirty="0"/>
              <a:t>接受用户请求，并</a:t>
            </a:r>
            <a:r>
              <a:rPr lang="zh-CN" altLang="en-US" sz="2400" dirty="0" smtClean="0"/>
              <a:t>判定请求的目标节点或相关访问节点；</a:t>
            </a:r>
            <a:endParaRPr lang="zh-CN" altLang="en-US" sz="2400" dirty="0"/>
          </a:p>
          <a:p>
            <a:pPr>
              <a:lnSpc>
                <a:spcPct val="100000"/>
              </a:lnSpc>
              <a:buClr>
                <a:schemeClr val="tx1"/>
              </a:buClr>
              <a:buFont typeface="Wingdings" panose="05000000000000000000" pitchFamily="2" charset="2"/>
              <a:buChar char="Ø"/>
            </a:pPr>
            <a:r>
              <a:rPr lang="zh-CN" altLang="en-US" sz="2400" dirty="0" smtClean="0"/>
              <a:t>访问</a:t>
            </a:r>
            <a:r>
              <a:rPr lang="zh-CN" altLang="en-US" sz="2400" dirty="0"/>
              <a:t>网络数据字典，了解如何请求和使用其中的信息；</a:t>
            </a:r>
          </a:p>
          <a:p>
            <a:pPr>
              <a:lnSpc>
                <a:spcPct val="100000"/>
              </a:lnSpc>
              <a:buClr>
                <a:schemeClr val="tx1"/>
              </a:buClr>
              <a:buFont typeface="Wingdings" panose="05000000000000000000" pitchFamily="2" charset="2"/>
              <a:buChar char="Ø"/>
            </a:pPr>
            <a:r>
              <a:rPr lang="zh-CN" altLang="en-US" sz="2400" dirty="0" smtClean="0"/>
              <a:t>当目标</a:t>
            </a:r>
            <a:r>
              <a:rPr lang="zh-CN" altLang="en-US" sz="2400" dirty="0"/>
              <a:t>数据存储于系统的多个计算机上</a:t>
            </a:r>
            <a:r>
              <a:rPr lang="zh-CN" altLang="en-US" sz="2400" dirty="0" smtClean="0"/>
              <a:t>，则进行</a:t>
            </a:r>
            <a:r>
              <a:rPr lang="zh-CN" altLang="en-US" sz="2400" dirty="0"/>
              <a:t>分布式处理；</a:t>
            </a:r>
          </a:p>
          <a:p>
            <a:pPr>
              <a:lnSpc>
                <a:spcPct val="100000"/>
              </a:lnSpc>
              <a:buClr>
                <a:schemeClr val="tx1"/>
              </a:buClr>
              <a:buFont typeface="Wingdings" panose="05000000000000000000" pitchFamily="2" charset="2"/>
              <a:buChar char="Ø"/>
            </a:pPr>
            <a:r>
              <a:rPr lang="zh-CN" altLang="en-US" sz="2400" dirty="0" smtClean="0"/>
              <a:t>实现通信接口功能，在</a:t>
            </a:r>
            <a:r>
              <a:rPr lang="zh-CN" altLang="en-US" sz="2400" dirty="0"/>
              <a:t>用户、局部</a:t>
            </a:r>
            <a:r>
              <a:rPr lang="en-US" altLang="zh-CN" sz="2400" dirty="0"/>
              <a:t>DBMS</a:t>
            </a:r>
            <a:r>
              <a:rPr lang="zh-CN" altLang="en-US" sz="2400" dirty="0"/>
              <a:t>和其他计算机的</a:t>
            </a:r>
            <a:r>
              <a:rPr lang="en-US" altLang="zh-CN" sz="2400" dirty="0"/>
              <a:t>DBMS</a:t>
            </a:r>
            <a:r>
              <a:rPr lang="zh-CN" altLang="en-US" sz="2400" dirty="0"/>
              <a:t>之间进行协调；</a:t>
            </a:r>
          </a:p>
          <a:p>
            <a:pPr>
              <a:lnSpc>
                <a:spcPct val="100000"/>
              </a:lnSpc>
              <a:buClr>
                <a:schemeClr val="tx1"/>
              </a:buClr>
              <a:buFont typeface="Wingdings" panose="05000000000000000000" pitchFamily="2" charset="2"/>
              <a:buChar char="Ø"/>
            </a:pPr>
            <a:r>
              <a:rPr lang="zh-CN" altLang="en-US" sz="2400" dirty="0" smtClean="0"/>
              <a:t>对于异构</a:t>
            </a:r>
            <a:r>
              <a:rPr lang="zh-CN" altLang="en-US" sz="2400" dirty="0"/>
              <a:t>分布式</a:t>
            </a:r>
            <a:r>
              <a:rPr lang="zh-CN" altLang="en-US" sz="2400" dirty="0" smtClean="0"/>
              <a:t>环境，系统还</a:t>
            </a:r>
            <a:r>
              <a:rPr lang="zh-CN" altLang="en-US" sz="2400" dirty="0"/>
              <a:t>需提供数据和进程移植的支持</a:t>
            </a:r>
            <a:r>
              <a:rPr lang="zh-CN" altLang="en-US" sz="2400" dirty="0" smtClean="0"/>
              <a:t>。异构是</a:t>
            </a:r>
            <a:r>
              <a:rPr lang="zh-CN" altLang="en-US" sz="2400" dirty="0"/>
              <a:t>指各个场地的硬件、软件之间存在着差别</a:t>
            </a:r>
            <a:r>
              <a:rPr lang="zh-CN" altLang="en-US" sz="2400" dirty="0" smtClean="0"/>
              <a:t>。</a:t>
            </a:r>
            <a:endParaRPr lang="zh-CN" altLang="en-US" sz="2400"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38</a:t>
            </a:fld>
            <a:endParaRPr lang="zh-CN" altLang="en-US" dirty="0"/>
          </a:p>
        </p:txBody>
      </p:sp>
      <p:sp>
        <p:nvSpPr>
          <p:cNvPr id="5" name="标题 1"/>
          <p:cNvSpPr>
            <a:spLocks noGrp="1"/>
          </p:cNvSpPr>
          <p:nvPr>
            <p:ph type="title"/>
          </p:nvPr>
        </p:nvSpPr>
        <p:spPr>
          <a:xfrm>
            <a:off x="838200" y="109810"/>
            <a:ext cx="10515600" cy="920336"/>
          </a:xfrm>
        </p:spPr>
        <p:txBody>
          <a:bodyPr/>
          <a:lstStyle/>
          <a:p>
            <a:r>
              <a:rPr lang="en-US" altLang="zh-CN" dirty="0"/>
              <a:t>6.3.1</a:t>
            </a:r>
            <a:r>
              <a:rPr lang="zh-CN" altLang="en-US" dirty="0"/>
              <a:t>分布式数据库系统概述（续）</a:t>
            </a:r>
          </a:p>
        </p:txBody>
      </p:sp>
    </p:spTree>
    <p:extLst>
      <p:ext uri="{BB962C8B-B14F-4D97-AF65-F5344CB8AC3E}">
        <p14:creationId xmlns:p14="http://schemas.microsoft.com/office/powerpoint/2010/main" val="209409883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38200" y="891250"/>
            <a:ext cx="10515600" cy="5691329"/>
          </a:xfrm>
        </p:spPr>
        <p:txBody>
          <a:bodyPr>
            <a:normAutofit/>
          </a:bodyPr>
          <a:lstStyle/>
          <a:p>
            <a:pPr>
              <a:lnSpc>
                <a:spcPct val="100000"/>
              </a:lnSpc>
            </a:pPr>
            <a:r>
              <a:rPr lang="zh-CN" altLang="en-US" sz="2400" dirty="0"/>
              <a:t>分布式数据库系统模式</a:t>
            </a:r>
            <a:r>
              <a:rPr lang="zh-CN" altLang="en-US" sz="2400" dirty="0" smtClean="0"/>
              <a:t>结构</a:t>
            </a:r>
            <a:endParaRPr lang="en-US" altLang="zh-CN" sz="2400"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39</a:t>
            </a:fld>
            <a:endParaRPr lang="zh-CN" altLang="en-US" dirty="0"/>
          </a:p>
        </p:txBody>
      </p:sp>
      <p:sp>
        <p:nvSpPr>
          <p:cNvPr id="5" name="标题 1"/>
          <p:cNvSpPr>
            <a:spLocks noGrp="1"/>
          </p:cNvSpPr>
          <p:nvPr>
            <p:ph type="title"/>
          </p:nvPr>
        </p:nvSpPr>
        <p:spPr>
          <a:xfrm>
            <a:off x="838200" y="-29086"/>
            <a:ext cx="10515600" cy="920336"/>
          </a:xfrm>
        </p:spPr>
        <p:txBody>
          <a:bodyPr/>
          <a:lstStyle/>
          <a:p>
            <a:r>
              <a:rPr lang="en-US" altLang="zh-CN" dirty="0"/>
              <a:t>6.3.1</a:t>
            </a:r>
            <a:r>
              <a:rPr lang="zh-CN" altLang="en-US" dirty="0"/>
              <a:t>分布式数据库系统概述（续）</a:t>
            </a:r>
          </a:p>
        </p:txBody>
      </p:sp>
      <p:grpSp>
        <p:nvGrpSpPr>
          <p:cNvPr id="2" name="组合 1"/>
          <p:cNvGrpSpPr/>
          <p:nvPr/>
        </p:nvGrpSpPr>
        <p:grpSpPr>
          <a:xfrm>
            <a:off x="1958578" y="1317885"/>
            <a:ext cx="7715250" cy="5449888"/>
            <a:chOff x="3741079" y="1020568"/>
            <a:chExt cx="7715250" cy="5449888"/>
          </a:xfrm>
        </p:grpSpPr>
        <p:sp>
          <p:nvSpPr>
            <p:cNvPr id="6" name="AutoShape 429"/>
            <p:cNvSpPr>
              <a:spLocks noChangeArrowheads="1"/>
            </p:cNvSpPr>
            <p:nvPr/>
          </p:nvSpPr>
          <p:spPr bwMode="auto">
            <a:xfrm>
              <a:off x="5671479" y="1138043"/>
              <a:ext cx="1320800" cy="396875"/>
            </a:xfrm>
            <a:prstGeom prst="flowChartAlternateProcess">
              <a:avLst/>
            </a:prstGeom>
            <a:solidFill>
              <a:srgbClr val="FFFFCC"/>
            </a:solidFill>
            <a:ln w="9525" cap="flat" algn="ctr">
              <a:solidFill>
                <a:srgbClr val="3333CC"/>
              </a:solidFill>
              <a:prstDash val="solid"/>
              <a:miter lim="800000"/>
              <a:headEnd type="none" w="med" len="med"/>
              <a:tailEnd type="none" w="med" len="med"/>
            </a:ln>
          </p:spPr>
          <p:txBody>
            <a:bodyPr>
              <a:spAutoFit/>
            </a:bodyPr>
            <a:lstStyle/>
            <a:p>
              <a:endParaRPr lang="zh-CN" altLang="en-US"/>
            </a:p>
          </p:txBody>
        </p:sp>
        <p:sp>
          <p:nvSpPr>
            <p:cNvPr id="7" name="Rectangle 430"/>
            <p:cNvSpPr>
              <a:spLocks noChangeArrowheads="1"/>
            </p:cNvSpPr>
            <p:nvPr/>
          </p:nvSpPr>
          <p:spPr bwMode="auto">
            <a:xfrm>
              <a:off x="5734979" y="1188843"/>
              <a:ext cx="1219200" cy="296863"/>
            </a:xfrm>
            <a:prstGeom prst="rect">
              <a:avLst/>
            </a:prstGeom>
            <a:noFill/>
            <a:ln>
              <a:noFill/>
            </a:ln>
            <a:effectLst/>
            <a:extLst>
              <a:ext uri="{909E8E84-426E-40DD-AFC4-6F175D3DCCD1}">
                <a14:hiddenFill xmlns:a14="http://schemas.microsoft.com/office/drawing/2010/main">
                  <a:solidFill>
                    <a:srgbClr val="003300"/>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000" tIns="10800" rIns="18000" bIns="10800">
              <a:spAutoFit/>
            </a:bodyPr>
            <a:lstStyle/>
            <a:p>
              <a:pPr eaLnBrk="0" hangingPunct="0">
                <a:spcBef>
                  <a:spcPct val="50000"/>
                </a:spcBef>
              </a:pPr>
              <a:r>
                <a:rPr kumimoji="1" lang="zh-CN" altLang="en-US" sz="1800">
                  <a:effectLst>
                    <a:outerShdw blurRad="38100" dist="38100" dir="2700000" algn="tl">
                      <a:srgbClr val="C0C0C0"/>
                    </a:outerShdw>
                  </a:effectLst>
                  <a:latin typeface="宋体" panose="02010600030101010101" pitchFamily="2" charset="-122"/>
                  <a:ea typeface="宋体" panose="02010600030101010101" pitchFamily="2" charset="-122"/>
                </a:rPr>
                <a:t>全局外模式</a:t>
              </a:r>
            </a:p>
          </p:txBody>
        </p:sp>
        <p:sp>
          <p:nvSpPr>
            <p:cNvPr id="8" name="AutoShape 431"/>
            <p:cNvSpPr>
              <a:spLocks noChangeArrowheads="1"/>
            </p:cNvSpPr>
            <p:nvPr/>
          </p:nvSpPr>
          <p:spPr bwMode="auto">
            <a:xfrm>
              <a:off x="6852579" y="1798443"/>
              <a:ext cx="1752600" cy="366713"/>
            </a:xfrm>
            <a:prstGeom prst="flowChartAlternateProcess">
              <a:avLst/>
            </a:prstGeom>
            <a:solidFill>
              <a:srgbClr val="CCCCFF"/>
            </a:solidFill>
            <a:ln w="9525" cap="flat" algn="ctr">
              <a:solidFill>
                <a:srgbClr val="FF7C80"/>
              </a:solidFill>
              <a:prstDash val="solid"/>
              <a:miter lim="800000"/>
              <a:headEnd type="none" w="med" len="med"/>
              <a:tailEnd type="none" w="med" len="med"/>
            </a:ln>
          </p:spPr>
          <p:txBody>
            <a:bodyPr>
              <a:spAutoFit/>
            </a:bodyPr>
            <a:lstStyle/>
            <a:p>
              <a:endParaRPr lang="zh-CN" altLang="en-US"/>
            </a:p>
          </p:txBody>
        </p:sp>
        <p:sp>
          <p:nvSpPr>
            <p:cNvPr id="9" name="Rectangle 432"/>
            <p:cNvSpPr>
              <a:spLocks noChangeArrowheads="1"/>
            </p:cNvSpPr>
            <p:nvPr/>
          </p:nvSpPr>
          <p:spPr bwMode="auto">
            <a:xfrm>
              <a:off x="6928779" y="1798443"/>
              <a:ext cx="1752600" cy="366713"/>
            </a:xfrm>
            <a:prstGeom prst="rect">
              <a:avLst/>
            </a:prstGeom>
            <a:noFill/>
            <a:ln>
              <a:noFill/>
            </a:ln>
            <a:effectLst/>
            <a:extLst>
              <a:ext uri="{909E8E84-426E-40DD-AFC4-6F175D3DCCD1}">
                <a14:hiddenFill xmlns:a14="http://schemas.microsoft.com/office/drawing/2010/main">
                  <a:solidFill>
                    <a:srgbClr val="003300"/>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kumimoji="1" lang="zh-CN" altLang="en-US" sz="1800">
                  <a:solidFill>
                    <a:srgbClr val="FF0000"/>
                  </a:solidFill>
                  <a:effectLst>
                    <a:outerShdw blurRad="38100" dist="38100" dir="2700000" algn="tl">
                      <a:srgbClr val="C0C0C0"/>
                    </a:outerShdw>
                  </a:effectLst>
                  <a:latin typeface="宋体" panose="02010600030101010101" pitchFamily="2" charset="-122"/>
                  <a:ea typeface="宋体" panose="02010600030101010101" pitchFamily="2" charset="-122"/>
                </a:rPr>
                <a:t>全局概念模式</a:t>
              </a:r>
            </a:p>
          </p:txBody>
        </p:sp>
        <p:sp>
          <p:nvSpPr>
            <p:cNvPr id="10" name="AutoShape 433"/>
            <p:cNvSpPr>
              <a:spLocks noChangeArrowheads="1"/>
            </p:cNvSpPr>
            <p:nvPr/>
          </p:nvSpPr>
          <p:spPr bwMode="auto">
            <a:xfrm>
              <a:off x="8046379" y="1141218"/>
              <a:ext cx="1320800" cy="396875"/>
            </a:xfrm>
            <a:prstGeom prst="flowChartAlternateProcess">
              <a:avLst/>
            </a:prstGeom>
            <a:solidFill>
              <a:srgbClr val="FFFFCC"/>
            </a:solidFill>
            <a:ln w="9525" cap="flat" algn="ctr">
              <a:solidFill>
                <a:srgbClr val="3333CC"/>
              </a:solidFill>
              <a:prstDash val="solid"/>
              <a:miter lim="800000"/>
              <a:headEnd type="none" w="med" len="med"/>
              <a:tailEnd type="none" w="med" len="med"/>
            </a:ln>
          </p:spPr>
          <p:txBody>
            <a:bodyPr>
              <a:spAutoFit/>
            </a:bodyPr>
            <a:lstStyle/>
            <a:p>
              <a:endParaRPr lang="zh-CN" altLang="en-US"/>
            </a:p>
          </p:txBody>
        </p:sp>
        <p:sp>
          <p:nvSpPr>
            <p:cNvPr id="11" name="Rectangle 434"/>
            <p:cNvSpPr>
              <a:spLocks noChangeArrowheads="1"/>
            </p:cNvSpPr>
            <p:nvPr/>
          </p:nvSpPr>
          <p:spPr bwMode="auto">
            <a:xfrm>
              <a:off x="8109879" y="1192018"/>
              <a:ext cx="1219200" cy="296863"/>
            </a:xfrm>
            <a:prstGeom prst="rect">
              <a:avLst/>
            </a:prstGeom>
            <a:noFill/>
            <a:ln>
              <a:noFill/>
            </a:ln>
            <a:effectLst/>
            <a:extLst>
              <a:ext uri="{909E8E84-426E-40DD-AFC4-6F175D3DCCD1}">
                <a14:hiddenFill xmlns:a14="http://schemas.microsoft.com/office/drawing/2010/main">
                  <a:solidFill>
                    <a:srgbClr val="003300"/>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000" tIns="10800" rIns="18000" bIns="10800">
              <a:spAutoFit/>
            </a:bodyPr>
            <a:lstStyle/>
            <a:p>
              <a:pPr eaLnBrk="0" hangingPunct="0">
                <a:spcBef>
                  <a:spcPct val="50000"/>
                </a:spcBef>
              </a:pPr>
              <a:r>
                <a:rPr kumimoji="1" lang="zh-CN" altLang="en-US" sz="1800">
                  <a:effectLst>
                    <a:outerShdw blurRad="38100" dist="38100" dir="2700000" algn="tl">
                      <a:srgbClr val="C0C0C0"/>
                    </a:outerShdw>
                  </a:effectLst>
                  <a:latin typeface="宋体" panose="02010600030101010101" pitchFamily="2" charset="-122"/>
                  <a:ea typeface="宋体" panose="02010600030101010101" pitchFamily="2" charset="-122"/>
                </a:rPr>
                <a:t>全局外模式</a:t>
              </a:r>
            </a:p>
          </p:txBody>
        </p:sp>
        <p:sp>
          <p:nvSpPr>
            <p:cNvPr id="12" name="AutoShape 435"/>
            <p:cNvSpPr>
              <a:spLocks noChangeArrowheads="1"/>
            </p:cNvSpPr>
            <p:nvPr/>
          </p:nvSpPr>
          <p:spPr bwMode="auto">
            <a:xfrm>
              <a:off x="5557179" y="2471543"/>
              <a:ext cx="1098550" cy="396875"/>
            </a:xfrm>
            <a:prstGeom prst="flowChartAlternateProcess">
              <a:avLst/>
            </a:prstGeom>
            <a:solidFill>
              <a:srgbClr val="FFFFCC"/>
            </a:solidFill>
            <a:ln w="9525" cap="flat" algn="ctr">
              <a:solidFill>
                <a:srgbClr val="3333CC"/>
              </a:solidFill>
              <a:prstDash val="solid"/>
              <a:miter lim="800000"/>
              <a:headEnd type="none" w="med" len="med"/>
              <a:tailEnd type="none" w="med" len="med"/>
            </a:ln>
          </p:spPr>
          <p:txBody>
            <a:bodyPr>
              <a:spAutoFit/>
            </a:bodyPr>
            <a:lstStyle/>
            <a:p>
              <a:endParaRPr lang="zh-CN" altLang="en-US"/>
            </a:p>
          </p:txBody>
        </p:sp>
        <p:sp>
          <p:nvSpPr>
            <p:cNvPr id="13" name="Rectangle 436"/>
            <p:cNvSpPr>
              <a:spLocks noChangeArrowheads="1"/>
            </p:cNvSpPr>
            <p:nvPr/>
          </p:nvSpPr>
          <p:spPr bwMode="auto">
            <a:xfrm>
              <a:off x="5595279" y="2533456"/>
              <a:ext cx="1041400" cy="296862"/>
            </a:xfrm>
            <a:prstGeom prst="rect">
              <a:avLst/>
            </a:prstGeom>
            <a:noFill/>
            <a:ln>
              <a:noFill/>
            </a:ln>
            <a:effectLst/>
            <a:extLst>
              <a:ext uri="{909E8E84-426E-40DD-AFC4-6F175D3DCCD1}">
                <a14:hiddenFill xmlns:a14="http://schemas.microsoft.com/office/drawing/2010/main">
                  <a:solidFill>
                    <a:srgbClr val="003300"/>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000" tIns="10800" rIns="18000" bIns="10800">
              <a:spAutoFit/>
            </a:bodyPr>
            <a:lstStyle/>
            <a:p>
              <a:pPr eaLnBrk="0" hangingPunct="0">
                <a:spcBef>
                  <a:spcPct val="50000"/>
                </a:spcBef>
              </a:pPr>
              <a:r>
                <a:rPr kumimoji="1" lang="zh-CN" altLang="en-US" sz="1800" dirty="0">
                  <a:effectLst>
                    <a:outerShdw blurRad="38100" dist="38100" dir="2700000" algn="tl">
                      <a:srgbClr val="C0C0C0"/>
                    </a:outerShdw>
                  </a:effectLst>
                  <a:latin typeface="宋体" panose="02010600030101010101" pitchFamily="2" charset="-122"/>
                  <a:ea typeface="宋体" panose="02010600030101010101" pitchFamily="2" charset="-122"/>
                </a:rPr>
                <a:t>分片模式</a:t>
              </a:r>
            </a:p>
          </p:txBody>
        </p:sp>
        <p:sp>
          <p:nvSpPr>
            <p:cNvPr id="14" name="AutoShape 437"/>
            <p:cNvSpPr>
              <a:spLocks noChangeArrowheads="1"/>
            </p:cNvSpPr>
            <p:nvPr/>
          </p:nvSpPr>
          <p:spPr bwMode="auto">
            <a:xfrm>
              <a:off x="7398679" y="2471543"/>
              <a:ext cx="1089025" cy="396875"/>
            </a:xfrm>
            <a:prstGeom prst="flowChartAlternateProcess">
              <a:avLst/>
            </a:prstGeom>
            <a:solidFill>
              <a:srgbClr val="FFFFCC"/>
            </a:solidFill>
            <a:ln w="9525" cap="flat" algn="ctr">
              <a:solidFill>
                <a:srgbClr val="3333CC"/>
              </a:solidFill>
              <a:prstDash val="solid"/>
              <a:miter lim="800000"/>
              <a:headEnd type="none" w="med" len="med"/>
              <a:tailEnd type="none" w="med" len="med"/>
            </a:ln>
          </p:spPr>
          <p:txBody>
            <a:bodyPr>
              <a:spAutoFit/>
            </a:bodyPr>
            <a:lstStyle/>
            <a:p>
              <a:endParaRPr lang="zh-CN" altLang="en-US"/>
            </a:p>
          </p:txBody>
        </p:sp>
        <p:sp>
          <p:nvSpPr>
            <p:cNvPr id="15" name="Rectangle 438"/>
            <p:cNvSpPr>
              <a:spLocks noChangeArrowheads="1"/>
            </p:cNvSpPr>
            <p:nvPr/>
          </p:nvSpPr>
          <p:spPr bwMode="auto">
            <a:xfrm>
              <a:off x="7446304" y="2514406"/>
              <a:ext cx="1041400" cy="296862"/>
            </a:xfrm>
            <a:prstGeom prst="rect">
              <a:avLst/>
            </a:prstGeom>
            <a:noFill/>
            <a:ln>
              <a:noFill/>
            </a:ln>
            <a:effectLst/>
            <a:extLst>
              <a:ext uri="{909E8E84-426E-40DD-AFC4-6F175D3DCCD1}">
                <a14:hiddenFill xmlns:a14="http://schemas.microsoft.com/office/drawing/2010/main">
                  <a:solidFill>
                    <a:srgbClr val="003300"/>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000" tIns="10800" rIns="18000" bIns="10800">
              <a:spAutoFit/>
            </a:bodyPr>
            <a:lstStyle/>
            <a:p>
              <a:pPr eaLnBrk="0" hangingPunct="0">
                <a:spcBef>
                  <a:spcPct val="50000"/>
                </a:spcBef>
              </a:pPr>
              <a:r>
                <a:rPr kumimoji="1" lang="zh-CN" altLang="en-US" sz="1800">
                  <a:effectLst>
                    <a:outerShdw blurRad="38100" dist="38100" dir="2700000" algn="tl">
                      <a:srgbClr val="C0C0C0"/>
                    </a:outerShdw>
                  </a:effectLst>
                  <a:latin typeface="宋体" panose="02010600030101010101" pitchFamily="2" charset="-122"/>
                  <a:ea typeface="宋体" panose="02010600030101010101" pitchFamily="2" charset="-122"/>
                </a:rPr>
                <a:t>分片模式</a:t>
              </a:r>
            </a:p>
          </p:txBody>
        </p:sp>
        <p:sp>
          <p:nvSpPr>
            <p:cNvPr id="16" name="AutoShape 439"/>
            <p:cNvSpPr>
              <a:spLocks noChangeArrowheads="1"/>
            </p:cNvSpPr>
            <p:nvPr/>
          </p:nvSpPr>
          <p:spPr bwMode="auto">
            <a:xfrm>
              <a:off x="8995704" y="2466781"/>
              <a:ext cx="1054100" cy="396875"/>
            </a:xfrm>
            <a:prstGeom prst="flowChartAlternateProcess">
              <a:avLst/>
            </a:prstGeom>
            <a:solidFill>
              <a:srgbClr val="FFFFCC"/>
            </a:solidFill>
            <a:ln w="9525" cap="flat" algn="ctr">
              <a:solidFill>
                <a:srgbClr val="3333CC"/>
              </a:solidFill>
              <a:prstDash val="solid"/>
              <a:miter lim="800000"/>
              <a:headEnd type="none" w="med" len="med"/>
              <a:tailEnd type="none" w="med" len="med"/>
            </a:ln>
          </p:spPr>
          <p:txBody>
            <a:bodyPr>
              <a:spAutoFit/>
            </a:bodyPr>
            <a:lstStyle/>
            <a:p>
              <a:endParaRPr lang="zh-CN" altLang="en-US"/>
            </a:p>
          </p:txBody>
        </p:sp>
        <p:sp>
          <p:nvSpPr>
            <p:cNvPr id="17" name="Rectangle 440"/>
            <p:cNvSpPr>
              <a:spLocks noChangeArrowheads="1"/>
            </p:cNvSpPr>
            <p:nvPr/>
          </p:nvSpPr>
          <p:spPr bwMode="auto">
            <a:xfrm>
              <a:off x="9033804" y="2509643"/>
              <a:ext cx="1041400" cy="296863"/>
            </a:xfrm>
            <a:prstGeom prst="rect">
              <a:avLst/>
            </a:prstGeom>
            <a:noFill/>
            <a:ln>
              <a:noFill/>
            </a:ln>
            <a:effectLst/>
            <a:extLst>
              <a:ext uri="{909E8E84-426E-40DD-AFC4-6F175D3DCCD1}">
                <a14:hiddenFill xmlns:a14="http://schemas.microsoft.com/office/drawing/2010/main">
                  <a:solidFill>
                    <a:srgbClr val="003300"/>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000" tIns="10800" rIns="18000" bIns="10800">
              <a:spAutoFit/>
            </a:bodyPr>
            <a:lstStyle/>
            <a:p>
              <a:pPr eaLnBrk="0" hangingPunct="0">
                <a:spcBef>
                  <a:spcPct val="50000"/>
                </a:spcBef>
              </a:pPr>
              <a:r>
                <a:rPr kumimoji="1" lang="zh-CN" altLang="en-US" sz="1800">
                  <a:effectLst>
                    <a:outerShdw blurRad="38100" dist="38100" dir="2700000" algn="tl">
                      <a:srgbClr val="C0C0C0"/>
                    </a:outerShdw>
                  </a:effectLst>
                  <a:latin typeface="宋体" panose="02010600030101010101" pitchFamily="2" charset="-122"/>
                  <a:ea typeface="宋体" panose="02010600030101010101" pitchFamily="2" charset="-122"/>
                </a:rPr>
                <a:t>分片模式</a:t>
              </a:r>
            </a:p>
          </p:txBody>
        </p:sp>
        <p:sp>
          <p:nvSpPr>
            <p:cNvPr id="18" name="Line 441"/>
            <p:cNvSpPr>
              <a:spLocks noChangeShapeType="1"/>
            </p:cNvSpPr>
            <p:nvPr/>
          </p:nvSpPr>
          <p:spPr bwMode="auto">
            <a:xfrm>
              <a:off x="6649379" y="1531743"/>
              <a:ext cx="673100" cy="266700"/>
            </a:xfrm>
            <a:prstGeom prst="line">
              <a:avLst/>
            </a:prstGeom>
            <a:noFill/>
            <a:ln w="19050"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9" name="Line 442"/>
            <p:cNvSpPr>
              <a:spLocks noChangeShapeType="1"/>
            </p:cNvSpPr>
            <p:nvPr/>
          </p:nvSpPr>
          <p:spPr bwMode="auto">
            <a:xfrm flipH="1">
              <a:off x="7919379" y="1531743"/>
              <a:ext cx="558800" cy="266700"/>
            </a:xfrm>
            <a:prstGeom prst="line">
              <a:avLst/>
            </a:prstGeom>
            <a:noFill/>
            <a:ln w="19050"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0" name="Line 443"/>
            <p:cNvSpPr>
              <a:spLocks noChangeShapeType="1"/>
            </p:cNvSpPr>
            <p:nvPr/>
          </p:nvSpPr>
          <p:spPr bwMode="auto">
            <a:xfrm flipH="1">
              <a:off x="6306479" y="2165156"/>
              <a:ext cx="1009650" cy="306387"/>
            </a:xfrm>
            <a:prstGeom prst="line">
              <a:avLst/>
            </a:prstGeom>
            <a:noFill/>
            <a:ln w="19050"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1" name="Line 444"/>
            <p:cNvSpPr>
              <a:spLocks noChangeShapeType="1"/>
            </p:cNvSpPr>
            <p:nvPr/>
          </p:nvSpPr>
          <p:spPr bwMode="auto">
            <a:xfrm>
              <a:off x="7944779" y="2165156"/>
              <a:ext cx="0" cy="301625"/>
            </a:xfrm>
            <a:prstGeom prst="line">
              <a:avLst/>
            </a:prstGeom>
            <a:noFill/>
            <a:ln w="19050"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2" name="Line 445"/>
            <p:cNvSpPr>
              <a:spLocks noChangeShapeType="1"/>
            </p:cNvSpPr>
            <p:nvPr/>
          </p:nvSpPr>
          <p:spPr bwMode="auto">
            <a:xfrm>
              <a:off x="8262279" y="2165156"/>
              <a:ext cx="1111250" cy="280987"/>
            </a:xfrm>
            <a:prstGeom prst="line">
              <a:avLst/>
            </a:prstGeom>
            <a:noFill/>
            <a:ln w="19050"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3" name="Line 446"/>
            <p:cNvSpPr>
              <a:spLocks noChangeShapeType="1"/>
            </p:cNvSpPr>
            <p:nvPr/>
          </p:nvSpPr>
          <p:spPr bwMode="auto">
            <a:xfrm>
              <a:off x="4547529" y="4084443"/>
              <a:ext cx="6235700" cy="0"/>
            </a:xfrm>
            <a:prstGeom prst="line">
              <a:avLst/>
            </a:prstGeom>
            <a:noFill/>
            <a:ln w="57150" cap="flat" cmpd="thinThick" algn="ctr">
              <a:solidFill>
                <a:srgbClr val="FF3300"/>
              </a:solidFill>
              <a:prstDash val="solid"/>
              <a:round/>
              <a:headEnd type="none" w="med" len="med"/>
              <a:tailEnd type="none"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4" name="AutoShape 447"/>
            <p:cNvSpPr>
              <a:spLocks noChangeArrowheads="1"/>
            </p:cNvSpPr>
            <p:nvPr/>
          </p:nvSpPr>
          <p:spPr bwMode="auto">
            <a:xfrm>
              <a:off x="8830604" y="4311456"/>
              <a:ext cx="1473200" cy="396875"/>
            </a:xfrm>
            <a:prstGeom prst="flowChartAlternateProcess">
              <a:avLst/>
            </a:prstGeom>
            <a:solidFill>
              <a:srgbClr val="FFCCFF"/>
            </a:solidFill>
            <a:ln w="9525" cap="flat" algn="ctr">
              <a:solidFill>
                <a:srgbClr val="3333CC"/>
              </a:solidFill>
              <a:prstDash val="solid"/>
              <a:miter lim="800000"/>
              <a:headEnd type="none" w="med" len="med"/>
              <a:tailEnd type="none" w="med" len="med"/>
            </a:ln>
          </p:spPr>
          <p:txBody>
            <a:bodyPr>
              <a:spAutoFit/>
            </a:bodyPr>
            <a:lstStyle/>
            <a:p>
              <a:endParaRPr lang="zh-CN" altLang="en-US"/>
            </a:p>
          </p:txBody>
        </p:sp>
        <p:sp>
          <p:nvSpPr>
            <p:cNvPr id="25" name="Rectangle 448"/>
            <p:cNvSpPr>
              <a:spLocks noChangeArrowheads="1"/>
            </p:cNvSpPr>
            <p:nvPr/>
          </p:nvSpPr>
          <p:spPr bwMode="auto">
            <a:xfrm>
              <a:off x="8830604" y="4349556"/>
              <a:ext cx="1447800" cy="296862"/>
            </a:xfrm>
            <a:prstGeom prst="rect">
              <a:avLst/>
            </a:prstGeom>
            <a:noFill/>
            <a:ln>
              <a:noFill/>
            </a:ln>
            <a:effectLst/>
            <a:extLst>
              <a:ext uri="{909E8E84-426E-40DD-AFC4-6F175D3DCCD1}">
                <a14:hiddenFill xmlns:a14="http://schemas.microsoft.com/office/drawing/2010/main">
                  <a:solidFill>
                    <a:srgbClr val="003300"/>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000" tIns="10800" rIns="18000" bIns="10800">
              <a:spAutoFit/>
            </a:bodyPr>
            <a:lstStyle/>
            <a:p>
              <a:pPr eaLnBrk="0" hangingPunct="0">
                <a:spcBef>
                  <a:spcPct val="50000"/>
                </a:spcBef>
              </a:pPr>
              <a:r>
                <a:rPr kumimoji="1" lang="zh-CN" altLang="en-US" sz="1800">
                  <a:effectLst>
                    <a:outerShdw blurRad="38100" dist="38100" dir="2700000" algn="tl">
                      <a:srgbClr val="C0C0C0"/>
                    </a:outerShdw>
                  </a:effectLst>
                  <a:latin typeface="宋体" panose="02010600030101010101" pitchFamily="2" charset="-122"/>
                  <a:ea typeface="宋体" panose="02010600030101010101" pitchFamily="2" charset="-122"/>
                </a:rPr>
                <a:t>局部概念模式</a:t>
              </a:r>
            </a:p>
          </p:txBody>
        </p:sp>
        <p:sp>
          <p:nvSpPr>
            <p:cNvPr id="26" name="Oval 449"/>
            <p:cNvSpPr>
              <a:spLocks noChangeArrowheads="1"/>
            </p:cNvSpPr>
            <p:nvPr/>
          </p:nvSpPr>
          <p:spPr bwMode="auto">
            <a:xfrm>
              <a:off x="9148104" y="3216081"/>
              <a:ext cx="800100" cy="679450"/>
            </a:xfrm>
            <a:prstGeom prst="ellipse">
              <a:avLst/>
            </a:prstGeom>
            <a:solidFill>
              <a:srgbClr val="CCFFFF"/>
            </a:solidFill>
            <a:ln w="9525" cap="flat" algn="ctr">
              <a:solidFill>
                <a:srgbClr val="990033"/>
              </a:solidFill>
              <a:prstDash val="solid"/>
              <a:round/>
              <a:headEnd type="none" w="med" len="med"/>
              <a:tailEnd type="none" w="med" len="med"/>
            </a:ln>
          </p:spPr>
          <p:txBody>
            <a:bodyPr>
              <a:spAutoFit/>
            </a:bodyPr>
            <a:lstStyle/>
            <a:p>
              <a:endParaRPr lang="zh-CN" altLang="en-US"/>
            </a:p>
          </p:txBody>
        </p:sp>
        <p:sp>
          <p:nvSpPr>
            <p:cNvPr id="27" name="Rectangle 450"/>
            <p:cNvSpPr>
              <a:spLocks noChangeArrowheads="1"/>
            </p:cNvSpPr>
            <p:nvPr/>
          </p:nvSpPr>
          <p:spPr bwMode="auto">
            <a:xfrm>
              <a:off x="9300504" y="3247831"/>
              <a:ext cx="533400" cy="571500"/>
            </a:xfrm>
            <a:prstGeom prst="rect">
              <a:avLst/>
            </a:prstGeom>
            <a:noFill/>
            <a:ln>
              <a:noFill/>
            </a:ln>
            <a:effectLst/>
            <a:extLst>
              <a:ext uri="{909E8E84-426E-40DD-AFC4-6F175D3DCCD1}">
                <a14:hiddenFill xmlns:a14="http://schemas.microsoft.com/office/drawing/2010/main">
                  <a:solidFill>
                    <a:srgbClr val="003300"/>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000" tIns="10800" rIns="18000" bIns="10800">
              <a:spAutoFit/>
            </a:bodyPr>
            <a:lstStyle/>
            <a:p>
              <a:pPr eaLnBrk="0" hangingPunct="0">
                <a:spcBef>
                  <a:spcPct val="50000"/>
                </a:spcBef>
              </a:pPr>
              <a:r>
                <a:rPr kumimoji="1" lang="zh-CN" altLang="en-US" sz="1800" dirty="0">
                  <a:solidFill>
                    <a:srgbClr val="990033"/>
                  </a:solidFill>
                  <a:effectLst>
                    <a:outerShdw blurRad="38100" dist="38100" dir="2700000" algn="tl">
                      <a:srgbClr val="C0C0C0"/>
                    </a:outerShdw>
                  </a:effectLst>
                  <a:latin typeface="宋体" panose="02010600030101010101" pitchFamily="2" charset="-122"/>
                  <a:ea typeface="宋体" panose="02010600030101010101" pitchFamily="2" charset="-122"/>
                </a:rPr>
                <a:t>分配模式</a:t>
              </a:r>
            </a:p>
          </p:txBody>
        </p:sp>
        <p:sp>
          <p:nvSpPr>
            <p:cNvPr id="28" name="AutoShape 451"/>
            <p:cNvSpPr>
              <a:spLocks noChangeArrowheads="1"/>
            </p:cNvSpPr>
            <p:nvPr/>
          </p:nvSpPr>
          <p:spPr bwMode="auto">
            <a:xfrm>
              <a:off x="8906804" y="5203631"/>
              <a:ext cx="1320800" cy="396875"/>
            </a:xfrm>
            <a:prstGeom prst="flowChartAlternateProcess">
              <a:avLst/>
            </a:prstGeom>
            <a:solidFill>
              <a:srgbClr val="FFCCFF"/>
            </a:solidFill>
            <a:ln w="9525" cap="flat" algn="ctr">
              <a:solidFill>
                <a:srgbClr val="3333CC"/>
              </a:solidFill>
              <a:prstDash val="solid"/>
              <a:miter lim="800000"/>
              <a:headEnd type="none" w="med" len="med"/>
              <a:tailEnd type="none" w="med" len="med"/>
            </a:ln>
          </p:spPr>
          <p:txBody>
            <a:bodyPr>
              <a:spAutoFit/>
            </a:bodyPr>
            <a:lstStyle/>
            <a:p>
              <a:endParaRPr lang="zh-CN" altLang="en-US"/>
            </a:p>
          </p:txBody>
        </p:sp>
        <p:sp>
          <p:nvSpPr>
            <p:cNvPr id="29" name="Rectangle 452"/>
            <p:cNvSpPr>
              <a:spLocks noChangeArrowheads="1"/>
            </p:cNvSpPr>
            <p:nvPr/>
          </p:nvSpPr>
          <p:spPr bwMode="auto">
            <a:xfrm>
              <a:off x="8957604" y="5241731"/>
              <a:ext cx="1244600" cy="296862"/>
            </a:xfrm>
            <a:prstGeom prst="rect">
              <a:avLst/>
            </a:prstGeom>
            <a:noFill/>
            <a:ln>
              <a:noFill/>
            </a:ln>
            <a:effectLst/>
            <a:extLst>
              <a:ext uri="{909E8E84-426E-40DD-AFC4-6F175D3DCCD1}">
                <a14:hiddenFill xmlns:a14="http://schemas.microsoft.com/office/drawing/2010/main">
                  <a:solidFill>
                    <a:srgbClr val="003300"/>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000" tIns="10800" rIns="18000" bIns="10800">
              <a:spAutoFit/>
            </a:bodyPr>
            <a:lstStyle/>
            <a:p>
              <a:pPr eaLnBrk="0" hangingPunct="0">
                <a:spcBef>
                  <a:spcPct val="50000"/>
                </a:spcBef>
              </a:pPr>
              <a:r>
                <a:rPr kumimoji="1" lang="zh-CN" altLang="en-US" sz="1800">
                  <a:effectLst>
                    <a:outerShdw blurRad="38100" dist="38100" dir="2700000" algn="tl">
                      <a:srgbClr val="C0C0C0"/>
                    </a:outerShdw>
                  </a:effectLst>
                  <a:latin typeface="宋体" panose="02010600030101010101" pitchFamily="2" charset="-122"/>
                  <a:ea typeface="宋体" panose="02010600030101010101" pitchFamily="2" charset="-122"/>
                </a:rPr>
                <a:t>局部内模式</a:t>
              </a:r>
            </a:p>
          </p:txBody>
        </p:sp>
        <p:sp>
          <p:nvSpPr>
            <p:cNvPr id="30" name="Line 453"/>
            <p:cNvSpPr>
              <a:spLocks noChangeShapeType="1"/>
            </p:cNvSpPr>
            <p:nvPr/>
          </p:nvSpPr>
          <p:spPr bwMode="auto">
            <a:xfrm>
              <a:off x="9567204" y="4706743"/>
              <a:ext cx="0" cy="495300"/>
            </a:xfrm>
            <a:prstGeom prst="line">
              <a:avLst/>
            </a:prstGeom>
            <a:noFill/>
            <a:ln w="19050" cap="flat" algn="ctr">
              <a:solidFill>
                <a:srgbClr val="000066"/>
              </a:solidFill>
              <a:prstDash val="solid"/>
              <a:round/>
              <a:headEnd type="none" w="med" len="med"/>
              <a:tailEnd type="none"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31" name="AutoShape 454"/>
            <p:cNvSpPr>
              <a:spLocks noChangeArrowheads="1"/>
            </p:cNvSpPr>
            <p:nvPr/>
          </p:nvSpPr>
          <p:spPr bwMode="auto">
            <a:xfrm>
              <a:off x="9033804" y="5825931"/>
              <a:ext cx="1054100" cy="644525"/>
            </a:xfrm>
            <a:prstGeom prst="flowChartMagneticDisk">
              <a:avLst/>
            </a:prstGeom>
            <a:solidFill>
              <a:srgbClr val="CCFF99"/>
            </a:solidFill>
            <a:ln w="9525" cap="flat" algn="ctr">
              <a:solidFill>
                <a:srgbClr val="A50021"/>
              </a:solidFill>
              <a:prstDash val="solid"/>
              <a:round/>
              <a:headEnd type="none" w="med" len="med"/>
              <a:tailEnd type="none" w="med" len="med"/>
            </a:ln>
          </p:spPr>
          <p:txBody>
            <a:bodyPr>
              <a:spAutoFit/>
            </a:bodyPr>
            <a:lstStyle/>
            <a:p>
              <a:endParaRPr lang="zh-CN" altLang="en-US"/>
            </a:p>
          </p:txBody>
        </p:sp>
        <p:sp>
          <p:nvSpPr>
            <p:cNvPr id="32" name="Line 455"/>
            <p:cNvSpPr>
              <a:spLocks noChangeShapeType="1"/>
            </p:cNvSpPr>
            <p:nvPr/>
          </p:nvSpPr>
          <p:spPr bwMode="auto">
            <a:xfrm>
              <a:off x="9567204" y="5598918"/>
              <a:ext cx="0" cy="227013"/>
            </a:xfrm>
            <a:prstGeom prst="line">
              <a:avLst/>
            </a:prstGeom>
            <a:noFill/>
            <a:ln w="19050" cap="flat" algn="ctr">
              <a:solidFill>
                <a:srgbClr val="000066"/>
              </a:solidFill>
              <a:prstDash val="solid"/>
              <a:round/>
              <a:headEnd type="none" w="med" len="med"/>
              <a:tailEnd type="none"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33" name="Rectangle 456"/>
            <p:cNvSpPr>
              <a:spLocks noChangeArrowheads="1"/>
            </p:cNvSpPr>
            <p:nvPr/>
          </p:nvSpPr>
          <p:spPr bwMode="auto">
            <a:xfrm>
              <a:off x="9173504" y="5851331"/>
              <a:ext cx="825500" cy="581025"/>
            </a:xfrm>
            <a:prstGeom prst="rect">
              <a:avLst/>
            </a:prstGeom>
            <a:noFill/>
            <a:ln w="9525" cap="flat" algn="ctr">
              <a:solidFill>
                <a:srgbClr val="FFFFFF"/>
              </a:solidFill>
              <a:prstDash val="solid"/>
              <a:miter lim="800000"/>
              <a:headEnd type="none" w="med" len="med"/>
              <a:tailEnd type="none" w="med" len="med"/>
            </a:ln>
            <a:extLst>
              <a:ext uri="{909E8E84-426E-40DD-AFC4-6F175D3DCCD1}">
                <a14:hiddenFill xmlns:a14="http://schemas.microsoft.com/office/drawing/2010/main">
                  <a:solidFill>
                    <a:srgbClr val="003300"/>
                  </a:solidFill>
                </a14:hiddenFill>
              </a:ext>
            </a:extLst>
          </p:spPr>
          <p:txBody>
            <a:bodyPr lIns="18000" tIns="10800" rIns="18000" bIns="10800">
              <a:spAutoFit/>
            </a:bodyPr>
            <a:lstStyle/>
            <a:p>
              <a:pPr algn="ctr" eaLnBrk="0" hangingPunct="0">
                <a:spcBef>
                  <a:spcPct val="50000"/>
                </a:spcBef>
              </a:pPr>
              <a:r>
                <a:rPr kumimoji="1" lang="zh-CN" altLang="en-US" sz="1800">
                  <a:effectLst>
                    <a:outerShdw blurRad="38100" dist="38100" dir="2700000" algn="tl">
                      <a:srgbClr val="C0C0C0"/>
                    </a:outerShdw>
                  </a:effectLst>
                  <a:latin typeface="宋体" panose="02010600030101010101" pitchFamily="2" charset="-122"/>
                  <a:ea typeface="宋体" panose="02010600030101010101" pitchFamily="2" charset="-122"/>
                </a:rPr>
                <a:t>局部</a:t>
              </a:r>
              <a:br>
                <a:rPr kumimoji="1" lang="zh-CN" altLang="en-US" sz="1800">
                  <a:effectLst>
                    <a:outerShdw blurRad="38100" dist="38100" dir="2700000" algn="tl">
                      <a:srgbClr val="C0C0C0"/>
                    </a:outerShdw>
                  </a:effectLst>
                  <a:latin typeface="宋体" panose="02010600030101010101" pitchFamily="2" charset="-122"/>
                  <a:ea typeface="宋体" panose="02010600030101010101" pitchFamily="2" charset="-122"/>
                </a:rPr>
              </a:br>
              <a:r>
                <a:rPr kumimoji="1" lang="zh-CN" altLang="en-US" sz="1800">
                  <a:effectLst>
                    <a:outerShdw blurRad="38100" dist="38100" dir="2700000" algn="tl">
                      <a:srgbClr val="C0C0C0"/>
                    </a:outerShdw>
                  </a:effectLst>
                  <a:latin typeface="宋体" panose="02010600030101010101" pitchFamily="2" charset="-122"/>
                  <a:ea typeface="宋体" panose="02010600030101010101" pitchFamily="2" charset="-122"/>
                </a:rPr>
                <a:t>数据库</a:t>
              </a:r>
            </a:p>
          </p:txBody>
        </p:sp>
        <p:sp>
          <p:nvSpPr>
            <p:cNvPr id="34" name="Line 457"/>
            <p:cNvSpPr>
              <a:spLocks noChangeShapeType="1"/>
            </p:cNvSpPr>
            <p:nvPr/>
          </p:nvSpPr>
          <p:spPr bwMode="auto">
            <a:xfrm flipH="1">
              <a:off x="9567204" y="3908231"/>
              <a:ext cx="0" cy="401637"/>
            </a:xfrm>
            <a:prstGeom prst="line">
              <a:avLst/>
            </a:prstGeom>
            <a:noFill/>
            <a:ln w="19050"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35" name="Line 458"/>
            <p:cNvSpPr>
              <a:spLocks noChangeShapeType="1"/>
            </p:cNvSpPr>
            <p:nvPr/>
          </p:nvSpPr>
          <p:spPr bwMode="auto">
            <a:xfrm>
              <a:off x="9554504" y="2865243"/>
              <a:ext cx="0" cy="350838"/>
            </a:xfrm>
            <a:prstGeom prst="line">
              <a:avLst/>
            </a:prstGeom>
            <a:noFill/>
            <a:ln w="19050"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36" name="Rectangle 459"/>
            <p:cNvSpPr>
              <a:spLocks noChangeArrowheads="1"/>
            </p:cNvSpPr>
            <p:nvPr/>
          </p:nvSpPr>
          <p:spPr bwMode="auto">
            <a:xfrm>
              <a:off x="4496729" y="1112643"/>
              <a:ext cx="828675" cy="571500"/>
            </a:xfrm>
            <a:prstGeom prst="rect">
              <a:avLst/>
            </a:prstGeom>
            <a:noFill/>
            <a:ln>
              <a:noFill/>
            </a:ln>
            <a:effectLst/>
            <a:extLst>
              <a:ext uri="{909E8E84-426E-40DD-AFC4-6F175D3DCCD1}">
                <a14:hiddenFill xmlns:a14="http://schemas.microsoft.com/office/drawing/2010/main">
                  <a:solidFill>
                    <a:srgbClr val="003300"/>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000" tIns="10800" rIns="18000" bIns="10800">
              <a:spAutoFit/>
            </a:bodyPr>
            <a:lstStyle/>
            <a:p>
              <a:pPr algn="ctr" eaLnBrk="0" hangingPunct="0">
                <a:spcBef>
                  <a:spcPct val="50000"/>
                </a:spcBef>
              </a:pPr>
              <a:r>
                <a:rPr kumimoji="1" lang="zh-CN" altLang="en-US" sz="1800">
                  <a:solidFill>
                    <a:schemeClr val="tx1"/>
                  </a:solidFill>
                  <a:ea typeface="楷体_GB2312" charset="-122"/>
                </a:rPr>
                <a:t>全局</a:t>
              </a:r>
              <a:br>
                <a:rPr kumimoji="1" lang="zh-CN" altLang="en-US" sz="1800">
                  <a:solidFill>
                    <a:schemeClr val="tx1"/>
                  </a:solidFill>
                  <a:ea typeface="楷体_GB2312" charset="-122"/>
                </a:rPr>
              </a:br>
              <a:r>
                <a:rPr kumimoji="1" lang="zh-CN" altLang="en-US" sz="1800">
                  <a:solidFill>
                    <a:schemeClr val="tx1"/>
                  </a:solidFill>
                  <a:ea typeface="楷体_GB2312" charset="-122"/>
                </a:rPr>
                <a:t>外部级</a:t>
              </a:r>
            </a:p>
          </p:txBody>
        </p:sp>
        <p:sp>
          <p:nvSpPr>
            <p:cNvPr id="37" name="Rectangle 460"/>
            <p:cNvSpPr>
              <a:spLocks noChangeArrowheads="1"/>
            </p:cNvSpPr>
            <p:nvPr/>
          </p:nvSpPr>
          <p:spPr bwMode="auto">
            <a:xfrm>
              <a:off x="4776129" y="1846068"/>
              <a:ext cx="1235075" cy="296863"/>
            </a:xfrm>
            <a:prstGeom prst="rect">
              <a:avLst/>
            </a:prstGeom>
            <a:noFill/>
            <a:ln>
              <a:noFill/>
            </a:ln>
            <a:effectLst/>
            <a:extLst>
              <a:ext uri="{909E8E84-426E-40DD-AFC4-6F175D3DCCD1}">
                <a14:hiddenFill xmlns:a14="http://schemas.microsoft.com/office/drawing/2010/main">
                  <a:solidFill>
                    <a:srgbClr val="003300"/>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000" tIns="10800" rIns="18000" bIns="10800">
              <a:spAutoFit/>
            </a:bodyPr>
            <a:lstStyle/>
            <a:p>
              <a:pPr eaLnBrk="0" hangingPunct="0">
                <a:spcBef>
                  <a:spcPct val="50000"/>
                </a:spcBef>
              </a:pPr>
              <a:r>
                <a:rPr kumimoji="1" lang="zh-CN" altLang="en-US" sz="1800">
                  <a:solidFill>
                    <a:schemeClr val="tx1"/>
                  </a:solidFill>
                  <a:ea typeface="楷体_GB2312" charset="-122"/>
                </a:rPr>
                <a:t>全局概念级</a:t>
              </a:r>
            </a:p>
          </p:txBody>
        </p:sp>
        <p:sp>
          <p:nvSpPr>
            <p:cNvPr id="38" name="Rectangle 461"/>
            <p:cNvSpPr>
              <a:spLocks noChangeArrowheads="1"/>
            </p:cNvSpPr>
            <p:nvPr/>
          </p:nvSpPr>
          <p:spPr bwMode="auto">
            <a:xfrm>
              <a:off x="4728504" y="2531868"/>
              <a:ext cx="847725" cy="296863"/>
            </a:xfrm>
            <a:prstGeom prst="rect">
              <a:avLst/>
            </a:prstGeom>
            <a:noFill/>
            <a:ln>
              <a:noFill/>
            </a:ln>
            <a:effectLst/>
            <a:extLst>
              <a:ext uri="{909E8E84-426E-40DD-AFC4-6F175D3DCCD1}">
                <a14:hiddenFill xmlns:a14="http://schemas.microsoft.com/office/drawing/2010/main">
                  <a:solidFill>
                    <a:srgbClr val="003300"/>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000" tIns="10800" rIns="18000" bIns="10800">
              <a:spAutoFit/>
            </a:bodyPr>
            <a:lstStyle/>
            <a:p>
              <a:pPr eaLnBrk="0" hangingPunct="0">
                <a:spcBef>
                  <a:spcPct val="50000"/>
                </a:spcBef>
              </a:pPr>
              <a:r>
                <a:rPr kumimoji="1" lang="zh-CN" altLang="en-US" sz="1800">
                  <a:solidFill>
                    <a:schemeClr val="tx1"/>
                  </a:solidFill>
                  <a:ea typeface="楷体_GB2312" charset="-122"/>
                </a:rPr>
                <a:t>分片级</a:t>
              </a:r>
            </a:p>
          </p:txBody>
        </p:sp>
        <p:sp>
          <p:nvSpPr>
            <p:cNvPr id="39" name="Rectangle 462"/>
            <p:cNvSpPr>
              <a:spLocks noChangeArrowheads="1"/>
            </p:cNvSpPr>
            <p:nvPr/>
          </p:nvSpPr>
          <p:spPr bwMode="auto">
            <a:xfrm>
              <a:off x="4738029" y="3398643"/>
              <a:ext cx="838200" cy="296863"/>
            </a:xfrm>
            <a:prstGeom prst="rect">
              <a:avLst/>
            </a:prstGeom>
            <a:noFill/>
            <a:ln>
              <a:noFill/>
            </a:ln>
            <a:effectLst/>
            <a:extLst>
              <a:ext uri="{909E8E84-426E-40DD-AFC4-6F175D3DCCD1}">
                <a14:hiddenFill xmlns:a14="http://schemas.microsoft.com/office/drawing/2010/main">
                  <a:solidFill>
                    <a:srgbClr val="003300"/>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000" tIns="10800" rIns="18000" bIns="10800">
              <a:spAutoFit/>
            </a:bodyPr>
            <a:lstStyle/>
            <a:p>
              <a:pPr eaLnBrk="0" hangingPunct="0">
                <a:spcBef>
                  <a:spcPct val="50000"/>
                </a:spcBef>
              </a:pPr>
              <a:r>
                <a:rPr kumimoji="1" lang="zh-CN" altLang="en-US" sz="1800" dirty="0">
                  <a:solidFill>
                    <a:schemeClr val="tx1"/>
                  </a:solidFill>
                  <a:ea typeface="楷体_GB2312" charset="-122"/>
                </a:rPr>
                <a:t>分配级</a:t>
              </a:r>
            </a:p>
          </p:txBody>
        </p:sp>
        <p:sp>
          <p:nvSpPr>
            <p:cNvPr id="40" name="Rectangle 463"/>
            <p:cNvSpPr>
              <a:spLocks noChangeArrowheads="1"/>
            </p:cNvSpPr>
            <p:nvPr/>
          </p:nvSpPr>
          <p:spPr bwMode="auto">
            <a:xfrm>
              <a:off x="4315754" y="4289231"/>
              <a:ext cx="838200" cy="571500"/>
            </a:xfrm>
            <a:prstGeom prst="rect">
              <a:avLst/>
            </a:prstGeom>
            <a:noFill/>
            <a:ln>
              <a:noFill/>
            </a:ln>
            <a:effectLst/>
            <a:extLst>
              <a:ext uri="{909E8E84-426E-40DD-AFC4-6F175D3DCCD1}">
                <a14:hiddenFill xmlns:a14="http://schemas.microsoft.com/office/drawing/2010/main">
                  <a:solidFill>
                    <a:srgbClr val="003300"/>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000" tIns="10800" rIns="18000" bIns="10800">
              <a:spAutoFit/>
            </a:bodyPr>
            <a:lstStyle/>
            <a:p>
              <a:pPr algn="ctr" eaLnBrk="0" hangingPunct="0">
                <a:spcBef>
                  <a:spcPct val="50000"/>
                </a:spcBef>
              </a:pPr>
              <a:r>
                <a:rPr kumimoji="1" lang="zh-CN" altLang="en-US" sz="1800" dirty="0">
                  <a:solidFill>
                    <a:schemeClr val="tx1"/>
                  </a:solidFill>
                  <a:ea typeface="楷体_GB2312" charset="-122"/>
                </a:rPr>
                <a:t>局部</a:t>
              </a:r>
              <a:br>
                <a:rPr kumimoji="1" lang="zh-CN" altLang="en-US" sz="1800" dirty="0">
                  <a:solidFill>
                    <a:schemeClr val="tx1"/>
                  </a:solidFill>
                  <a:ea typeface="楷体_GB2312" charset="-122"/>
                </a:rPr>
              </a:br>
              <a:r>
                <a:rPr kumimoji="1" lang="zh-CN" altLang="en-US" sz="1800" dirty="0">
                  <a:solidFill>
                    <a:schemeClr val="tx1"/>
                  </a:solidFill>
                  <a:ea typeface="楷体_GB2312" charset="-122"/>
                </a:rPr>
                <a:t>概念级</a:t>
              </a:r>
            </a:p>
          </p:txBody>
        </p:sp>
        <p:sp>
          <p:nvSpPr>
            <p:cNvPr id="41" name="Rectangle 464"/>
            <p:cNvSpPr>
              <a:spLocks noChangeArrowheads="1"/>
            </p:cNvSpPr>
            <p:nvPr/>
          </p:nvSpPr>
          <p:spPr bwMode="auto">
            <a:xfrm>
              <a:off x="4315754" y="5098856"/>
              <a:ext cx="844550" cy="571500"/>
            </a:xfrm>
            <a:prstGeom prst="rect">
              <a:avLst/>
            </a:prstGeom>
            <a:noFill/>
            <a:ln>
              <a:noFill/>
            </a:ln>
            <a:effectLst/>
            <a:extLst>
              <a:ext uri="{909E8E84-426E-40DD-AFC4-6F175D3DCCD1}">
                <a14:hiddenFill xmlns:a14="http://schemas.microsoft.com/office/drawing/2010/main">
                  <a:solidFill>
                    <a:srgbClr val="003300"/>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000" tIns="10800" rIns="18000" bIns="10800">
              <a:spAutoFit/>
            </a:bodyPr>
            <a:lstStyle/>
            <a:p>
              <a:pPr algn="ctr" eaLnBrk="0" hangingPunct="0">
                <a:spcBef>
                  <a:spcPct val="50000"/>
                </a:spcBef>
              </a:pPr>
              <a:r>
                <a:rPr kumimoji="1" lang="zh-CN" altLang="en-US" sz="1800">
                  <a:solidFill>
                    <a:schemeClr val="tx1"/>
                  </a:solidFill>
                  <a:ea typeface="楷体_GB2312" charset="-122"/>
                </a:rPr>
                <a:t>局部</a:t>
              </a:r>
              <a:br>
                <a:rPr kumimoji="1" lang="zh-CN" altLang="en-US" sz="1800">
                  <a:solidFill>
                    <a:schemeClr val="tx1"/>
                  </a:solidFill>
                  <a:ea typeface="楷体_GB2312" charset="-122"/>
                </a:rPr>
              </a:br>
              <a:r>
                <a:rPr kumimoji="1" lang="zh-CN" altLang="en-US" sz="1800">
                  <a:solidFill>
                    <a:schemeClr val="tx1"/>
                  </a:solidFill>
                  <a:ea typeface="楷体_GB2312" charset="-122"/>
                </a:rPr>
                <a:t>内部级</a:t>
              </a:r>
            </a:p>
          </p:txBody>
        </p:sp>
        <p:grpSp>
          <p:nvGrpSpPr>
            <p:cNvPr id="42" name="Group 465"/>
            <p:cNvGrpSpPr>
              <a:grpSpLocks/>
            </p:cNvGrpSpPr>
            <p:nvPr/>
          </p:nvGrpSpPr>
          <p:grpSpPr bwMode="auto">
            <a:xfrm>
              <a:off x="9862479" y="1415856"/>
              <a:ext cx="901700" cy="296862"/>
              <a:chOff x="4396" y="839"/>
              <a:chExt cx="568" cy="187"/>
            </a:xfrm>
          </p:grpSpPr>
          <p:sp>
            <p:nvSpPr>
              <p:cNvPr id="43" name="Rectangle 466"/>
              <p:cNvSpPr>
                <a:spLocks noChangeArrowheads="1"/>
              </p:cNvSpPr>
              <p:nvPr/>
            </p:nvSpPr>
            <p:spPr bwMode="auto">
              <a:xfrm>
                <a:off x="4468" y="839"/>
                <a:ext cx="496" cy="187"/>
              </a:xfrm>
              <a:prstGeom prst="rect">
                <a:avLst/>
              </a:prstGeom>
              <a:noFill/>
              <a:ln>
                <a:noFill/>
              </a:ln>
              <a:effectLst/>
              <a:extLst>
                <a:ext uri="{909E8E84-426E-40DD-AFC4-6F175D3DCCD1}">
                  <a14:hiddenFill xmlns:a14="http://schemas.microsoft.com/office/drawing/2010/main">
                    <a:solidFill>
                      <a:srgbClr val="003300"/>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000" tIns="10800" rIns="18000" bIns="10800">
                <a:spAutoFit/>
              </a:bodyPr>
              <a:lstStyle/>
              <a:p>
                <a:pPr eaLnBrk="0" hangingPunct="0">
                  <a:spcBef>
                    <a:spcPct val="50000"/>
                  </a:spcBef>
                </a:pPr>
                <a:r>
                  <a:rPr kumimoji="1" lang="zh-CN" altLang="en-US" sz="1800">
                    <a:solidFill>
                      <a:srgbClr val="A50021"/>
                    </a:solidFill>
                    <a:ea typeface="楷体_GB2312" charset="-122"/>
                  </a:rPr>
                  <a:t>映象</a:t>
                </a:r>
                <a:r>
                  <a:rPr kumimoji="1" lang="en-US" altLang="zh-CN" sz="1800">
                    <a:solidFill>
                      <a:srgbClr val="A50021"/>
                    </a:solidFill>
                    <a:ea typeface="楷体_GB2312" charset="-122"/>
                  </a:rPr>
                  <a:t>1</a:t>
                </a:r>
              </a:p>
            </p:txBody>
          </p:sp>
          <p:sp>
            <p:nvSpPr>
              <p:cNvPr id="44" name="Line 467"/>
              <p:cNvSpPr>
                <a:spLocks noChangeShapeType="1"/>
              </p:cNvSpPr>
              <p:nvPr/>
            </p:nvSpPr>
            <p:spPr bwMode="auto">
              <a:xfrm>
                <a:off x="4396" y="1026"/>
                <a:ext cx="568" cy="0"/>
              </a:xfrm>
              <a:prstGeom prst="line">
                <a:avLst/>
              </a:prstGeom>
              <a:noFill/>
              <a:ln w="28575" cap="flat" algn="ctr">
                <a:solidFill>
                  <a:srgbClr val="A50021"/>
                </a:solidFill>
                <a:prstDash val="sysDot"/>
                <a:round/>
                <a:headEnd type="none" w="med" len="med"/>
                <a:tailEnd type="none" w="med" len="med"/>
              </a:ln>
              <a:extLst>
                <a:ext uri="{909E8E84-426E-40DD-AFC4-6F175D3DCCD1}">
                  <a14:hiddenFill xmlns:a14="http://schemas.microsoft.com/office/drawing/2010/main">
                    <a:noFill/>
                  </a14:hiddenFill>
                </a:ext>
              </a:extLst>
            </p:spPr>
            <p:txBody>
              <a:bodyPr>
                <a:spAutoFit/>
              </a:bodyPr>
              <a:lstStyle/>
              <a:p>
                <a:endParaRPr lang="zh-CN" altLang="en-US"/>
              </a:p>
            </p:txBody>
          </p:sp>
        </p:grpSp>
        <p:grpSp>
          <p:nvGrpSpPr>
            <p:cNvPr id="45" name="Group 468"/>
            <p:cNvGrpSpPr>
              <a:grpSpLocks/>
            </p:cNvGrpSpPr>
            <p:nvPr/>
          </p:nvGrpSpPr>
          <p:grpSpPr bwMode="auto">
            <a:xfrm>
              <a:off x="9881529" y="2006406"/>
              <a:ext cx="901700" cy="296862"/>
              <a:chOff x="4396" y="839"/>
              <a:chExt cx="568" cy="187"/>
            </a:xfrm>
          </p:grpSpPr>
          <p:sp>
            <p:nvSpPr>
              <p:cNvPr id="46" name="Rectangle 469"/>
              <p:cNvSpPr>
                <a:spLocks noChangeArrowheads="1"/>
              </p:cNvSpPr>
              <p:nvPr/>
            </p:nvSpPr>
            <p:spPr bwMode="auto">
              <a:xfrm>
                <a:off x="4468" y="839"/>
                <a:ext cx="496" cy="187"/>
              </a:xfrm>
              <a:prstGeom prst="rect">
                <a:avLst/>
              </a:prstGeom>
              <a:noFill/>
              <a:ln>
                <a:noFill/>
              </a:ln>
              <a:effectLst/>
              <a:extLst>
                <a:ext uri="{909E8E84-426E-40DD-AFC4-6F175D3DCCD1}">
                  <a14:hiddenFill xmlns:a14="http://schemas.microsoft.com/office/drawing/2010/main">
                    <a:solidFill>
                      <a:srgbClr val="003300"/>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000" tIns="10800" rIns="18000" bIns="10800">
                <a:spAutoFit/>
              </a:bodyPr>
              <a:lstStyle/>
              <a:p>
                <a:pPr eaLnBrk="0" hangingPunct="0">
                  <a:spcBef>
                    <a:spcPct val="50000"/>
                  </a:spcBef>
                </a:pPr>
                <a:r>
                  <a:rPr kumimoji="1" lang="zh-CN" altLang="en-US" sz="1800">
                    <a:solidFill>
                      <a:srgbClr val="A50021"/>
                    </a:solidFill>
                    <a:ea typeface="楷体_GB2312" charset="-122"/>
                  </a:rPr>
                  <a:t>映象</a:t>
                </a:r>
                <a:r>
                  <a:rPr kumimoji="1" lang="en-US" altLang="zh-CN" sz="1800">
                    <a:solidFill>
                      <a:srgbClr val="A50021"/>
                    </a:solidFill>
                    <a:ea typeface="楷体_GB2312" charset="-122"/>
                  </a:rPr>
                  <a:t>2</a:t>
                </a:r>
              </a:p>
            </p:txBody>
          </p:sp>
          <p:sp>
            <p:nvSpPr>
              <p:cNvPr id="47" name="Line 470"/>
              <p:cNvSpPr>
                <a:spLocks noChangeShapeType="1"/>
              </p:cNvSpPr>
              <p:nvPr/>
            </p:nvSpPr>
            <p:spPr bwMode="auto">
              <a:xfrm>
                <a:off x="4396" y="1026"/>
                <a:ext cx="568" cy="0"/>
              </a:xfrm>
              <a:prstGeom prst="line">
                <a:avLst/>
              </a:prstGeom>
              <a:noFill/>
              <a:ln w="28575" cap="flat" algn="ctr">
                <a:solidFill>
                  <a:srgbClr val="A50021"/>
                </a:solidFill>
                <a:prstDash val="sysDot"/>
                <a:round/>
                <a:headEnd type="none" w="med" len="med"/>
                <a:tailEnd type="none" w="med" len="med"/>
              </a:ln>
              <a:extLst>
                <a:ext uri="{909E8E84-426E-40DD-AFC4-6F175D3DCCD1}">
                  <a14:hiddenFill xmlns:a14="http://schemas.microsoft.com/office/drawing/2010/main">
                    <a:noFill/>
                  </a14:hiddenFill>
                </a:ext>
              </a:extLst>
            </p:spPr>
            <p:txBody>
              <a:bodyPr>
                <a:spAutoFit/>
              </a:bodyPr>
              <a:lstStyle/>
              <a:p>
                <a:endParaRPr lang="zh-CN" altLang="en-US"/>
              </a:p>
            </p:txBody>
          </p:sp>
        </p:grpSp>
        <p:grpSp>
          <p:nvGrpSpPr>
            <p:cNvPr id="48" name="Group 471"/>
            <p:cNvGrpSpPr>
              <a:grpSpLocks/>
            </p:cNvGrpSpPr>
            <p:nvPr/>
          </p:nvGrpSpPr>
          <p:grpSpPr bwMode="auto">
            <a:xfrm>
              <a:off x="9872004" y="2882706"/>
              <a:ext cx="901700" cy="296862"/>
              <a:chOff x="4396" y="839"/>
              <a:chExt cx="568" cy="187"/>
            </a:xfrm>
          </p:grpSpPr>
          <p:sp>
            <p:nvSpPr>
              <p:cNvPr id="49" name="Rectangle 472"/>
              <p:cNvSpPr>
                <a:spLocks noChangeArrowheads="1"/>
              </p:cNvSpPr>
              <p:nvPr/>
            </p:nvSpPr>
            <p:spPr bwMode="auto">
              <a:xfrm>
                <a:off x="4468" y="839"/>
                <a:ext cx="496" cy="187"/>
              </a:xfrm>
              <a:prstGeom prst="rect">
                <a:avLst/>
              </a:prstGeom>
              <a:noFill/>
              <a:ln>
                <a:noFill/>
              </a:ln>
              <a:effectLst/>
              <a:extLst>
                <a:ext uri="{909E8E84-426E-40DD-AFC4-6F175D3DCCD1}">
                  <a14:hiddenFill xmlns:a14="http://schemas.microsoft.com/office/drawing/2010/main">
                    <a:solidFill>
                      <a:srgbClr val="003300"/>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000" tIns="10800" rIns="18000" bIns="10800">
                <a:spAutoFit/>
              </a:bodyPr>
              <a:lstStyle/>
              <a:p>
                <a:pPr eaLnBrk="0" hangingPunct="0">
                  <a:spcBef>
                    <a:spcPct val="50000"/>
                  </a:spcBef>
                </a:pPr>
                <a:r>
                  <a:rPr kumimoji="1" lang="zh-CN" altLang="en-US" sz="1800">
                    <a:solidFill>
                      <a:srgbClr val="A50021"/>
                    </a:solidFill>
                    <a:ea typeface="楷体_GB2312" charset="-122"/>
                  </a:rPr>
                  <a:t>映象</a:t>
                </a:r>
                <a:r>
                  <a:rPr kumimoji="1" lang="en-US" altLang="zh-CN" sz="1800">
                    <a:solidFill>
                      <a:srgbClr val="A50021"/>
                    </a:solidFill>
                    <a:ea typeface="楷体_GB2312" charset="-122"/>
                  </a:rPr>
                  <a:t>3</a:t>
                </a:r>
              </a:p>
            </p:txBody>
          </p:sp>
          <p:sp>
            <p:nvSpPr>
              <p:cNvPr id="50" name="Line 473"/>
              <p:cNvSpPr>
                <a:spLocks noChangeShapeType="1"/>
              </p:cNvSpPr>
              <p:nvPr/>
            </p:nvSpPr>
            <p:spPr bwMode="auto">
              <a:xfrm>
                <a:off x="4396" y="1026"/>
                <a:ext cx="568" cy="0"/>
              </a:xfrm>
              <a:prstGeom prst="line">
                <a:avLst/>
              </a:prstGeom>
              <a:noFill/>
              <a:ln w="28575" cap="flat" algn="ctr">
                <a:solidFill>
                  <a:srgbClr val="A50021"/>
                </a:solidFill>
                <a:prstDash val="sysDot"/>
                <a:round/>
                <a:headEnd type="none" w="med" len="med"/>
                <a:tailEnd type="none" w="med" len="med"/>
              </a:ln>
              <a:extLst>
                <a:ext uri="{909E8E84-426E-40DD-AFC4-6F175D3DCCD1}">
                  <a14:hiddenFill xmlns:a14="http://schemas.microsoft.com/office/drawing/2010/main">
                    <a:noFill/>
                  </a14:hiddenFill>
                </a:ext>
              </a:extLst>
            </p:spPr>
            <p:txBody>
              <a:bodyPr>
                <a:spAutoFit/>
              </a:bodyPr>
              <a:lstStyle/>
              <a:p>
                <a:endParaRPr lang="zh-CN" altLang="en-US"/>
              </a:p>
            </p:txBody>
          </p:sp>
        </p:grpSp>
        <p:grpSp>
          <p:nvGrpSpPr>
            <p:cNvPr id="51" name="Group 474"/>
            <p:cNvGrpSpPr>
              <a:grpSpLocks/>
            </p:cNvGrpSpPr>
            <p:nvPr/>
          </p:nvGrpSpPr>
          <p:grpSpPr bwMode="auto">
            <a:xfrm>
              <a:off x="9881529" y="3692331"/>
              <a:ext cx="901700" cy="296862"/>
              <a:chOff x="4396" y="839"/>
              <a:chExt cx="568" cy="187"/>
            </a:xfrm>
          </p:grpSpPr>
          <p:sp>
            <p:nvSpPr>
              <p:cNvPr id="52" name="Rectangle 475"/>
              <p:cNvSpPr>
                <a:spLocks noChangeArrowheads="1"/>
              </p:cNvSpPr>
              <p:nvPr/>
            </p:nvSpPr>
            <p:spPr bwMode="auto">
              <a:xfrm>
                <a:off x="4468" y="839"/>
                <a:ext cx="496" cy="187"/>
              </a:xfrm>
              <a:prstGeom prst="rect">
                <a:avLst/>
              </a:prstGeom>
              <a:noFill/>
              <a:ln>
                <a:noFill/>
              </a:ln>
              <a:effectLst/>
              <a:extLst>
                <a:ext uri="{909E8E84-426E-40DD-AFC4-6F175D3DCCD1}">
                  <a14:hiddenFill xmlns:a14="http://schemas.microsoft.com/office/drawing/2010/main">
                    <a:solidFill>
                      <a:srgbClr val="003300"/>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000" tIns="10800" rIns="18000" bIns="10800">
                <a:spAutoFit/>
              </a:bodyPr>
              <a:lstStyle/>
              <a:p>
                <a:pPr eaLnBrk="0" hangingPunct="0">
                  <a:spcBef>
                    <a:spcPct val="50000"/>
                  </a:spcBef>
                </a:pPr>
                <a:r>
                  <a:rPr kumimoji="1" lang="zh-CN" altLang="en-US" sz="1800">
                    <a:solidFill>
                      <a:srgbClr val="A50021"/>
                    </a:solidFill>
                    <a:ea typeface="楷体_GB2312" charset="-122"/>
                  </a:rPr>
                  <a:t>映象</a:t>
                </a:r>
                <a:r>
                  <a:rPr kumimoji="1" lang="en-US" altLang="zh-CN" sz="1800">
                    <a:solidFill>
                      <a:srgbClr val="A50021"/>
                    </a:solidFill>
                    <a:ea typeface="楷体_GB2312" charset="-122"/>
                  </a:rPr>
                  <a:t>4</a:t>
                </a:r>
              </a:p>
            </p:txBody>
          </p:sp>
          <p:sp>
            <p:nvSpPr>
              <p:cNvPr id="53" name="Line 476"/>
              <p:cNvSpPr>
                <a:spLocks noChangeShapeType="1"/>
              </p:cNvSpPr>
              <p:nvPr/>
            </p:nvSpPr>
            <p:spPr bwMode="auto">
              <a:xfrm>
                <a:off x="4396" y="1026"/>
                <a:ext cx="568" cy="0"/>
              </a:xfrm>
              <a:prstGeom prst="line">
                <a:avLst/>
              </a:prstGeom>
              <a:noFill/>
              <a:ln w="28575" cap="flat" algn="ctr">
                <a:solidFill>
                  <a:srgbClr val="A50021"/>
                </a:solidFill>
                <a:prstDash val="sysDot"/>
                <a:round/>
                <a:headEnd type="none" w="med" len="med"/>
                <a:tailEnd type="none" w="med" len="med"/>
              </a:ln>
              <a:extLst>
                <a:ext uri="{909E8E84-426E-40DD-AFC4-6F175D3DCCD1}">
                  <a14:hiddenFill xmlns:a14="http://schemas.microsoft.com/office/drawing/2010/main">
                    <a:noFill/>
                  </a14:hiddenFill>
                </a:ext>
              </a:extLst>
            </p:spPr>
            <p:txBody>
              <a:bodyPr>
                <a:spAutoFit/>
              </a:bodyPr>
              <a:lstStyle/>
              <a:p>
                <a:endParaRPr lang="zh-CN" altLang="en-US"/>
              </a:p>
            </p:txBody>
          </p:sp>
        </p:grpSp>
        <p:grpSp>
          <p:nvGrpSpPr>
            <p:cNvPr id="54" name="Group 477"/>
            <p:cNvGrpSpPr>
              <a:grpSpLocks/>
            </p:cNvGrpSpPr>
            <p:nvPr/>
          </p:nvGrpSpPr>
          <p:grpSpPr bwMode="auto">
            <a:xfrm>
              <a:off x="9881529" y="4759131"/>
              <a:ext cx="901700" cy="296862"/>
              <a:chOff x="4396" y="839"/>
              <a:chExt cx="568" cy="187"/>
            </a:xfrm>
          </p:grpSpPr>
          <p:sp>
            <p:nvSpPr>
              <p:cNvPr id="55" name="Rectangle 478"/>
              <p:cNvSpPr>
                <a:spLocks noChangeArrowheads="1"/>
              </p:cNvSpPr>
              <p:nvPr/>
            </p:nvSpPr>
            <p:spPr bwMode="auto">
              <a:xfrm>
                <a:off x="4468" y="839"/>
                <a:ext cx="496" cy="187"/>
              </a:xfrm>
              <a:prstGeom prst="rect">
                <a:avLst/>
              </a:prstGeom>
              <a:noFill/>
              <a:ln>
                <a:noFill/>
              </a:ln>
              <a:effectLst/>
              <a:extLst>
                <a:ext uri="{909E8E84-426E-40DD-AFC4-6F175D3DCCD1}">
                  <a14:hiddenFill xmlns:a14="http://schemas.microsoft.com/office/drawing/2010/main">
                    <a:solidFill>
                      <a:srgbClr val="003300"/>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000" tIns="10800" rIns="18000" bIns="10800">
                <a:spAutoFit/>
              </a:bodyPr>
              <a:lstStyle/>
              <a:p>
                <a:pPr eaLnBrk="0" hangingPunct="0">
                  <a:spcBef>
                    <a:spcPct val="50000"/>
                  </a:spcBef>
                </a:pPr>
                <a:r>
                  <a:rPr kumimoji="1" lang="zh-CN" altLang="en-US" sz="1800">
                    <a:solidFill>
                      <a:srgbClr val="A50021"/>
                    </a:solidFill>
                    <a:ea typeface="楷体_GB2312" charset="-122"/>
                  </a:rPr>
                  <a:t>映象</a:t>
                </a:r>
                <a:r>
                  <a:rPr kumimoji="1" lang="en-US" altLang="zh-CN" sz="1800">
                    <a:solidFill>
                      <a:srgbClr val="A50021"/>
                    </a:solidFill>
                    <a:ea typeface="楷体_GB2312" charset="-122"/>
                  </a:rPr>
                  <a:t>5</a:t>
                </a:r>
              </a:p>
            </p:txBody>
          </p:sp>
          <p:sp>
            <p:nvSpPr>
              <p:cNvPr id="56" name="Line 479"/>
              <p:cNvSpPr>
                <a:spLocks noChangeShapeType="1"/>
              </p:cNvSpPr>
              <p:nvPr/>
            </p:nvSpPr>
            <p:spPr bwMode="auto">
              <a:xfrm>
                <a:off x="4396" y="1026"/>
                <a:ext cx="568" cy="0"/>
              </a:xfrm>
              <a:prstGeom prst="line">
                <a:avLst/>
              </a:prstGeom>
              <a:noFill/>
              <a:ln w="28575" cap="flat" algn="ctr">
                <a:solidFill>
                  <a:srgbClr val="A50021"/>
                </a:solidFill>
                <a:prstDash val="sysDot"/>
                <a:round/>
                <a:headEnd type="none" w="med" len="med"/>
                <a:tailEnd type="none" w="med" len="med"/>
              </a:ln>
              <a:extLst>
                <a:ext uri="{909E8E84-426E-40DD-AFC4-6F175D3DCCD1}">
                  <a14:hiddenFill xmlns:a14="http://schemas.microsoft.com/office/drawing/2010/main">
                    <a:noFill/>
                  </a14:hiddenFill>
                </a:ext>
              </a:extLst>
            </p:spPr>
            <p:txBody>
              <a:bodyPr>
                <a:spAutoFit/>
              </a:bodyPr>
              <a:lstStyle/>
              <a:p>
                <a:endParaRPr lang="zh-CN" altLang="en-US"/>
              </a:p>
            </p:txBody>
          </p:sp>
        </p:grpSp>
        <p:sp>
          <p:nvSpPr>
            <p:cNvPr id="57" name="Oval 480"/>
            <p:cNvSpPr>
              <a:spLocks noChangeArrowheads="1"/>
            </p:cNvSpPr>
            <p:nvPr/>
          </p:nvSpPr>
          <p:spPr bwMode="auto">
            <a:xfrm>
              <a:off x="7560604" y="3216081"/>
              <a:ext cx="800100" cy="679450"/>
            </a:xfrm>
            <a:prstGeom prst="ellipse">
              <a:avLst/>
            </a:prstGeom>
            <a:solidFill>
              <a:srgbClr val="CCFFFF"/>
            </a:solidFill>
            <a:ln w="9525" cap="flat" algn="ctr">
              <a:solidFill>
                <a:srgbClr val="990033"/>
              </a:solidFill>
              <a:prstDash val="solid"/>
              <a:round/>
              <a:headEnd type="none" w="med" len="med"/>
              <a:tailEnd type="none" w="med" len="med"/>
            </a:ln>
          </p:spPr>
          <p:txBody>
            <a:bodyPr>
              <a:spAutoFit/>
            </a:bodyPr>
            <a:lstStyle/>
            <a:p>
              <a:endParaRPr lang="zh-CN" altLang="en-US"/>
            </a:p>
          </p:txBody>
        </p:sp>
        <p:sp>
          <p:nvSpPr>
            <p:cNvPr id="58" name="Rectangle 481"/>
            <p:cNvSpPr>
              <a:spLocks noChangeArrowheads="1"/>
            </p:cNvSpPr>
            <p:nvPr/>
          </p:nvSpPr>
          <p:spPr bwMode="auto">
            <a:xfrm>
              <a:off x="7687604" y="3247831"/>
              <a:ext cx="533400" cy="571500"/>
            </a:xfrm>
            <a:prstGeom prst="rect">
              <a:avLst/>
            </a:prstGeom>
            <a:noFill/>
            <a:ln>
              <a:noFill/>
            </a:ln>
            <a:effectLst/>
            <a:extLst>
              <a:ext uri="{909E8E84-426E-40DD-AFC4-6F175D3DCCD1}">
                <a14:hiddenFill xmlns:a14="http://schemas.microsoft.com/office/drawing/2010/main">
                  <a:solidFill>
                    <a:srgbClr val="003300"/>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000" tIns="10800" rIns="18000" bIns="10800">
              <a:spAutoFit/>
            </a:bodyPr>
            <a:lstStyle/>
            <a:p>
              <a:pPr eaLnBrk="0" hangingPunct="0">
                <a:spcBef>
                  <a:spcPct val="50000"/>
                </a:spcBef>
              </a:pPr>
              <a:r>
                <a:rPr kumimoji="1" lang="zh-CN" altLang="en-US" sz="1800">
                  <a:solidFill>
                    <a:srgbClr val="990033"/>
                  </a:solidFill>
                  <a:effectLst>
                    <a:outerShdw blurRad="38100" dist="38100" dir="2700000" algn="tl">
                      <a:srgbClr val="C0C0C0"/>
                    </a:outerShdw>
                  </a:effectLst>
                  <a:latin typeface="宋体" panose="02010600030101010101" pitchFamily="2" charset="-122"/>
                  <a:ea typeface="宋体" panose="02010600030101010101" pitchFamily="2" charset="-122"/>
                </a:rPr>
                <a:t>分配模式</a:t>
              </a:r>
            </a:p>
          </p:txBody>
        </p:sp>
        <p:sp>
          <p:nvSpPr>
            <p:cNvPr id="59" name="AutoShape 482"/>
            <p:cNvSpPr>
              <a:spLocks noChangeArrowheads="1"/>
            </p:cNvSpPr>
            <p:nvPr/>
          </p:nvSpPr>
          <p:spPr bwMode="auto">
            <a:xfrm>
              <a:off x="7205004" y="4311456"/>
              <a:ext cx="1489075" cy="396875"/>
            </a:xfrm>
            <a:prstGeom prst="flowChartAlternateProcess">
              <a:avLst/>
            </a:prstGeom>
            <a:solidFill>
              <a:srgbClr val="FFCCFF"/>
            </a:solidFill>
            <a:ln w="9525" cap="flat" algn="ctr">
              <a:solidFill>
                <a:srgbClr val="3333CC"/>
              </a:solidFill>
              <a:prstDash val="solid"/>
              <a:miter lim="800000"/>
              <a:headEnd type="none" w="med" len="med"/>
              <a:tailEnd type="none" w="med" len="med"/>
            </a:ln>
          </p:spPr>
          <p:txBody>
            <a:bodyPr>
              <a:spAutoFit/>
            </a:bodyPr>
            <a:lstStyle/>
            <a:p>
              <a:endParaRPr lang="zh-CN" altLang="en-US"/>
            </a:p>
          </p:txBody>
        </p:sp>
        <p:sp>
          <p:nvSpPr>
            <p:cNvPr id="60" name="Rectangle 483"/>
            <p:cNvSpPr>
              <a:spLocks noChangeArrowheads="1"/>
            </p:cNvSpPr>
            <p:nvPr/>
          </p:nvSpPr>
          <p:spPr bwMode="auto">
            <a:xfrm>
              <a:off x="7230404" y="4349556"/>
              <a:ext cx="1447800" cy="296862"/>
            </a:xfrm>
            <a:prstGeom prst="rect">
              <a:avLst/>
            </a:prstGeom>
            <a:noFill/>
            <a:ln>
              <a:noFill/>
            </a:ln>
            <a:effectLst/>
            <a:extLst>
              <a:ext uri="{909E8E84-426E-40DD-AFC4-6F175D3DCCD1}">
                <a14:hiddenFill xmlns:a14="http://schemas.microsoft.com/office/drawing/2010/main">
                  <a:solidFill>
                    <a:srgbClr val="003300"/>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000" tIns="10800" rIns="18000" bIns="10800">
              <a:spAutoFit/>
            </a:bodyPr>
            <a:lstStyle/>
            <a:p>
              <a:pPr eaLnBrk="0" hangingPunct="0">
                <a:spcBef>
                  <a:spcPct val="50000"/>
                </a:spcBef>
              </a:pPr>
              <a:r>
                <a:rPr kumimoji="1" lang="zh-CN" altLang="en-US" sz="1800">
                  <a:effectLst>
                    <a:outerShdw blurRad="38100" dist="38100" dir="2700000" algn="tl">
                      <a:srgbClr val="C0C0C0"/>
                    </a:outerShdw>
                  </a:effectLst>
                  <a:latin typeface="宋体" panose="02010600030101010101" pitchFamily="2" charset="-122"/>
                  <a:ea typeface="宋体" panose="02010600030101010101" pitchFamily="2" charset="-122"/>
                </a:rPr>
                <a:t>局部概念模式</a:t>
              </a:r>
            </a:p>
          </p:txBody>
        </p:sp>
        <p:sp>
          <p:nvSpPr>
            <p:cNvPr id="61" name="AutoShape 484"/>
            <p:cNvSpPr>
              <a:spLocks noChangeArrowheads="1"/>
            </p:cNvSpPr>
            <p:nvPr/>
          </p:nvSpPr>
          <p:spPr bwMode="auto">
            <a:xfrm>
              <a:off x="7306604" y="5203631"/>
              <a:ext cx="1320800" cy="396875"/>
            </a:xfrm>
            <a:prstGeom prst="flowChartAlternateProcess">
              <a:avLst/>
            </a:prstGeom>
            <a:solidFill>
              <a:srgbClr val="FFCCFF"/>
            </a:solidFill>
            <a:ln w="9525" cap="flat" algn="ctr">
              <a:solidFill>
                <a:srgbClr val="3333CC"/>
              </a:solidFill>
              <a:prstDash val="solid"/>
              <a:miter lim="800000"/>
              <a:headEnd type="none" w="med" len="med"/>
              <a:tailEnd type="none" w="med" len="med"/>
            </a:ln>
          </p:spPr>
          <p:txBody>
            <a:bodyPr>
              <a:spAutoFit/>
            </a:bodyPr>
            <a:lstStyle/>
            <a:p>
              <a:endParaRPr lang="zh-CN" altLang="en-US"/>
            </a:p>
          </p:txBody>
        </p:sp>
        <p:sp>
          <p:nvSpPr>
            <p:cNvPr id="62" name="Rectangle 485"/>
            <p:cNvSpPr>
              <a:spLocks noChangeArrowheads="1"/>
            </p:cNvSpPr>
            <p:nvPr/>
          </p:nvSpPr>
          <p:spPr bwMode="auto">
            <a:xfrm>
              <a:off x="7357404" y="5241731"/>
              <a:ext cx="1244600" cy="296862"/>
            </a:xfrm>
            <a:prstGeom prst="rect">
              <a:avLst/>
            </a:prstGeom>
            <a:noFill/>
            <a:ln>
              <a:noFill/>
            </a:ln>
            <a:effectLst/>
            <a:extLst>
              <a:ext uri="{909E8E84-426E-40DD-AFC4-6F175D3DCCD1}">
                <a14:hiddenFill xmlns:a14="http://schemas.microsoft.com/office/drawing/2010/main">
                  <a:solidFill>
                    <a:srgbClr val="003300"/>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000" tIns="10800" rIns="18000" bIns="10800">
              <a:spAutoFit/>
            </a:bodyPr>
            <a:lstStyle/>
            <a:p>
              <a:pPr eaLnBrk="0" hangingPunct="0">
                <a:spcBef>
                  <a:spcPct val="50000"/>
                </a:spcBef>
              </a:pPr>
              <a:r>
                <a:rPr kumimoji="1" lang="zh-CN" altLang="en-US" sz="1800">
                  <a:effectLst>
                    <a:outerShdw blurRad="38100" dist="38100" dir="2700000" algn="tl">
                      <a:srgbClr val="C0C0C0"/>
                    </a:outerShdw>
                  </a:effectLst>
                  <a:latin typeface="宋体" panose="02010600030101010101" pitchFamily="2" charset="-122"/>
                  <a:ea typeface="宋体" panose="02010600030101010101" pitchFamily="2" charset="-122"/>
                </a:rPr>
                <a:t>局部内模式</a:t>
              </a:r>
            </a:p>
          </p:txBody>
        </p:sp>
        <p:sp>
          <p:nvSpPr>
            <p:cNvPr id="63" name="AutoShape 486"/>
            <p:cNvSpPr>
              <a:spLocks noChangeArrowheads="1"/>
            </p:cNvSpPr>
            <p:nvPr/>
          </p:nvSpPr>
          <p:spPr bwMode="auto">
            <a:xfrm>
              <a:off x="7433604" y="5825931"/>
              <a:ext cx="1054100" cy="644525"/>
            </a:xfrm>
            <a:prstGeom prst="flowChartMagneticDisk">
              <a:avLst/>
            </a:prstGeom>
            <a:solidFill>
              <a:srgbClr val="CCFF99"/>
            </a:solidFill>
            <a:ln w="9525" cap="flat" algn="ctr">
              <a:solidFill>
                <a:srgbClr val="A50021"/>
              </a:solidFill>
              <a:prstDash val="solid"/>
              <a:round/>
              <a:headEnd type="none" w="med" len="med"/>
              <a:tailEnd type="none" w="med" len="med"/>
            </a:ln>
          </p:spPr>
          <p:txBody>
            <a:bodyPr>
              <a:spAutoFit/>
            </a:bodyPr>
            <a:lstStyle/>
            <a:p>
              <a:endParaRPr lang="zh-CN" altLang="en-US"/>
            </a:p>
          </p:txBody>
        </p:sp>
        <p:sp>
          <p:nvSpPr>
            <p:cNvPr id="64" name="Line 487"/>
            <p:cNvSpPr>
              <a:spLocks noChangeShapeType="1"/>
            </p:cNvSpPr>
            <p:nvPr/>
          </p:nvSpPr>
          <p:spPr bwMode="auto">
            <a:xfrm>
              <a:off x="7916204" y="5600506"/>
              <a:ext cx="0" cy="225425"/>
            </a:xfrm>
            <a:prstGeom prst="line">
              <a:avLst/>
            </a:prstGeom>
            <a:noFill/>
            <a:ln w="19050" cap="flat" algn="ctr">
              <a:solidFill>
                <a:srgbClr val="000066"/>
              </a:solidFill>
              <a:prstDash val="solid"/>
              <a:round/>
              <a:headEnd type="none" w="med" len="med"/>
              <a:tailEnd type="none"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65" name="Rectangle 488"/>
            <p:cNvSpPr>
              <a:spLocks noChangeArrowheads="1"/>
            </p:cNvSpPr>
            <p:nvPr/>
          </p:nvSpPr>
          <p:spPr bwMode="auto">
            <a:xfrm>
              <a:off x="7573304" y="5851331"/>
              <a:ext cx="825500" cy="581025"/>
            </a:xfrm>
            <a:prstGeom prst="rect">
              <a:avLst/>
            </a:prstGeom>
            <a:noFill/>
            <a:ln w="9525" cap="flat" algn="ctr">
              <a:solidFill>
                <a:srgbClr val="FFFFFF"/>
              </a:solidFill>
              <a:prstDash val="solid"/>
              <a:miter lim="800000"/>
              <a:headEnd type="none" w="med" len="med"/>
              <a:tailEnd type="none" w="med" len="med"/>
            </a:ln>
            <a:extLst>
              <a:ext uri="{909E8E84-426E-40DD-AFC4-6F175D3DCCD1}">
                <a14:hiddenFill xmlns:a14="http://schemas.microsoft.com/office/drawing/2010/main">
                  <a:solidFill>
                    <a:srgbClr val="003300"/>
                  </a:solidFill>
                </a14:hiddenFill>
              </a:ext>
            </a:extLst>
          </p:spPr>
          <p:txBody>
            <a:bodyPr lIns="18000" tIns="10800" rIns="18000" bIns="10800">
              <a:spAutoFit/>
            </a:bodyPr>
            <a:lstStyle/>
            <a:p>
              <a:pPr algn="ctr" eaLnBrk="0" hangingPunct="0">
                <a:spcBef>
                  <a:spcPct val="50000"/>
                </a:spcBef>
              </a:pPr>
              <a:r>
                <a:rPr kumimoji="1" lang="zh-CN" altLang="en-US" sz="1800">
                  <a:effectLst>
                    <a:outerShdw blurRad="38100" dist="38100" dir="2700000" algn="tl">
                      <a:srgbClr val="C0C0C0"/>
                    </a:outerShdw>
                  </a:effectLst>
                  <a:latin typeface="宋体" panose="02010600030101010101" pitchFamily="2" charset="-122"/>
                  <a:ea typeface="宋体" panose="02010600030101010101" pitchFamily="2" charset="-122"/>
                </a:rPr>
                <a:t>局部</a:t>
              </a:r>
              <a:br>
                <a:rPr kumimoji="1" lang="zh-CN" altLang="en-US" sz="1800">
                  <a:effectLst>
                    <a:outerShdw blurRad="38100" dist="38100" dir="2700000" algn="tl">
                      <a:srgbClr val="C0C0C0"/>
                    </a:outerShdw>
                  </a:effectLst>
                  <a:latin typeface="宋体" panose="02010600030101010101" pitchFamily="2" charset="-122"/>
                  <a:ea typeface="宋体" panose="02010600030101010101" pitchFamily="2" charset="-122"/>
                </a:rPr>
              </a:br>
              <a:r>
                <a:rPr kumimoji="1" lang="zh-CN" altLang="en-US" sz="1800">
                  <a:effectLst>
                    <a:outerShdw blurRad="38100" dist="38100" dir="2700000" algn="tl">
                      <a:srgbClr val="C0C0C0"/>
                    </a:outerShdw>
                  </a:effectLst>
                  <a:latin typeface="宋体" panose="02010600030101010101" pitchFamily="2" charset="-122"/>
                  <a:ea typeface="宋体" panose="02010600030101010101" pitchFamily="2" charset="-122"/>
                </a:rPr>
                <a:t>数据库</a:t>
              </a:r>
            </a:p>
          </p:txBody>
        </p:sp>
        <p:sp>
          <p:nvSpPr>
            <p:cNvPr id="66" name="Line 489"/>
            <p:cNvSpPr>
              <a:spLocks noChangeShapeType="1"/>
            </p:cNvSpPr>
            <p:nvPr/>
          </p:nvSpPr>
          <p:spPr bwMode="auto">
            <a:xfrm flipH="1">
              <a:off x="7954304" y="3908231"/>
              <a:ext cx="0" cy="403225"/>
            </a:xfrm>
            <a:prstGeom prst="line">
              <a:avLst/>
            </a:prstGeom>
            <a:noFill/>
            <a:ln w="19050"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67" name="Line 490"/>
            <p:cNvSpPr>
              <a:spLocks noChangeShapeType="1"/>
            </p:cNvSpPr>
            <p:nvPr/>
          </p:nvSpPr>
          <p:spPr bwMode="auto">
            <a:xfrm>
              <a:off x="7941604" y="2865243"/>
              <a:ext cx="0" cy="350838"/>
            </a:xfrm>
            <a:prstGeom prst="line">
              <a:avLst/>
            </a:prstGeom>
            <a:noFill/>
            <a:ln w="19050"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68" name="Line 491"/>
            <p:cNvSpPr>
              <a:spLocks noChangeShapeType="1"/>
            </p:cNvSpPr>
            <p:nvPr/>
          </p:nvSpPr>
          <p:spPr bwMode="auto">
            <a:xfrm>
              <a:off x="7944779" y="4709918"/>
              <a:ext cx="0" cy="495300"/>
            </a:xfrm>
            <a:prstGeom prst="line">
              <a:avLst/>
            </a:prstGeom>
            <a:noFill/>
            <a:ln w="19050" cap="flat" algn="ctr">
              <a:solidFill>
                <a:srgbClr val="000066"/>
              </a:solidFill>
              <a:prstDash val="solid"/>
              <a:round/>
              <a:headEnd type="none" w="med" len="med"/>
              <a:tailEnd type="none"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69" name="Oval 492"/>
            <p:cNvSpPr>
              <a:spLocks noChangeArrowheads="1"/>
            </p:cNvSpPr>
            <p:nvPr/>
          </p:nvSpPr>
          <p:spPr bwMode="auto">
            <a:xfrm>
              <a:off x="5719104" y="3214493"/>
              <a:ext cx="800100" cy="679450"/>
            </a:xfrm>
            <a:prstGeom prst="ellipse">
              <a:avLst/>
            </a:prstGeom>
            <a:solidFill>
              <a:srgbClr val="CCFFFF"/>
            </a:solidFill>
            <a:ln w="9525" cap="flat" algn="ctr">
              <a:solidFill>
                <a:srgbClr val="990033"/>
              </a:solidFill>
              <a:prstDash val="solid"/>
              <a:round/>
              <a:headEnd type="none" w="med" len="med"/>
              <a:tailEnd type="none" w="med" len="med"/>
            </a:ln>
          </p:spPr>
          <p:txBody>
            <a:bodyPr>
              <a:spAutoFit/>
            </a:bodyPr>
            <a:lstStyle/>
            <a:p>
              <a:endParaRPr lang="zh-CN" altLang="en-US"/>
            </a:p>
          </p:txBody>
        </p:sp>
        <p:sp>
          <p:nvSpPr>
            <p:cNvPr id="70" name="Rectangle 493"/>
            <p:cNvSpPr>
              <a:spLocks noChangeArrowheads="1"/>
            </p:cNvSpPr>
            <p:nvPr/>
          </p:nvSpPr>
          <p:spPr bwMode="auto">
            <a:xfrm>
              <a:off x="5846104" y="3246243"/>
              <a:ext cx="533400" cy="571500"/>
            </a:xfrm>
            <a:prstGeom prst="rect">
              <a:avLst/>
            </a:prstGeom>
            <a:noFill/>
            <a:ln>
              <a:noFill/>
            </a:ln>
            <a:effectLst/>
            <a:extLst>
              <a:ext uri="{909E8E84-426E-40DD-AFC4-6F175D3DCCD1}">
                <a14:hiddenFill xmlns:a14="http://schemas.microsoft.com/office/drawing/2010/main">
                  <a:solidFill>
                    <a:srgbClr val="003300"/>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000" tIns="10800" rIns="18000" bIns="10800">
              <a:spAutoFit/>
            </a:bodyPr>
            <a:lstStyle/>
            <a:p>
              <a:pPr eaLnBrk="0" hangingPunct="0">
                <a:spcBef>
                  <a:spcPct val="50000"/>
                </a:spcBef>
              </a:pPr>
              <a:r>
                <a:rPr kumimoji="1" lang="zh-CN" altLang="en-US" sz="1800" dirty="0">
                  <a:solidFill>
                    <a:srgbClr val="990033"/>
                  </a:solidFill>
                  <a:effectLst>
                    <a:outerShdw blurRad="38100" dist="38100" dir="2700000" algn="tl">
                      <a:srgbClr val="C0C0C0"/>
                    </a:outerShdw>
                  </a:effectLst>
                  <a:latin typeface="宋体" panose="02010600030101010101" pitchFamily="2" charset="-122"/>
                  <a:ea typeface="宋体" panose="02010600030101010101" pitchFamily="2" charset="-122"/>
                </a:rPr>
                <a:t>分配模式</a:t>
              </a:r>
            </a:p>
          </p:txBody>
        </p:sp>
        <p:sp>
          <p:nvSpPr>
            <p:cNvPr id="71" name="AutoShape 494"/>
            <p:cNvSpPr>
              <a:spLocks noChangeArrowheads="1"/>
            </p:cNvSpPr>
            <p:nvPr/>
          </p:nvSpPr>
          <p:spPr bwMode="auto">
            <a:xfrm>
              <a:off x="5338104" y="4309868"/>
              <a:ext cx="1536700" cy="396875"/>
            </a:xfrm>
            <a:prstGeom prst="flowChartAlternateProcess">
              <a:avLst/>
            </a:prstGeom>
            <a:solidFill>
              <a:srgbClr val="FFCCFF"/>
            </a:solidFill>
            <a:ln w="9525" cap="flat" algn="ctr">
              <a:solidFill>
                <a:srgbClr val="3333CC"/>
              </a:solidFill>
              <a:prstDash val="solid"/>
              <a:miter lim="800000"/>
              <a:headEnd type="none" w="med" len="med"/>
              <a:tailEnd type="none" w="med" len="med"/>
            </a:ln>
          </p:spPr>
          <p:txBody>
            <a:bodyPr>
              <a:spAutoFit/>
            </a:bodyPr>
            <a:lstStyle/>
            <a:p>
              <a:endParaRPr lang="zh-CN" altLang="en-US"/>
            </a:p>
          </p:txBody>
        </p:sp>
        <p:sp>
          <p:nvSpPr>
            <p:cNvPr id="72" name="Rectangle 495"/>
            <p:cNvSpPr>
              <a:spLocks noChangeArrowheads="1"/>
            </p:cNvSpPr>
            <p:nvPr/>
          </p:nvSpPr>
          <p:spPr bwMode="auto">
            <a:xfrm>
              <a:off x="5376204" y="4347968"/>
              <a:ext cx="1447800" cy="296863"/>
            </a:xfrm>
            <a:prstGeom prst="rect">
              <a:avLst/>
            </a:prstGeom>
            <a:noFill/>
            <a:ln>
              <a:noFill/>
            </a:ln>
            <a:effectLst/>
            <a:extLst>
              <a:ext uri="{909E8E84-426E-40DD-AFC4-6F175D3DCCD1}">
                <a14:hiddenFill xmlns:a14="http://schemas.microsoft.com/office/drawing/2010/main">
                  <a:solidFill>
                    <a:srgbClr val="003300"/>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000" tIns="10800" rIns="18000" bIns="10800">
              <a:spAutoFit/>
            </a:bodyPr>
            <a:lstStyle/>
            <a:p>
              <a:pPr eaLnBrk="0" hangingPunct="0">
                <a:spcBef>
                  <a:spcPct val="50000"/>
                </a:spcBef>
              </a:pPr>
              <a:r>
                <a:rPr kumimoji="1" lang="zh-CN" altLang="en-US" sz="1800">
                  <a:effectLst>
                    <a:outerShdw blurRad="38100" dist="38100" dir="2700000" algn="tl">
                      <a:srgbClr val="C0C0C0"/>
                    </a:outerShdw>
                  </a:effectLst>
                  <a:latin typeface="宋体" panose="02010600030101010101" pitchFamily="2" charset="-122"/>
                  <a:ea typeface="宋体" panose="02010600030101010101" pitchFamily="2" charset="-122"/>
                </a:rPr>
                <a:t>局部概念模式</a:t>
              </a:r>
            </a:p>
          </p:txBody>
        </p:sp>
        <p:sp>
          <p:nvSpPr>
            <p:cNvPr id="73" name="AutoShape 496"/>
            <p:cNvSpPr>
              <a:spLocks noChangeArrowheads="1"/>
            </p:cNvSpPr>
            <p:nvPr/>
          </p:nvSpPr>
          <p:spPr bwMode="auto">
            <a:xfrm>
              <a:off x="5439704" y="5202043"/>
              <a:ext cx="1320800" cy="396875"/>
            </a:xfrm>
            <a:prstGeom prst="flowChartAlternateProcess">
              <a:avLst/>
            </a:prstGeom>
            <a:solidFill>
              <a:srgbClr val="FFCCFF"/>
            </a:solidFill>
            <a:ln w="9525" cap="flat" algn="ctr">
              <a:solidFill>
                <a:srgbClr val="3333CC"/>
              </a:solidFill>
              <a:prstDash val="solid"/>
              <a:miter lim="800000"/>
              <a:headEnd type="none" w="med" len="med"/>
              <a:tailEnd type="none" w="med" len="med"/>
            </a:ln>
          </p:spPr>
          <p:txBody>
            <a:bodyPr>
              <a:spAutoFit/>
            </a:bodyPr>
            <a:lstStyle/>
            <a:p>
              <a:endParaRPr lang="zh-CN" altLang="en-US"/>
            </a:p>
          </p:txBody>
        </p:sp>
        <p:sp>
          <p:nvSpPr>
            <p:cNvPr id="74" name="Rectangle 497"/>
            <p:cNvSpPr>
              <a:spLocks noChangeArrowheads="1"/>
            </p:cNvSpPr>
            <p:nvPr/>
          </p:nvSpPr>
          <p:spPr bwMode="auto">
            <a:xfrm>
              <a:off x="5490504" y="5240143"/>
              <a:ext cx="1244600" cy="296863"/>
            </a:xfrm>
            <a:prstGeom prst="rect">
              <a:avLst/>
            </a:prstGeom>
            <a:noFill/>
            <a:ln>
              <a:noFill/>
            </a:ln>
            <a:effectLst/>
            <a:extLst>
              <a:ext uri="{909E8E84-426E-40DD-AFC4-6F175D3DCCD1}">
                <a14:hiddenFill xmlns:a14="http://schemas.microsoft.com/office/drawing/2010/main">
                  <a:solidFill>
                    <a:srgbClr val="003300"/>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000" tIns="10800" rIns="18000" bIns="10800">
              <a:spAutoFit/>
            </a:bodyPr>
            <a:lstStyle/>
            <a:p>
              <a:pPr eaLnBrk="0" hangingPunct="0">
                <a:spcBef>
                  <a:spcPct val="50000"/>
                </a:spcBef>
              </a:pPr>
              <a:r>
                <a:rPr kumimoji="1" lang="zh-CN" altLang="en-US" sz="1800">
                  <a:effectLst>
                    <a:outerShdw blurRad="38100" dist="38100" dir="2700000" algn="tl">
                      <a:srgbClr val="C0C0C0"/>
                    </a:outerShdw>
                  </a:effectLst>
                  <a:latin typeface="宋体" panose="02010600030101010101" pitchFamily="2" charset="-122"/>
                  <a:ea typeface="宋体" panose="02010600030101010101" pitchFamily="2" charset="-122"/>
                </a:rPr>
                <a:t>局部内模式</a:t>
              </a:r>
            </a:p>
          </p:txBody>
        </p:sp>
        <p:sp>
          <p:nvSpPr>
            <p:cNvPr id="75" name="AutoShape 498"/>
            <p:cNvSpPr>
              <a:spLocks noChangeArrowheads="1"/>
            </p:cNvSpPr>
            <p:nvPr/>
          </p:nvSpPr>
          <p:spPr bwMode="auto">
            <a:xfrm>
              <a:off x="5566704" y="5824343"/>
              <a:ext cx="1054100" cy="644525"/>
            </a:xfrm>
            <a:prstGeom prst="flowChartMagneticDisk">
              <a:avLst/>
            </a:prstGeom>
            <a:solidFill>
              <a:srgbClr val="CCFF99"/>
            </a:solidFill>
            <a:ln w="9525" cap="flat" algn="ctr">
              <a:solidFill>
                <a:srgbClr val="A50021"/>
              </a:solidFill>
              <a:prstDash val="solid"/>
              <a:round/>
              <a:headEnd type="none" w="med" len="med"/>
              <a:tailEnd type="none" w="med" len="med"/>
            </a:ln>
          </p:spPr>
          <p:txBody>
            <a:bodyPr>
              <a:spAutoFit/>
            </a:bodyPr>
            <a:lstStyle/>
            <a:p>
              <a:endParaRPr lang="zh-CN" altLang="en-US"/>
            </a:p>
          </p:txBody>
        </p:sp>
        <p:sp>
          <p:nvSpPr>
            <p:cNvPr id="76" name="Line 499"/>
            <p:cNvSpPr>
              <a:spLocks noChangeShapeType="1"/>
            </p:cNvSpPr>
            <p:nvPr/>
          </p:nvSpPr>
          <p:spPr bwMode="auto">
            <a:xfrm>
              <a:off x="6100104" y="5598918"/>
              <a:ext cx="0" cy="225425"/>
            </a:xfrm>
            <a:prstGeom prst="line">
              <a:avLst/>
            </a:prstGeom>
            <a:noFill/>
            <a:ln w="19050" cap="flat" algn="ctr">
              <a:solidFill>
                <a:srgbClr val="000066"/>
              </a:solidFill>
              <a:prstDash val="solid"/>
              <a:round/>
              <a:headEnd type="none" w="med" len="med"/>
              <a:tailEnd type="none"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77" name="Rectangle 500"/>
            <p:cNvSpPr>
              <a:spLocks noChangeArrowheads="1"/>
            </p:cNvSpPr>
            <p:nvPr/>
          </p:nvSpPr>
          <p:spPr bwMode="auto">
            <a:xfrm>
              <a:off x="5706404" y="5849743"/>
              <a:ext cx="825500" cy="581025"/>
            </a:xfrm>
            <a:prstGeom prst="rect">
              <a:avLst/>
            </a:prstGeom>
            <a:noFill/>
            <a:ln w="9525" cap="flat" algn="ctr">
              <a:solidFill>
                <a:srgbClr val="FFFFFF"/>
              </a:solidFill>
              <a:prstDash val="solid"/>
              <a:miter lim="800000"/>
              <a:headEnd type="none" w="med" len="med"/>
              <a:tailEnd type="none" w="med" len="med"/>
            </a:ln>
            <a:extLst>
              <a:ext uri="{909E8E84-426E-40DD-AFC4-6F175D3DCCD1}">
                <a14:hiddenFill xmlns:a14="http://schemas.microsoft.com/office/drawing/2010/main">
                  <a:solidFill>
                    <a:srgbClr val="003300"/>
                  </a:solidFill>
                </a14:hiddenFill>
              </a:ext>
            </a:extLst>
          </p:spPr>
          <p:txBody>
            <a:bodyPr lIns="18000" tIns="10800" rIns="18000" bIns="10800">
              <a:spAutoFit/>
            </a:bodyPr>
            <a:lstStyle/>
            <a:p>
              <a:pPr algn="ctr" eaLnBrk="0" hangingPunct="0">
                <a:spcBef>
                  <a:spcPct val="50000"/>
                </a:spcBef>
              </a:pPr>
              <a:r>
                <a:rPr kumimoji="1" lang="zh-CN" altLang="en-US" sz="1800">
                  <a:effectLst>
                    <a:outerShdw blurRad="38100" dist="38100" dir="2700000" algn="tl">
                      <a:srgbClr val="C0C0C0"/>
                    </a:outerShdw>
                  </a:effectLst>
                  <a:latin typeface="宋体" panose="02010600030101010101" pitchFamily="2" charset="-122"/>
                  <a:ea typeface="宋体" panose="02010600030101010101" pitchFamily="2" charset="-122"/>
                </a:rPr>
                <a:t>局部</a:t>
              </a:r>
              <a:br>
                <a:rPr kumimoji="1" lang="zh-CN" altLang="en-US" sz="1800">
                  <a:effectLst>
                    <a:outerShdw blurRad="38100" dist="38100" dir="2700000" algn="tl">
                      <a:srgbClr val="C0C0C0"/>
                    </a:outerShdw>
                  </a:effectLst>
                  <a:latin typeface="宋体" panose="02010600030101010101" pitchFamily="2" charset="-122"/>
                  <a:ea typeface="宋体" panose="02010600030101010101" pitchFamily="2" charset="-122"/>
                </a:rPr>
              </a:br>
              <a:r>
                <a:rPr kumimoji="1" lang="zh-CN" altLang="en-US" sz="1800">
                  <a:effectLst>
                    <a:outerShdw blurRad="38100" dist="38100" dir="2700000" algn="tl">
                      <a:srgbClr val="C0C0C0"/>
                    </a:outerShdw>
                  </a:effectLst>
                  <a:latin typeface="宋体" panose="02010600030101010101" pitchFamily="2" charset="-122"/>
                  <a:ea typeface="宋体" panose="02010600030101010101" pitchFamily="2" charset="-122"/>
                </a:rPr>
                <a:t>数据库</a:t>
              </a:r>
            </a:p>
          </p:txBody>
        </p:sp>
        <p:sp>
          <p:nvSpPr>
            <p:cNvPr id="78" name="Line 501"/>
            <p:cNvSpPr>
              <a:spLocks noChangeShapeType="1"/>
            </p:cNvSpPr>
            <p:nvPr/>
          </p:nvSpPr>
          <p:spPr bwMode="auto">
            <a:xfrm flipH="1">
              <a:off x="6112804" y="3906643"/>
              <a:ext cx="0" cy="403225"/>
            </a:xfrm>
            <a:prstGeom prst="line">
              <a:avLst/>
            </a:prstGeom>
            <a:noFill/>
            <a:ln w="19050"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79" name="Line 502"/>
            <p:cNvSpPr>
              <a:spLocks noChangeShapeType="1"/>
            </p:cNvSpPr>
            <p:nvPr/>
          </p:nvSpPr>
          <p:spPr bwMode="auto">
            <a:xfrm>
              <a:off x="6100104" y="2863656"/>
              <a:ext cx="0" cy="350837"/>
            </a:xfrm>
            <a:prstGeom prst="line">
              <a:avLst/>
            </a:prstGeom>
            <a:noFill/>
            <a:ln w="19050"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80" name="Line 503"/>
            <p:cNvSpPr>
              <a:spLocks noChangeShapeType="1"/>
            </p:cNvSpPr>
            <p:nvPr/>
          </p:nvSpPr>
          <p:spPr bwMode="auto">
            <a:xfrm>
              <a:off x="6100104" y="4709918"/>
              <a:ext cx="0" cy="495300"/>
            </a:xfrm>
            <a:prstGeom prst="line">
              <a:avLst/>
            </a:prstGeom>
            <a:noFill/>
            <a:ln w="19050" cap="flat" algn="ctr">
              <a:solidFill>
                <a:srgbClr val="000066"/>
              </a:solidFill>
              <a:prstDash val="solid"/>
              <a:round/>
              <a:headEnd type="none" w="med" len="med"/>
              <a:tailEnd type="none"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81" name="AutoShape 504"/>
            <p:cNvSpPr>
              <a:spLocks noChangeArrowheads="1"/>
            </p:cNvSpPr>
            <p:nvPr/>
          </p:nvSpPr>
          <p:spPr bwMode="auto">
            <a:xfrm>
              <a:off x="10783229" y="1150743"/>
              <a:ext cx="177800" cy="130175"/>
            </a:xfrm>
            <a:prstGeom prst="rightBrace">
              <a:avLst>
                <a:gd name="adj1" fmla="val 8333"/>
                <a:gd name="adj2" fmla="val 50000"/>
              </a:avLst>
            </a:prstGeom>
            <a:noFill/>
            <a:ln>
              <a:noFill/>
            </a:ln>
            <a:effectLst/>
            <a:extLst>
              <a:ext uri="{909E8E84-426E-40DD-AFC4-6F175D3DCCD1}">
                <a14:hiddenFill xmlns:a14="http://schemas.microsoft.com/office/drawing/2010/main">
                  <a:solidFill>
                    <a:srgbClr val="003300"/>
                  </a:solidFill>
                </a14:hiddenFill>
              </a:ext>
              <a:ext uri="{91240B29-F687-4F45-9708-019B960494DF}">
                <a14:hiddenLine xmlns:a14="http://schemas.microsoft.com/office/drawing/2010/main" w="9525" cap="flat"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82" name="AutoShape 505"/>
            <p:cNvSpPr>
              <a:spLocks noChangeArrowheads="1"/>
            </p:cNvSpPr>
            <p:nvPr/>
          </p:nvSpPr>
          <p:spPr bwMode="auto">
            <a:xfrm>
              <a:off x="10903879" y="1261868"/>
              <a:ext cx="196850" cy="2797175"/>
            </a:xfrm>
            <a:prstGeom prst="rightBrace">
              <a:avLst>
                <a:gd name="adj1" fmla="val 118414"/>
                <a:gd name="adj2" fmla="val 47278"/>
              </a:avLst>
            </a:prstGeom>
            <a:noFill/>
            <a:ln w="19050" cap="flat" algn="ctr">
              <a:solidFill>
                <a:srgbClr val="3333CC"/>
              </a:solidFill>
              <a:prstDash val="solid"/>
              <a:round/>
              <a:headEnd type="none" w="med" len="med"/>
              <a:tailEnd type="none" w="med" len="med"/>
            </a:ln>
            <a:extLst>
              <a:ext uri="{909E8E84-426E-40DD-AFC4-6F175D3DCCD1}">
                <a14:hiddenFill xmlns:a14="http://schemas.microsoft.com/office/drawing/2010/main">
                  <a:solidFill>
                    <a:srgbClr val="003300"/>
                  </a:solidFill>
                </a14:hiddenFill>
              </a:ext>
            </a:extLst>
          </p:spPr>
          <p:txBody>
            <a:bodyPr>
              <a:spAutoFit/>
            </a:bodyPr>
            <a:lstStyle/>
            <a:p>
              <a:endParaRPr lang="zh-CN" altLang="en-US"/>
            </a:p>
          </p:txBody>
        </p:sp>
        <p:sp>
          <p:nvSpPr>
            <p:cNvPr id="83" name="Rectangle 506"/>
            <p:cNvSpPr>
              <a:spLocks noChangeArrowheads="1"/>
            </p:cNvSpPr>
            <p:nvPr/>
          </p:nvSpPr>
          <p:spPr bwMode="auto">
            <a:xfrm>
              <a:off x="11221379" y="1525393"/>
              <a:ext cx="203200" cy="2149475"/>
            </a:xfrm>
            <a:prstGeom prst="rect">
              <a:avLst/>
            </a:prstGeom>
            <a:noFill/>
            <a:ln>
              <a:noFill/>
            </a:ln>
            <a:effectLst/>
            <a:extLst>
              <a:ext uri="{909E8E84-426E-40DD-AFC4-6F175D3DCCD1}">
                <a14:hiddenFill xmlns:a14="http://schemas.microsoft.com/office/drawing/2010/main">
                  <a:solidFill>
                    <a:srgbClr val="003300"/>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000" tIns="10800" rIns="18000" bIns="10800">
              <a:spAutoFit/>
            </a:bodyPr>
            <a:lstStyle/>
            <a:p>
              <a:pPr algn="ctr" eaLnBrk="0" hangingPunct="0">
                <a:spcBef>
                  <a:spcPct val="50000"/>
                </a:spcBef>
              </a:pPr>
              <a:r>
                <a:rPr kumimoji="1" lang="zh-CN" altLang="en-US" sz="1400">
                  <a:solidFill>
                    <a:schemeClr val="accent2"/>
                  </a:solidFill>
                  <a:effectLst>
                    <a:outerShdw blurRad="38100" dist="38100" dir="2700000" algn="tl">
                      <a:srgbClr val="C0C0C0"/>
                    </a:outerShdw>
                  </a:effectLst>
                  <a:ea typeface="楷体_GB2312" charset="-122"/>
                </a:rPr>
                <a:t>分布式数据库增加部分</a:t>
              </a:r>
            </a:p>
          </p:txBody>
        </p:sp>
        <p:sp>
          <p:nvSpPr>
            <p:cNvPr id="84" name="AutoShape 507"/>
            <p:cNvSpPr>
              <a:spLocks noChangeArrowheads="1"/>
            </p:cNvSpPr>
            <p:nvPr/>
          </p:nvSpPr>
          <p:spPr bwMode="auto">
            <a:xfrm>
              <a:off x="10903879" y="4109843"/>
              <a:ext cx="196850" cy="2338388"/>
            </a:xfrm>
            <a:prstGeom prst="rightBrace">
              <a:avLst>
                <a:gd name="adj1" fmla="val 98992"/>
                <a:gd name="adj2" fmla="val 50000"/>
              </a:avLst>
            </a:prstGeom>
            <a:noFill/>
            <a:ln w="19050" cap="flat" algn="ctr">
              <a:solidFill>
                <a:srgbClr val="3333CC"/>
              </a:solidFill>
              <a:prstDash val="solid"/>
              <a:round/>
              <a:headEnd type="none" w="med" len="med"/>
              <a:tailEnd type="none" w="med" len="med"/>
            </a:ln>
            <a:extLst>
              <a:ext uri="{909E8E84-426E-40DD-AFC4-6F175D3DCCD1}">
                <a14:hiddenFill xmlns:a14="http://schemas.microsoft.com/office/drawing/2010/main">
                  <a:solidFill>
                    <a:srgbClr val="003300"/>
                  </a:solidFill>
                </a14:hiddenFill>
              </a:ext>
            </a:extLst>
          </p:spPr>
          <p:txBody>
            <a:bodyPr>
              <a:spAutoFit/>
            </a:bodyPr>
            <a:lstStyle/>
            <a:p>
              <a:endParaRPr lang="zh-CN" altLang="en-US"/>
            </a:p>
          </p:txBody>
        </p:sp>
        <p:sp>
          <p:nvSpPr>
            <p:cNvPr id="85" name="Rectangle 508"/>
            <p:cNvSpPr>
              <a:spLocks noChangeArrowheads="1"/>
            </p:cNvSpPr>
            <p:nvPr/>
          </p:nvSpPr>
          <p:spPr bwMode="auto">
            <a:xfrm>
              <a:off x="11221379" y="4190806"/>
              <a:ext cx="234950" cy="2149475"/>
            </a:xfrm>
            <a:prstGeom prst="rect">
              <a:avLst/>
            </a:prstGeom>
            <a:noFill/>
            <a:ln>
              <a:noFill/>
            </a:ln>
            <a:effectLst/>
            <a:extLst>
              <a:ext uri="{909E8E84-426E-40DD-AFC4-6F175D3DCCD1}">
                <a14:hiddenFill xmlns:a14="http://schemas.microsoft.com/office/drawing/2010/main">
                  <a:solidFill>
                    <a:srgbClr val="003300"/>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000" tIns="10800" rIns="18000" bIns="10800">
              <a:spAutoFit/>
            </a:bodyPr>
            <a:lstStyle/>
            <a:p>
              <a:pPr algn="ctr" eaLnBrk="0" hangingPunct="0">
                <a:spcBef>
                  <a:spcPct val="50000"/>
                </a:spcBef>
              </a:pPr>
              <a:r>
                <a:rPr kumimoji="1" lang="zh-CN" altLang="en-US" sz="1400">
                  <a:solidFill>
                    <a:schemeClr val="accent2"/>
                  </a:solidFill>
                  <a:effectLst>
                    <a:outerShdw blurRad="38100" dist="38100" dir="2700000" algn="tl">
                      <a:srgbClr val="C0C0C0"/>
                    </a:outerShdw>
                  </a:effectLst>
                  <a:ea typeface="楷体_GB2312" charset="-122"/>
                </a:rPr>
                <a:t>集中式数据库原有部分</a:t>
              </a:r>
            </a:p>
          </p:txBody>
        </p:sp>
        <p:sp>
          <p:nvSpPr>
            <p:cNvPr id="86" name="Rectangle 510"/>
            <p:cNvSpPr>
              <a:spLocks noChangeArrowheads="1"/>
            </p:cNvSpPr>
            <p:nvPr/>
          </p:nvSpPr>
          <p:spPr bwMode="auto">
            <a:xfrm>
              <a:off x="7078004" y="1020568"/>
              <a:ext cx="981075" cy="519113"/>
            </a:xfrm>
            <a:prstGeom prst="rect">
              <a:avLst/>
            </a:prstGeom>
            <a:noFill/>
            <a:ln>
              <a:noFill/>
            </a:ln>
            <a:effectLst/>
            <a:extLst>
              <a:ext uri="{909E8E84-426E-40DD-AFC4-6F175D3DCCD1}">
                <a14:hiddenFill xmlns:a14="http://schemas.microsoft.com/office/drawing/2010/main">
                  <a:solidFill>
                    <a:srgbClr val="003300"/>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kumimoji="1" lang="en-US" altLang="zh-CN" sz="2800">
                  <a:solidFill>
                    <a:schemeClr val="tx1"/>
                  </a:solidFill>
                  <a:ea typeface="楷体_GB2312" charset="-122"/>
                </a:rPr>
                <a:t>……</a:t>
              </a:r>
            </a:p>
          </p:txBody>
        </p:sp>
        <p:sp>
          <p:nvSpPr>
            <p:cNvPr id="87" name="Rectangle 511"/>
            <p:cNvSpPr>
              <a:spLocks noChangeArrowheads="1"/>
            </p:cNvSpPr>
            <p:nvPr/>
          </p:nvSpPr>
          <p:spPr bwMode="auto">
            <a:xfrm>
              <a:off x="6538254" y="3224018"/>
              <a:ext cx="981075" cy="519113"/>
            </a:xfrm>
            <a:prstGeom prst="rect">
              <a:avLst/>
            </a:prstGeom>
            <a:noFill/>
            <a:ln>
              <a:noFill/>
            </a:ln>
            <a:effectLst/>
            <a:extLst>
              <a:ext uri="{909E8E84-426E-40DD-AFC4-6F175D3DCCD1}">
                <a14:hiddenFill xmlns:a14="http://schemas.microsoft.com/office/drawing/2010/main">
                  <a:solidFill>
                    <a:srgbClr val="003300"/>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kumimoji="1" lang="en-US" altLang="zh-CN" sz="2800">
                  <a:solidFill>
                    <a:schemeClr val="tx1"/>
                  </a:solidFill>
                  <a:ea typeface="楷体_GB2312" charset="-122"/>
                </a:rPr>
                <a:t>……</a:t>
              </a:r>
            </a:p>
          </p:txBody>
        </p:sp>
        <p:sp>
          <p:nvSpPr>
            <p:cNvPr id="88" name="Rectangle 512"/>
            <p:cNvSpPr>
              <a:spLocks noChangeArrowheads="1"/>
            </p:cNvSpPr>
            <p:nvPr/>
          </p:nvSpPr>
          <p:spPr bwMode="auto">
            <a:xfrm>
              <a:off x="6617629" y="2363593"/>
              <a:ext cx="981075" cy="457200"/>
            </a:xfrm>
            <a:prstGeom prst="rect">
              <a:avLst/>
            </a:prstGeom>
            <a:noFill/>
            <a:ln>
              <a:noFill/>
            </a:ln>
            <a:effectLst/>
            <a:extLst>
              <a:ext uri="{909E8E84-426E-40DD-AFC4-6F175D3DCCD1}">
                <a14:hiddenFill xmlns:a14="http://schemas.microsoft.com/office/drawing/2010/main">
                  <a:solidFill>
                    <a:srgbClr val="003300"/>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kumimoji="1" lang="en-US" altLang="zh-CN" sz="2400" dirty="0">
                  <a:solidFill>
                    <a:schemeClr val="tx1"/>
                  </a:solidFill>
                  <a:ea typeface="楷体_GB2312" charset="-122"/>
                </a:rPr>
                <a:t>……</a:t>
              </a:r>
            </a:p>
          </p:txBody>
        </p:sp>
        <p:sp>
          <p:nvSpPr>
            <p:cNvPr id="89" name="Line 513"/>
            <p:cNvSpPr>
              <a:spLocks noChangeShapeType="1"/>
            </p:cNvSpPr>
            <p:nvPr/>
          </p:nvSpPr>
          <p:spPr bwMode="auto">
            <a:xfrm flipH="1">
              <a:off x="6468404" y="2881118"/>
              <a:ext cx="1162050" cy="504825"/>
            </a:xfrm>
            <a:prstGeom prst="line">
              <a:avLst/>
            </a:prstGeom>
            <a:noFill/>
            <a:ln w="19050"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90" name="Line 514"/>
            <p:cNvSpPr>
              <a:spLocks noChangeShapeType="1"/>
            </p:cNvSpPr>
            <p:nvPr/>
          </p:nvSpPr>
          <p:spPr bwMode="auto">
            <a:xfrm flipH="1">
              <a:off x="8294029" y="2882706"/>
              <a:ext cx="946150" cy="503237"/>
            </a:xfrm>
            <a:prstGeom prst="line">
              <a:avLst/>
            </a:prstGeom>
            <a:noFill/>
            <a:ln w="19050" cap="flat" algn="ctr">
              <a:solidFill>
                <a:srgbClr val="000000"/>
              </a:solidFill>
              <a:prstDash val="solid"/>
              <a:round/>
              <a:headEnd type="none" w="med" len="med"/>
              <a:tailEnd type="none"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91" name="AutoShape 515"/>
            <p:cNvSpPr>
              <a:spLocks noChangeArrowheads="1"/>
            </p:cNvSpPr>
            <p:nvPr/>
          </p:nvSpPr>
          <p:spPr bwMode="auto">
            <a:xfrm>
              <a:off x="3976029" y="1214243"/>
              <a:ext cx="241300" cy="2514600"/>
            </a:xfrm>
            <a:prstGeom prst="leftBrace">
              <a:avLst>
                <a:gd name="adj1" fmla="val 86842"/>
                <a:gd name="adj2" fmla="val 50000"/>
              </a:avLst>
            </a:prstGeom>
            <a:noFill/>
            <a:ln w="19050" cap="flat" algn="ctr">
              <a:solidFill>
                <a:srgbClr val="FF3300"/>
              </a:solidFill>
              <a:prstDash val="solid"/>
              <a:round/>
              <a:headEnd type="none" w="med" len="med"/>
              <a:tailEnd type="none" w="med" len="med"/>
            </a:ln>
            <a:extLst>
              <a:ext uri="{909E8E84-426E-40DD-AFC4-6F175D3DCCD1}">
                <a14:hiddenFill xmlns:a14="http://schemas.microsoft.com/office/drawing/2010/main">
                  <a:solidFill>
                    <a:srgbClr val="003300"/>
                  </a:solidFill>
                </a14:hiddenFill>
              </a:ext>
            </a:extLst>
          </p:spPr>
          <p:txBody>
            <a:bodyPr wrap="none">
              <a:spAutoFit/>
            </a:bodyPr>
            <a:lstStyle/>
            <a:p>
              <a:endParaRPr lang="zh-CN" altLang="en-US"/>
            </a:p>
          </p:txBody>
        </p:sp>
        <p:sp>
          <p:nvSpPr>
            <p:cNvPr id="92" name="AutoShape 516"/>
            <p:cNvSpPr>
              <a:spLocks noChangeArrowheads="1"/>
            </p:cNvSpPr>
            <p:nvPr/>
          </p:nvSpPr>
          <p:spPr bwMode="auto">
            <a:xfrm>
              <a:off x="4064929" y="4325743"/>
              <a:ext cx="165100" cy="1295400"/>
            </a:xfrm>
            <a:prstGeom prst="leftBrace">
              <a:avLst>
                <a:gd name="adj1" fmla="val 65385"/>
                <a:gd name="adj2" fmla="val 50000"/>
              </a:avLst>
            </a:prstGeom>
            <a:noFill/>
            <a:ln w="19050" cap="flat" algn="ctr">
              <a:solidFill>
                <a:srgbClr val="FF3300"/>
              </a:solidFill>
              <a:prstDash val="solid"/>
              <a:round/>
              <a:headEnd type="none" w="med" len="med"/>
              <a:tailEnd type="none" w="med" len="med"/>
            </a:ln>
            <a:extLst>
              <a:ext uri="{909E8E84-426E-40DD-AFC4-6F175D3DCCD1}">
                <a14:hiddenFill xmlns:a14="http://schemas.microsoft.com/office/drawing/2010/main">
                  <a:solidFill>
                    <a:srgbClr val="003300"/>
                  </a:solidFill>
                </a14:hiddenFill>
              </a:ext>
            </a:extLst>
          </p:spPr>
          <p:txBody>
            <a:bodyPr>
              <a:spAutoFit/>
            </a:bodyPr>
            <a:lstStyle/>
            <a:p>
              <a:endParaRPr lang="zh-CN" altLang="en-US"/>
            </a:p>
          </p:txBody>
        </p:sp>
        <p:sp>
          <p:nvSpPr>
            <p:cNvPr id="93" name="Rectangle 517"/>
            <p:cNvSpPr>
              <a:spLocks noChangeArrowheads="1"/>
            </p:cNvSpPr>
            <p:nvPr/>
          </p:nvSpPr>
          <p:spPr bwMode="auto">
            <a:xfrm>
              <a:off x="3741079" y="1804793"/>
              <a:ext cx="203200" cy="1298575"/>
            </a:xfrm>
            <a:prstGeom prst="rect">
              <a:avLst/>
            </a:prstGeom>
            <a:noFill/>
            <a:ln>
              <a:noFill/>
            </a:ln>
            <a:effectLst/>
            <a:extLst>
              <a:ext uri="{909E8E84-426E-40DD-AFC4-6F175D3DCCD1}">
                <a14:hiddenFill xmlns:a14="http://schemas.microsoft.com/office/drawing/2010/main">
                  <a:solidFill>
                    <a:srgbClr val="003300"/>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000" tIns="10800" rIns="18000" bIns="10800">
              <a:spAutoFit/>
            </a:bodyPr>
            <a:lstStyle/>
            <a:p>
              <a:pPr algn="ctr" eaLnBrk="0" hangingPunct="0">
                <a:spcBef>
                  <a:spcPct val="50000"/>
                </a:spcBef>
              </a:pPr>
              <a:r>
                <a:rPr kumimoji="1" lang="zh-CN" altLang="en-US" sz="1400" dirty="0">
                  <a:solidFill>
                    <a:srgbClr val="FF0000"/>
                  </a:solidFill>
                  <a:effectLst>
                    <a:outerShdw blurRad="38100" dist="38100" dir="2700000" algn="tl">
                      <a:srgbClr val="C0C0C0"/>
                    </a:outerShdw>
                  </a:effectLst>
                  <a:ea typeface="楷体_GB2312" charset="-122"/>
                </a:rPr>
                <a:t>全局</a:t>
              </a:r>
              <a:r>
                <a:rPr kumimoji="1" lang="en-US" altLang="zh-CN" sz="1400" dirty="0">
                  <a:solidFill>
                    <a:srgbClr val="FF0000"/>
                  </a:solidFill>
                  <a:effectLst>
                    <a:outerShdw blurRad="38100" dist="38100" dir="2700000" algn="tl">
                      <a:srgbClr val="C0C0C0"/>
                    </a:outerShdw>
                  </a:effectLst>
                  <a:ea typeface="楷体_GB2312" charset="-122"/>
                </a:rPr>
                <a:t>DBMS</a:t>
              </a:r>
            </a:p>
          </p:txBody>
        </p:sp>
        <p:sp>
          <p:nvSpPr>
            <p:cNvPr id="94" name="Rectangle 518"/>
            <p:cNvSpPr>
              <a:spLocks noChangeArrowheads="1"/>
            </p:cNvSpPr>
            <p:nvPr/>
          </p:nvSpPr>
          <p:spPr bwMode="auto">
            <a:xfrm>
              <a:off x="3779179" y="4317806"/>
              <a:ext cx="234950" cy="1298575"/>
            </a:xfrm>
            <a:prstGeom prst="rect">
              <a:avLst/>
            </a:prstGeom>
            <a:noFill/>
            <a:ln>
              <a:noFill/>
            </a:ln>
            <a:effectLst/>
            <a:extLst>
              <a:ext uri="{909E8E84-426E-40DD-AFC4-6F175D3DCCD1}">
                <a14:hiddenFill xmlns:a14="http://schemas.microsoft.com/office/drawing/2010/main">
                  <a:solidFill>
                    <a:srgbClr val="003300"/>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000" tIns="10800" rIns="18000" bIns="10800">
              <a:spAutoFit/>
            </a:bodyPr>
            <a:lstStyle/>
            <a:p>
              <a:pPr algn="ctr" eaLnBrk="0" hangingPunct="0">
                <a:spcBef>
                  <a:spcPct val="50000"/>
                </a:spcBef>
              </a:pPr>
              <a:r>
                <a:rPr kumimoji="1" lang="zh-CN" altLang="en-US" sz="1400" dirty="0">
                  <a:solidFill>
                    <a:srgbClr val="FF0000"/>
                  </a:solidFill>
                  <a:effectLst>
                    <a:outerShdw blurRad="38100" dist="38100" dir="2700000" algn="tl">
                      <a:srgbClr val="C0C0C0"/>
                    </a:outerShdw>
                  </a:effectLst>
                  <a:ea typeface="楷体_GB2312" charset="-122"/>
                </a:rPr>
                <a:t>局部</a:t>
              </a:r>
              <a:r>
                <a:rPr kumimoji="1" lang="en-US" altLang="zh-CN" sz="1400" dirty="0">
                  <a:solidFill>
                    <a:srgbClr val="FF0000"/>
                  </a:solidFill>
                  <a:effectLst>
                    <a:outerShdw blurRad="38100" dist="38100" dir="2700000" algn="tl">
                      <a:srgbClr val="C0C0C0"/>
                    </a:outerShdw>
                  </a:effectLst>
                  <a:ea typeface="楷体_GB2312" charset="-122"/>
                </a:rPr>
                <a:t>DBMS</a:t>
              </a:r>
            </a:p>
          </p:txBody>
        </p:sp>
        <p:sp>
          <p:nvSpPr>
            <p:cNvPr id="95" name="AutoShape 519"/>
            <p:cNvSpPr>
              <a:spLocks noChangeArrowheads="1"/>
            </p:cNvSpPr>
            <p:nvPr/>
          </p:nvSpPr>
          <p:spPr bwMode="auto">
            <a:xfrm>
              <a:off x="4534829" y="2001643"/>
              <a:ext cx="190500" cy="1600200"/>
            </a:xfrm>
            <a:prstGeom prst="leftBrace">
              <a:avLst>
                <a:gd name="adj1" fmla="val 70000"/>
                <a:gd name="adj2" fmla="val 50000"/>
              </a:avLst>
            </a:prstGeom>
            <a:noFill/>
            <a:ln w="19050" cap="flat" algn="ctr">
              <a:solidFill>
                <a:srgbClr val="000066"/>
              </a:solidFill>
              <a:prstDash val="solid"/>
              <a:round/>
              <a:headEnd type="none" w="med" len="med"/>
              <a:tailEnd type="none" w="med" len="med"/>
            </a:ln>
            <a:extLst>
              <a:ext uri="{909E8E84-426E-40DD-AFC4-6F175D3DCCD1}">
                <a14:hiddenFill xmlns:a14="http://schemas.microsoft.com/office/drawing/2010/main">
                  <a:solidFill>
                    <a:srgbClr val="003300"/>
                  </a:solidFill>
                </a14:hiddenFill>
              </a:ext>
            </a:extLst>
          </p:spPr>
          <p:txBody>
            <a:bodyPr>
              <a:spAutoFit/>
            </a:bodyPr>
            <a:lstStyle/>
            <a:p>
              <a:endParaRPr lang="zh-CN" altLang="en-US"/>
            </a:p>
          </p:txBody>
        </p:sp>
        <p:sp>
          <p:nvSpPr>
            <p:cNvPr id="96" name="Rectangle 520"/>
            <p:cNvSpPr>
              <a:spLocks noChangeArrowheads="1"/>
            </p:cNvSpPr>
            <p:nvPr/>
          </p:nvSpPr>
          <p:spPr bwMode="auto">
            <a:xfrm>
              <a:off x="4249079" y="2247706"/>
              <a:ext cx="234950" cy="1085850"/>
            </a:xfrm>
            <a:prstGeom prst="rect">
              <a:avLst/>
            </a:prstGeom>
            <a:noFill/>
            <a:ln>
              <a:noFill/>
            </a:ln>
            <a:effectLst/>
            <a:extLst>
              <a:ext uri="{909E8E84-426E-40DD-AFC4-6F175D3DCCD1}">
                <a14:hiddenFill xmlns:a14="http://schemas.microsoft.com/office/drawing/2010/main">
                  <a:solidFill>
                    <a:srgbClr val="003300"/>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000" tIns="10800" rIns="18000" bIns="10800">
              <a:spAutoFit/>
            </a:bodyPr>
            <a:lstStyle/>
            <a:p>
              <a:pPr algn="ctr" eaLnBrk="0" hangingPunct="0">
                <a:spcBef>
                  <a:spcPct val="50000"/>
                </a:spcBef>
              </a:pPr>
              <a:r>
                <a:rPr kumimoji="1" lang="zh-CN" altLang="en-US" sz="1400">
                  <a:effectLst>
                    <a:outerShdw blurRad="38100" dist="38100" dir="2700000" algn="tl">
                      <a:srgbClr val="C0C0C0"/>
                    </a:outerShdw>
                  </a:effectLst>
                  <a:ea typeface="楷体_GB2312" charset="-122"/>
                </a:rPr>
                <a:t>全局概念层</a:t>
              </a:r>
            </a:p>
          </p:txBody>
        </p:sp>
      </p:grpSp>
    </p:spTree>
    <p:extLst>
      <p:ext uri="{BB962C8B-B14F-4D97-AF65-F5344CB8AC3E}">
        <p14:creationId xmlns:p14="http://schemas.microsoft.com/office/powerpoint/2010/main" val="28051871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53628"/>
            <a:ext cx="10515600" cy="920336"/>
          </a:xfrm>
        </p:spPr>
        <p:txBody>
          <a:bodyPr/>
          <a:lstStyle/>
          <a:p>
            <a:r>
              <a:rPr lang="en-US" altLang="zh-CN" dirty="0"/>
              <a:t>6.1</a:t>
            </a:r>
            <a:r>
              <a:rPr lang="zh-CN" altLang="en-US" dirty="0"/>
              <a:t> </a:t>
            </a:r>
            <a:r>
              <a:rPr lang="zh-CN" altLang="zh-CN" dirty="0"/>
              <a:t>数据库系统体系</a:t>
            </a:r>
            <a:r>
              <a:rPr lang="zh-CN" altLang="en-US" dirty="0"/>
              <a:t>架</a:t>
            </a:r>
            <a:r>
              <a:rPr lang="zh-CN" altLang="zh-CN" dirty="0"/>
              <a:t>构的发展</a:t>
            </a:r>
            <a:endParaRPr lang="zh-CN" altLang="en-US" dirty="0"/>
          </a:p>
        </p:txBody>
      </p:sp>
      <p:sp>
        <p:nvSpPr>
          <p:cNvPr id="3" name="内容占位符 2"/>
          <p:cNvSpPr>
            <a:spLocks noGrp="1"/>
          </p:cNvSpPr>
          <p:nvPr>
            <p:ph idx="1"/>
          </p:nvPr>
        </p:nvSpPr>
        <p:spPr>
          <a:xfrm>
            <a:off x="838200" y="973963"/>
            <a:ext cx="10515600" cy="5436013"/>
          </a:xfrm>
        </p:spPr>
        <p:txBody>
          <a:bodyPr>
            <a:normAutofit fontScale="92500" lnSpcReduction="10000"/>
          </a:bodyPr>
          <a:lstStyle/>
          <a:p>
            <a:r>
              <a:rPr kumimoji="1" lang="zh-CN" altLang="en-US" sz="2400" dirty="0" smtClean="0"/>
              <a:t>       数据库系统体系架构发展很大程度由底层运行所依赖的计算机系统的体系架构的发展所决定</a:t>
            </a:r>
            <a:endParaRPr kumimoji="1" lang="en-US" altLang="zh-CN" sz="2400" dirty="0" smtClean="0"/>
          </a:p>
          <a:p>
            <a:pPr>
              <a:buFont typeface="Wingdings" panose="05000000000000000000" pitchFamily="2" charset="2"/>
              <a:buChar char="Ø"/>
            </a:pPr>
            <a:r>
              <a:rPr kumimoji="1" lang="zh-CN" altLang="en-US" sz="2400" dirty="0" smtClean="0"/>
              <a:t>集中式</a:t>
            </a:r>
            <a:r>
              <a:rPr kumimoji="1" lang="zh-CN" altLang="en-US" sz="2400" dirty="0"/>
              <a:t>体系</a:t>
            </a:r>
            <a:r>
              <a:rPr kumimoji="1" lang="zh-CN" altLang="en-US" sz="2400" dirty="0" smtClean="0"/>
              <a:t>架构</a:t>
            </a:r>
            <a:r>
              <a:rPr kumimoji="1" lang="en-US" altLang="zh-CN" sz="2400" dirty="0" smtClean="0"/>
              <a:t>——</a:t>
            </a:r>
            <a:r>
              <a:rPr kumimoji="1" lang="zh-CN" altLang="en-US" sz="2400" dirty="0" smtClean="0"/>
              <a:t>单节点系统</a:t>
            </a:r>
            <a:endParaRPr kumimoji="1" lang="en-US" altLang="zh-CN" sz="2400" dirty="0"/>
          </a:p>
          <a:p>
            <a:pPr>
              <a:buFont typeface="Wingdings" panose="05000000000000000000" pitchFamily="2" charset="2"/>
              <a:buChar char="Ø"/>
            </a:pPr>
            <a:r>
              <a:rPr kumimoji="1" lang="zh-CN" altLang="en-US" sz="2400" dirty="0"/>
              <a:t>客户</a:t>
            </a:r>
            <a:r>
              <a:rPr kumimoji="1" lang="en-US" altLang="zh-CN" sz="2400" dirty="0"/>
              <a:t>-</a:t>
            </a:r>
            <a:r>
              <a:rPr kumimoji="1" lang="zh-CN" altLang="en-US" sz="2400" dirty="0"/>
              <a:t>服务器体系</a:t>
            </a:r>
            <a:r>
              <a:rPr kumimoji="1" lang="zh-CN" altLang="en-US" sz="2400" dirty="0" smtClean="0"/>
              <a:t>架构</a:t>
            </a:r>
            <a:r>
              <a:rPr kumimoji="1" lang="en-US" altLang="zh-CN" sz="2400" dirty="0" smtClean="0"/>
              <a:t>——</a:t>
            </a:r>
            <a:r>
              <a:rPr kumimoji="1" lang="zh-CN" altLang="en-US" sz="2400" dirty="0" smtClean="0"/>
              <a:t>网络出现</a:t>
            </a:r>
            <a:endParaRPr kumimoji="1" lang="en-US" altLang="zh-CN" sz="2400" dirty="0"/>
          </a:p>
          <a:p>
            <a:pPr>
              <a:buFont typeface="Wingdings" panose="05000000000000000000" pitchFamily="2" charset="2"/>
              <a:buChar char="Ø"/>
            </a:pPr>
            <a:r>
              <a:rPr kumimoji="1" lang="zh-CN" altLang="en-US" sz="2400" dirty="0" smtClean="0"/>
              <a:t>并行数据库体系架构</a:t>
            </a:r>
            <a:r>
              <a:rPr kumimoji="1" lang="en-US" altLang="zh-CN" sz="2400" dirty="0" smtClean="0"/>
              <a:t>——</a:t>
            </a:r>
            <a:r>
              <a:rPr kumimoji="1" lang="zh-CN" altLang="en-US" sz="2400" dirty="0" smtClean="0"/>
              <a:t>多核，多机、</a:t>
            </a:r>
            <a:r>
              <a:rPr kumimoji="1" lang="zh-CN" altLang="en-US" sz="2400" dirty="0"/>
              <a:t>并行系统</a:t>
            </a:r>
            <a:endParaRPr kumimoji="1" lang="en-US" altLang="zh-CN" sz="2400" dirty="0" smtClean="0"/>
          </a:p>
          <a:p>
            <a:pPr>
              <a:buFont typeface="Wingdings" panose="05000000000000000000" pitchFamily="2" charset="2"/>
              <a:buChar char="Ø"/>
            </a:pPr>
            <a:r>
              <a:rPr kumimoji="1" lang="zh-CN" altLang="en-US" sz="2400" dirty="0" smtClean="0"/>
              <a:t>分布式</a:t>
            </a:r>
            <a:r>
              <a:rPr kumimoji="1" lang="zh-CN" altLang="en-US" sz="2400" dirty="0"/>
              <a:t>体系</a:t>
            </a:r>
            <a:r>
              <a:rPr kumimoji="1" lang="zh-CN" altLang="en-US" sz="2400" dirty="0" smtClean="0"/>
              <a:t>架构</a:t>
            </a:r>
            <a:r>
              <a:rPr kumimoji="1" lang="en-US" altLang="zh-CN" sz="2400" dirty="0" smtClean="0"/>
              <a:t>——</a:t>
            </a:r>
            <a:r>
              <a:rPr kumimoji="1" lang="zh-CN" altLang="en-US" sz="2400" dirty="0" smtClean="0"/>
              <a:t>集群</a:t>
            </a:r>
            <a:endParaRPr kumimoji="1" lang="en-US" altLang="zh-CN" sz="2400" dirty="0" smtClean="0"/>
          </a:p>
          <a:p>
            <a:r>
              <a:rPr kumimoji="1" lang="zh-CN" altLang="en-US" sz="2400" b="1" dirty="0"/>
              <a:t>发展动力：</a:t>
            </a:r>
            <a:endParaRPr kumimoji="1" lang="en-US" altLang="zh-CN" sz="2400" b="1" dirty="0"/>
          </a:p>
          <a:p>
            <a:pPr>
              <a:buFont typeface="Wingdings" panose="05000000000000000000" pitchFamily="2" charset="2"/>
              <a:buChar char="Ø"/>
            </a:pPr>
            <a:r>
              <a:rPr kumimoji="1" lang="zh-CN" altLang="en-US" sz="2400" dirty="0"/>
              <a:t>需求的驱动</a:t>
            </a:r>
            <a:endParaRPr kumimoji="1" lang="en-US" altLang="zh-CN" sz="2400" dirty="0"/>
          </a:p>
          <a:p>
            <a:pPr>
              <a:buFont typeface="Wingdings" panose="05000000000000000000" pitchFamily="2" charset="2"/>
              <a:buChar char="Ø"/>
            </a:pPr>
            <a:r>
              <a:rPr kumimoji="1" lang="zh-CN" altLang="en-US" sz="2400" dirty="0"/>
              <a:t>计算机硬件的推动</a:t>
            </a:r>
            <a:endParaRPr kumimoji="1" lang="en-US" altLang="zh-CN" sz="2400" dirty="0"/>
          </a:p>
          <a:p>
            <a:pPr>
              <a:buFont typeface="Wingdings" panose="05000000000000000000" pitchFamily="2" charset="2"/>
              <a:buChar char="Ø"/>
            </a:pPr>
            <a:r>
              <a:rPr kumimoji="1" lang="zh-CN" altLang="en-US" sz="2400" dirty="0"/>
              <a:t>数据、软件规模日益</a:t>
            </a:r>
            <a:r>
              <a:rPr kumimoji="1" lang="zh-CN" altLang="en-US" sz="2400" dirty="0" smtClean="0"/>
              <a:t>庞大</a:t>
            </a:r>
            <a:endParaRPr kumimoji="1" lang="en-US" altLang="zh-CN" sz="2400" dirty="0" smtClean="0"/>
          </a:p>
          <a:p>
            <a:pPr>
              <a:buFont typeface="Wingdings" panose="05000000000000000000" pitchFamily="2" charset="2"/>
              <a:buChar char="Ø"/>
            </a:pPr>
            <a:r>
              <a:rPr kumimoji="1" lang="zh-CN" altLang="en-US" sz="2400" dirty="0" smtClean="0"/>
              <a:t>软件系统“分工”</a:t>
            </a:r>
            <a:r>
              <a:rPr kumimoji="1" lang="zh-CN" altLang="en-US" sz="2400" dirty="0"/>
              <a:t>、</a:t>
            </a:r>
            <a:r>
              <a:rPr kumimoji="1" lang="zh-CN" altLang="en-US" sz="2400" dirty="0" smtClean="0"/>
              <a:t>“分层”的设计思路逐渐成熟</a:t>
            </a:r>
            <a:endParaRPr kumimoji="1" lang="en-US" altLang="zh-CN" sz="2400" dirty="0"/>
          </a:p>
        </p:txBody>
      </p:sp>
      <p:sp>
        <p:nvSpPr>
          <p:cNvPr id="5" name="灯片编号占位符 4"/>
          <p:cNvSpPr>
            <a:spLocks noGrp="1"/>
          </p:cNvSpPr>
          <p:nvPr>
            <p:ph type="sldNum" sz="quarter" idx="12"/>
          </p:nvPr>
        </p:nvSpPr>
        <p:spPr/>
        <p:txBody>
          <a:bodyPr/>
          <a:lstStyle/>
          <a:p>
            <a:fld id="{C464E751-8DDD-48F4-87DB-3D6A7AC74B40}" type="slidenum">
              <a:rPr lang="zh-CN" altLang="en-US" smtClean="0"/>
              <a:t>4</a:t>
            </a:fld>
            <a:endParaRPr lang="zh-CN" altLang="en-US" dirty="0"/>
          </a:p>
        </p:txBody>
      </p:sp>
    </p:spTree>
    <p:extLst>
      <p:ext uri="{BB962C8B-B14F-4D97-AF65-F5344CB8AC3E}">
        <p14:creationId xmlns:p14="http://schemas.microsoft.com/office/powerpoint/2010/main" val="41480138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38200" y="891250"/>
            <a:ext cx="10515600" cy="5691329"/>
          </a:xfrm>
        </p:spPr>
        <p:txBody>
          <a:bodyPr>
            <a:normAutofit/>
          </a:bodyPr>
          <a:lstStyle/>
          <a:p>
            <a:r>
              <a:rPr lang="zh-CN" altLang="en-US" sz="2400" b="1" dirty="0" smtClean="0"/>
              <a:t>数据分片</a:t>
            </a:r>
            <a:r>
              <a:rPr lang="zh-CN" altLang="en-US" sz="2400" dirty="0" smtClean="0"/>
              <a:t>：实现</a:t>
            </a:r>
            <a:r>
              <a:rPr lang="zh-CN" altLang="en-US" sz="2400" dirty="0"/>
              <a:t>对全局关系的逻辑划分</a:t>
            </a:r>
            <a:r>
              <a:rPr lang="zh-CN" altLang="en-US" sz="2400" dirty="0" smtClean="0"/>
              <a:t>，将</a:t>
            </a:r>
            <a:r>
              <a:rPr lang="zh-CN" altLang="en-US" sz="2400" dirty="0"/>
              <a:t>全局关系划分为</a:t>
            </a:r>
            <a:r>
              <a:rPr lang="zh-CN" altLang="en-US" sz="2400" dirty="0" smtClean="0"/>
              <a:t>逻辑片段（子关系</a:t>
            </a:r>
            <a:r>
              <a:rPr lang="zh-CN" altLang="en-US" sz="2400" dirty="0"/>
              <a:t>）</a:t>
            </a:r>
            <a:r>
              <a:rPr lang="zh-CN" altLang="en-US" sz="2400" dirty="0" smtClean="0"/>
              <a:t>，</a:t>
            </a:r>
            <a:r>
              <a:rPr lang="zh-CN" altLang="en-US" sz="2400" dirty="0"/>
              <a:t>而数据</a:t>
            </a:r>
            <a:r>
              <a:rPr lang="zh-CN" altLang="en-US" sz="2400" dirty="0" smtClean="0"/>
              <a:t>分配则是</a:t>
            </a:r>
            <a:r>
              <a:rPr lang="zh-CN" altLang="en-US" sz="2400" dirty="0"/>
              <a:t>再以一定的冗余度将子关系分配到多个结点上，数据分布即数据分片与数据分配的总和。</a:t>
            </a:r>
            <a:endParaRPr lang="en-US" altLang="zh-CN" sz="2400" dirty="0"/>
          </a:p>
          <a:p>
            <a:r>
              <a:rPr lang="zh-CN" altLang="en-US" sz="2400" dirty="0" smtClean="0"/>
              <a:t>       数据分片的结果具有</a:t>
            </a:r>
            <a:r>
              <a:rPr lang="zh-CN" altLang="en-US" sz="2400" dirty="0"/>
              <a:t>全局数据可重构、局部分片不相交的特点</a:t>
            </a:r>
            <a:r>
              <a:rPr lang="zh-CN" altLang="en-US" sz="2400" dirty="0" smtClean="0"/>
              <a:t>。</a:t>
            </a:r>
            <a:endParaRPr lang="en-US" altLang="zh-CN" sz="2400" dirty="0" smtClean="0"/>
          </a:p>
          <a:p>
            <a:r>
              <a:rPr lang="zh-CN" altLang="en-US" sz="2400" dirty="0" smtClean="0"/>
              <a:t>       分片往往结合用户需求</a:t>
            </a:r>
            <a:r>
              <a:rPr lang="zh-CN" altLang="en-US" sz="2400" dirty="0"/>
              <a:t>，适应分布式的事务处理数据查询，提高系统的可用性</a:t>
            </a:r>
            <a:r>
              <a:rPr lang="zh-CN" altLang="en-US" sz="2400" dirty="0" smtClean="0"/>
              <a:t>。</a:t>
            </a:r>
            <a:endParaRPr lang="en-US" altLang="zh-CN" sz="2400" dirty="0" smtClean="0"/>
          </a:p>
          <a:p>
            <a:endParaRPr lang="en-US" altLang="zh-CN" sz="2400" dirty="0"/>
          </a:p>
          <a:p>
            <a:r>
              <a:rPr lang="zh-CN" altLang="en-US" sz="2400" b="1" dirty="0" smtClean="0"/>
              <a:t>数据分配</a:t>
            </a:r>
            <a:r>
              <a:rPr lang="zh-CN" altLang="en-US" sz="2400" dirty="0" smtClean="0"/>
              <a:t>：目的</a:t>
            </a:r>
            <a:r>
              <a:rPr lang="zh-CN" altLang="en-US" sz="2400" dirty="0"/>
              <a:t>是通过一定的冗余片段在各结点上的分布，提高系统的可靠性，缩短局部应用的响应时间，减少系统的数据通信代价</a:t>
            </a:r>
            <a:r>
              <a:rPr lang="zh-CN" altLang="en-US" sz="2400" dirty="0" smtClean="0"/>
              <a:t>。</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40</a:t>
            </a:fld>
            <a:endParaRPr lang="zh-CN" altLang="en-US" dirty="0"/>
          </a:p>
        </p:txBody>
      </p:sp>
      <p:sp>
        <p:nvSpPr>
          <p:cNvPr id="5" name="标题 1"/>
          <p:cNvSpPr>
            <a:spLocks noGrp="1"/>
          </p:cNvSpPr>
          <p:nvPr>
            <p:ph type="title"/>
          </p:nvPr>
        </p:nvSpPr>
        <p:spPr>
          <a:xfrm>
            <a:off x="838200" y="-29086"/>
            <a:ext cx="10515600" cy="920336"/>
          </a:xfrm>
        </p:spPr>
        <p:txBody>
          <a:bodyPr/>
          <a:lstStyle/>
          <a:p>
            <a:r>
              <a:rPr lang="en-US" altLang="zh-CN" dirty="0"/>
              <a:t>6.3.1</a:t>
            </a:r>
            <a:r>
              <a:rPr lang="zh-CN" altLang="en-US" dirty="0"/>
              <a:t>分布式数据库系统概述（续）</a:t>
            </a:r>
          </a:p>
        </p:txBody>
      </p:sp>
    </p:spTree>
    <p:extLst>
      <p:ext uri="{BB962C8B-B14F-4D97-AF65-F5344CB8AC3E}">
        <p14:creationId xmlns:p14="http://schemas.microsoft.com/office/powerpoint/2010/main" val="73012306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38200" y="891250"/>
            <a:ext cx="10515600" cy="5691329"/>
          </a:xfrm>
        </p:spPr>
        <p:txBody>
          <a:bodyPr>
            <a:normAutofit lnSpcReduction="10000"/>
          </a:bodyPr>
          <a:lstStyle/>
          <a:p>
            <a:r>
              <a:rPr lang="zh-CN" altLang="en-US" sz="2400" dirty="0" smtClean="0"/>
              <a:t>数据分配准则：</a:t>
            </a:r>
            <a:endParaRPr lang="en-US" altLang="zh-CN" sz="2400" dirty="0" smtClean="0"/>
          </a:p>
          <a:p>
            <a:r>
              <a:rPr lang="zh-CN" altLang="en-US" sz="2400" dirty="0" smtClean="0"/>
              <a:t>（</a:t>
            </a:r>
            <a:r>
              <a:rPr lang="en-US" altLang="zh-CN" sz="2400" dirty="0" smtClean="0"/>
              <a:t>1</a:t>
            </a:r>
            <a:r>
              <a:rPr lang="zh-CN" altLang="en-US" sz="2400" dirty="0" smtClean="0"/>
              <a:t>）处理局部性。数据分配时应尽量提高数据的局部性，使应用在本结点或相邻的节点处理，以尽可能的减少因为对其他节点数据访问而产生的通信代价。</a:t>
            </a:r>
            <a:endParaRPr lang="en-US" altLang="zh-CN" sz="2400" dirty="0" smtClean="0"/>
          </a:p>
          <a:p>
            <a:r>
              <a:rPr lang="zh-CN" altLang="en-US" sz="2400" dirty="0" smtClean="0"/>
              <a:t>（</a:t>
            </a:r>
            <a:r>
              <a:rPr lang="en-US" altLang="zh-CN" sz="2400" dirty="0" smtClean="0"/>
              <a:t>2</a:t>
            </a:r>
            <a:r>
              <a:rPr lang="zh-CN" altLang="en-US" sz="2400" dirty="0" smtClean="0"/>
              <a:t>）数据可用性和可靠性。尽量提高数据只读应用的可靠性，减少因数据检索和更新不同步造成的“脏数据”或“过时数据”。尽可能提高系统的可用性，使系统的管理和存储代价降低。</a:t>
            </a:r>
            <a:endParaRPr lang="en-US" altLang="zh-CN" sz="2400" dirty="0" smtClean="0"/>
          </a:p>
          <a:p>
            <a:r>
              <a:rPr lang="zh-CN" altLang="en-US" sz="2400" dirty="0" smtClean="0"/>
              <a:t>（</a:t>
            </a:r>
            <a:r>
              <a:rPr lang="en-US" altLang="zh-CN" sz="2400" dirty="0" smtClean="0"/>
              <a:t>3</a:t>
            </a:r>
            <a:r>
              <a:rPr lang="zh-CN" altLang="en-US" sz="2400" dirty="0" smtClean="0"/>
              <a:t>）工作负荷分布均匀性。使各结点的负载（各结点所担负的全局应用和局部应用的规模）均匀化，尽量提高系统的并行处理能力，但这有可能降低处理的局部性，增加系统的通信开销。</a:t>
            </a:r>
            <a:endParaRPr lang="en-US" altLang="zh-CN" sz="2400" dirty="0" smtClean="0"/>
          </a:p>
          <a:p>
            <a:r>
              <a:rPr lang="zh-CN" altLang="en-US" sz="2400" dirty="0" smtClean="0"/>
              <a:t>       一般情况下，上述的</a:t>
            </a:r>
            <a:r>
              <a:rPr lang="en-US" altLang="zh-CN" sz="2400" dirty="0" smtClean="0"/>
              <a:t>3</a:t>
            </a:r>
            <a:r>
              <a:rPr lang="zh-CN" altLang="en-US" sz="2400" dirty="0" smtClean="0"/>
              <a:t>个准则不可能同时满足，应该根据具体的客户需求和系统的主要目标，以一个为主要，其他的可以作为约束条件。</a:t>
            </a:r>
            <a:endParaRPr lang="zh-CN" altLang="en-US" sz="2400"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41</a:t>
            </a:fld>
            <a:endParaRPr lang="zh-CN" altLang="en-US" dirty="0"/>
          </a:p>
        </p:txBody>
      </p:sp>
      <p:sp>
        <p:nvSpPr>
          <p:cNvPr id="5" name="标题 1"/>
          <p:cNvSpPr>
            <a:spLocks noGrp="1"/>
          </p:cNvSpPr>
          <p:nvPr>
            <p:ph type="title"/>
          </p:nvPr>
        </p:nvSpPr>
        <p:spPr>
          <a:xfrm>
            <a:off x="838200" y="-29086"/>
            <a:ext cx="10515600" cy="920336"/>
          </a:xfrm>
        </p:spPr>
        <p:txBody>
          <a:bodyPr/>
          <a:lstStyle/>
          <a:p>
            <a:r>
              <a:rPr lang="en-US" altLang="zh-CN" dirty="0"/>
              <a:t>6.3.1</a:t>
            </a:r>
            <a:r>
              <a:rPr lang="zh-CN" altLang="en-US" dirty="0"/>
              <a:t>分布式数据库系统概述（续）</a:t>
            </a:r>
          </a:p>
        </p:txBody>
      </p:sp>
    </p:spTree>
    <p:extLst>
      <p:ext uri="{BB962C8B-B14F-4D97-AF65-F5344CB8AC3E}">
        <p14:creationId xmlns:p14="http://schemas.microsoft.com/office/powerpoint/2010/main" val="206752617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38200" y="891250"/>
            <a:ext cx="10515600" cy="5691329"/>
          </a:xfrm>
        </p:spPr>
        <p:txBody>
          <a:bodyPr>
            <a:normAutofit/>
          </a:bodyPr>
          <a:lstStyle/>
          <a:p>
            <a:pPr>
              <a:lnSpc>
                <a:spcPct val="100000"/>
              </a:lnSpc>
            </a:pPr>
            <a:r>
              <a:rPr lang="zh-CN" altLang="en-US" sz="2400" dirty="0"/>
              <a:t>分布式数据库系统中的映像和数据独立性</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42</a:t>
            </a:fld>
            <a:endParaRPr lang="zh-CN" altLang="en-US" dirty="0"/>
          </a:p>
        </p:txBody>
      </p:sp>
      <p:sp>
        <p:nvSpPr>
          <p:cNvPr id="5" name="标题 1"/>
          <p:cNvSpPr>
            <a:spLocks noGrp="1"/>
          </p:cNvSpPr>
          <p:nvPr>
            <p:ph type="title"/>
          </p:nvPr>
        </p:nvSpPr>
        <p:spPr>
          <a:xfrm>
            <a:off x="838200" y="-29086"/>
            <a:ext cx="10515600" cy="920336"/>
          </a:xfrm>
        </p:spPr>
        <p:txBody>
          <a:bodyPr/>
          <a:lstStyle/>
          <a:p>
            <a:r>
              <a:rPr lang="en-US" altLang="zh-CN" dirty="0"/>
              <a:t>6.3.1</a:t>
            </a:r>
            <a:r>
              <a:rPr lang="zh-CN" altLang="en-US" dirty="0"/>
              <a:t>分布式数据库系统概述（续）</a:t>
            </a:r>
          </a:p>
        </p:txBody>
      </p:sp>
      <p:graphicFrame>
        <p:nvGraphicFramePr>
          <p:cNvPr id="97" name="Object 636"/>
          <p:cNvGraphicFramePr>
            <a:graphicFrameLocks noChangeAspect="1"/>
          </p:cNvGraphicFramePr>
          <p:nvPr>
            <p:extLst>
              <p:ext uri="{D42A27DB-BD31-4B8C-83A1-F6EECF244321}">
                <p14:modId xmlns:p14="http://schemas.microsoft.com/office/powerpoint/2010/main" val="3257248710"/>
              </p:ext>
            </p:extLst>
          </p:nvPr>
        </p:nvGraphicFramePr>
        <p:xfrm>
          <a:off x="1675295" y="1604500"/>
          <a:ext cx="8497888" cy="4038600"/>
        </p:xfrm>
        <a:graphic>
          <a:graphicData uri="http://schemas.openxmlformats.org/presentationml/2006/ole">
            <mc:AlternateContent xmlns:mc="http://schemas.openxmlformats.org/markup-compatibility/2006">
              <mc:Choice xmlns:v="urn:schemas-microsoft-com:vml" Requires="v">
                <p:oleObj spid="_x0000_s4524" name="Visio" r:id="rId3" imgW="6438519" imgH="2676525" progId="Visio.Drawing.11">
                  <p:embed/>
                </p:oleObj>
              </mc:Choice>
              <mc:Fallback>
                <p:oleObj name="Visio" r:id="rId3" imgW="6438519" imgH="2676525" progId="Visio.Drawing.11">
                  <p:embed/>
                  <p:pic>
                    <p:nvPicPr>
                      <p:cNvPr id="95" name="Object 63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5295" y="1604500"/>
                        <a:ext cx="8497888" cy="403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411684107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38200" y="1030146"/>
            <a:ext cx="10515600" cy="5691329"/>
          </a:xfrm>
        </p:spPr>
        <p:txBody>
          <a:bodyPr>
            <a:normAutofit/>
          </a:bodyPr>
          <a:lstStyle/>
          <a:p>
            <a:pPr>
              <a:lnSpc>
                <a:spcPct val="100000"/>
              </a:lnSpc>
            </a:pPr>
            <a:r>
              <a:rPr lang="zh-CN" altLang="en-US" sz="2400" dirty="0" smtClean="0"/>
              <a:t>需要了解的技术包括：</a:t>
            </a:r>
            <a:endParaRPr lang="en-US" altLang="zh-CN" sz="2400" dirty="0" smtClean="0"/>
          </a:p>
          <a:p>
            <a:pPr marL="342900" indent="-342900">
              <a:lnSpc>
                <a:spcPct val="100000"/>
              </a:lnSpc>
              <a:buFont typeface="Wingdings" panose="05000000000000000000" pitchFamily="2" charset="2"/>
              <a:buChar char="Ø"/>
            </a:pPr>
            <a:r>
              <a:rPr lang="zh-CN" altLang="en-US" sz="2400" dirty="0" smtClean="0"/>
              <a:t>分布式</a:t>
            </a:r>
            <a:r>
              <a:rPr lang="zh-CN" altLang="en-US" sz="2400" dirty="0"/>
              <a:t>事务系统</a:t>
            </a:r>
            <a:r>
              <a:rPr lang="zh-CN" altLang="en-US" sz="2400" dirty="0" smtClean="0"/>
              <a:t>结构</a:t>
            </a:r>
            <a:endParaRPr lang="en-US" altLang="zh-CN" sz="2400" dirty="0" smtClean="0"/>
          </a:p>
          <a:p>
            <a:pPr marL="342900" indent="-342900">
              <a:lnSpc>
                <a:spcPct val="100000"/>
              </a:lnSpc>
              <a:buFont typeface="Wingdings" panose="05000000000000000000" pitchFamily="2" charset="2"/>
              <a:buChar char="Ø"/>
            </a:pPr>
            <a:r>
              <a:rPr lang="zh-CN" altLang="en-US" sz="2400" dirty="0" smtClean="0"/>
              <a:t>并发</a:t>
            </a:r>
            <a:r>
              <a:rPr lang="zh-CN" altLang="en-US" sz="2400" dirty="0"/>
              <a:t>控制</a:t>
            </a:r>
            <a:r>
              <a:rPr lang="zh-CN" altLang="en-US" sz="2400" dirty="0" smtClean="0"/>
              <a:t>机制</a:t>
            </a:r>
            <a:endParaRPr lang="en-US" altLang="zh-CN" sz="2400" dirty="0" smtClean="0"/>
          </a:p>
          <a:p>
            <a:pPr>
              <a:lnSpc>
                <a:spcPct val="100000"/>
              </a:lnSpc>
            </a:pPr>
            <a:endParaRPr lang="en-US" altLang="zh-CN" sz="2400" dirty="0" smtClean="0"/>
          </a:p>
          <a:p>
            <a:pPr>
              <a:lnSpc>
                <a:spcPct val="100000"/>
              </a:lnSpc>
            </a:pPr>
            <a:r>
              <a:rPr lang="zh-CN" altLang="en-US" sz="2400" dirty="0" smtClean="0"/>
              <a:t>在此</a:t>
            </a:r>
            <a:r>
              <a:rPr lang="zh-CN" altLang="en-US" sz="2400" dirty="0"/>
              <a:t>基础</a:t>
            </a:r>
            <a:r>
              <a:rPr lang="zh-CN" altLang="en-US" sz="2400" dirty="0" smtClean="0"/>
              <a:t>上，进一步了解：</a:t>
            </a:r>
            <a:endParaRPr lang="en-US" altLang="zh-CN" sz="2400" dirty="0" smtClean="0"/>
          </a:p>
          <a:p>
            <a:pPr marL="342900" indent="-342900">
              <a:lnSpc>
                <a:spcPct val="100000"/>
              </a:lnSpc>
              <a:buFont typeface="Wingdings" panose="05000000000000000000" pitchFamily="2" charset="2"/>
              <a:buChar char="Ø"/>
            </a:pPr>
            <a:r>
              <a:rPr lang="zh-CN" altLang="en-US" sz="2400" dirty="0" smtClean="0"/>
              <a:t>数据库设计方案</a:t>
            </a:r>
            <a:endParaRPr lang="en-US" altLang="zh-CN" sz="2400" dirty="0" smtClean="0"/>
          </a:p>
          <a:p>
            <a:pPr marL="342900" indent="-342900">
              <a:lnSpc>
                <a:spcPct val="100000"/>
              </a:lnSpc>
              <a:buFont typeface="Wingdings" panose="05000000000000000000" pitchFamily="2" charset="2"/>
              <a:buChar char="Ø"/>
            </a:pPr>
            <a:r>
              <a:rPr lang="zh-CN" altLang="en-US" sz="2400" dirty="0" smtClean="0"/>
              <a:t>异构</a:t>
            </a:r>
            <a:r>
              <a:rPr lang="zh-CN" altLang="en-US" sz="2400" dirty="0"/>
              <a:t>与基于云的</a:t>
            </a:r>
            <a:r>
              <a:rPr lang="zh-CN" altLang="en-US" sz="2400" dirty="0" smtClean="0"/>
              <a:t>分布式数据库</a:t>
            </a:r>
            <a:endParaRPr lang="en-US" altLang="zh-CN" sz="2400" dirty="0" smtClean="0"/>
          </a:p>
          <a:p>
            <a:pPr marL="342900" indent="-342900">
              <a:lnSpc>
                <a:spcPct val="100000"/>
              </a:lnSpc>
              <a:buFont typeface="Wingdings" panose="05000000000000000000" pitchFamily="2" charset="2"/>
              <a:buChar char="Ø"/>
            </a:pPr>
            <a:r>
              <a:rPr lang="zh-CN" altLang="en-US" sz="2400" dirty="0" smtClean="0"/>
              <a:t>目录系统</a:t>
            </a:r>
            <a:endParaRPr lang="zh-CN" altLang="en-US" sz="2400"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43</a:t>
            </a:fld>
            <a:endParaRPr lang="zh-CN" altLang="en-US" dirty="0"/>
          </a:p>
        </p:txBody>
      </p:sp>
      <p:sp>
        <p:nvSpPr>
          <p:cNvPr id="5" name="标题 1"/>
          <p:cNvSpPr>
            <a:spLocks noGrp="1"/>
          </p:cNvSpPr>
          <p:nvPr>
            <p:ph type="title"/>
          </p:nvPr>
        </p:nvSpPr>
        <p:spPr>
          <a:xfrm>
            <a:off x="838200" y="109810"/>
            <a:ext cx="10515600" cy="920336"/>
          </a:xfrm>
        </p:spPr>
        <p:txBody>
          <a:bodyPr/>
          <a:lstStyle/>
          <a:p>
            <a:r>
              <a:rPr lang="en-US" altLang="zh-CN" dirty="0"/>
              <a:t>6.3.1</a:t>
            </a:r>
            <a:r>
              <a:rPr lang="zh-CN" altLang="en-US" dirty="0"/>
              <a:t>分布式数据库系统概述（续）</a:t>
            </a:r>
          </a:p>
        </p:txBody>
      </p:sp>
    </p:spTree>
    <p:extLst>
      <p:ext uri="{BB962C8B-B14F-4D97-AF65-F5344CB8AC3E}">
        <p14:creationId xmlns:p14="http://schemas.microsoft.com/office/powerpoint/2010/main" val="213549262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52890"/>
            <a:ext cx="10515600" cy="920336"/>
          </a:xfrm>
        </p:spPr>
        <p:txBody>
          <a:bodyPr>
            <a:normAutofit/>
          </a:bodyPr>
          <a:lstStyle/>
          <a:p>
            <a:r>
              <a:rPr kumimoji="1" lang="en-US" altLang="zh-CN" dirty="0"/>
              <a:t>6.3.1</a:t>
            </a:r>
            <a:r>
              <a:rPr kumimoji="1" lang="zh-CN" altLang="en-US" dirty="0"/>
              <a:t> 分布式事务系统</a:t>
            </a:r>
            <a:r>
              <a:rPr kumimoji="1" lang="zh-CN" altLang="en-US" dirty="0" smtClean="0"/>
              <a:t>结构</a:t>
            </a:r>
            <a:endParaRPr lang="zh-CN" altLang="en-US" dirty="0"/>
          </a:p>
        </p:txBody>
      </p:sp>
      <p:sp>
        <p:nvSpPr>
          <p:cNvPr id="3" name="内容占位符 2"/>
          <p:cNvSpPr>
            <a:spLocks noGrp="1"/>
          </p:cNvSpPr>
          <p:nvPr>
            <p:ph idx="1"/>
          </p:nvPr>
        </p:nvSpPr>
        <p:spPr>
          <a:xfrm>
            <a:off x="838200" y="867446"/>
            <a:ext cx="10515600" cy="2672588"/>
          </a:xfrm>
        </p:spPr>
        <p:txBody>
          <a:bodyPr>
            <a:normAutofit/>
          </a:bodyPr>
          <a:lstStyle/>
          <a:p>
            <a:r>
              <a:rPr lang="zh-CN" altLang="en-US" sz="2400" dirty="0" smtClean="0"/>
              <a:t>分布式数据库中的事务可分为两类：</a:t>
            </a:r>
            <a:endParaRPr lang="en-US" altLang="zh-CN" sz="2400" dirty="0" smtClean="0"/>
          </a:p>
          <a:p>
            <a:r>
              <a:rPr lang="zh-CN" altLang="en-US" sz="2400" dirty="0" smtClean="0"/>
              <a:t>局部事务（</a:t>
            </a:r>
            <a:r>
              <a:rPr lang="en-US" altLang="zh-CN" sz="2400" dirty="0" smtClean="0"/>
              <a:t>local transaction</a:t>
            </a:r>
            <a:r>
              <a:rPr lang="zh-CN" altLang="en-US" sz="2400" dirty="0" smtClean="0"/>
              <a:t>）</a:t>
            </a:r>
            <a:r>
              <a:rPr lang="en-US" altLang="zh-CN" sz="2400" dirty="0" smtClean="0"/>
              <a:t>——</a:t>
            </a:r>
            <a:r>
              <a:rPr lang="zh-CN" altLang="en-US" sz="2400" dirty="0" smtClean="0"/>
              <a:t>访问、更新局部分布式系统中的某个数据库就能完成的事务。</a:t>
            </a:r>
            <a:endParaRPr lang="en-US" altLang="zh-CN" sz="2400" dirty="0" smtClean="0"/>
          </a:p>
          <a:p>
            <a:r>
              <a:rPr lang="zh-CN" altLang="en-US" sz="2400" dirty="0" smtClean="0"/>
              <a:t>全局事务（</a:t>
            </a:r>
            <a:r>
              <a:rPr lang="en-US" altLang="zh-CN" sz="2400" dirty="0" smtClean="0"/>
              <a:t>global transaction</a:t>
            </a:r>
            <a:r>
              <a:rPr lang="zh-CN" altLang="en-US" sz="2400" dirty="0" smtClean="0"/>
              <a:t>）</a:t>
            </a:r>
            <a:r>
              <a:rPr lang="en-US" altLang="zh-CN" sz="2400" dirty="0" smtClean="0"/>
              <a:t>——</a:t>
            </a:r>
            <a:r>
              <a:rPr lang="zh-CN" altLang="en-US" sz="2400" dirty="0" smtClean="0"/>
              <a:t>需要访问、更新分布式数据库系统中的多个数据库才能完成的事务。</a:t>
            </a:r>
            <a:endParaRPr lang="zh-CN" altLang="en-US" sz="2400"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44</a:t>
            </a:fld>
            <a:endParaRPr lang="zh-CN" altLang="en-US" dirty="0"/>
          </a:p>
        </p:txBody>
      </p:sp>
      <p:sp>
        <p:nvSpPr>
          <p:cNvPr id="5" name="矩形 4">
            <a:extLst>
              <a:ext uri="{FF2B5EF4-FFF2-40B4-BE49-F238E27FC236}">
                <a16:creationId xmlns:a16="http://schemas.microsoft.com/office/drawing/2014/main" id="{2DAC3329-23E9-2340-B666-BEF209011CA9}"/>
              </a:ext>
            </a:extLst>
          </p:cNvPr>
          <p:cNvSpPr/>
          <p:nvPr/>
        </p:nvSpPr>
        <p:spPr>
          <a:xfrm>
            <a:off x="1610256" y="4033693"/>
            <a:ext cx="1454728" cy="44334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zh-CN" altLang="en-US" dirty="0"/>
              <a:t>事务协调器</a:t>
            </a:r>
            <a:r>
              <a:rPr kumimoji="1" lang="en-US" altLang="zh-CN" dirty="0"/>
              <a:t>1</a:t>
            </a:r>
            <a:endParaRPr kumimoji="1" lang="zh-CN" altLang="en-US" dirty="0"/>
          </a:p>
        </p:txBody>
      </p:sp>
      <p:sp>
        <p:nvSpPr>
          <p:cNvPr id="6" name="矩形 5">
            <a:extLst>
              <a:ext uri="{FF2B5EF4-FFF2-40B4-BE49-F238E27FC236}">
                <a16:creationId xmlns:a16="http://schemas.microsoft.com/office/drawing/2014/main" id="{AC64F96C-AAE3-9D4E-8805-0A7A858CDF2C}"/>
              </a:ext>
            </a:extLst>
          </p:cNvPr>
          <p:cNvSpPr/>
          <p:nvPr/>
        </p:nvSpPr>
        <p:spPr>
          <a:xfrm>
            <a:off x="1610255" y="5668530"/>
            <a:ext cx="1454728" cy="44334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zh-CN" altLang="en-US" dirty="0"/>
              <a:t>事务管理器</a:t>
            </a:r>
            <a:r>
              <a:rPr kumimoji="1" lang="en-US" altLang="zh-CN" dirty="0"/>
              <a:t>1</a:t>
            </a:r>
            <a:endParaRPr kumimoji="1" lang="zh-CN" altLang="en-US" dirty="0"/>
          </a:p>
        </p:txBody>
      </p:sp>
      <p:sp>
        <p:nvSpPr>
          <p:cNvPr id="7" name="圆角矩形 6">
            <a:extLst>
              <a:ext uri="{FF2B5EF4-FFF2-40B4-BE49-F238E27FC236}">
                <a16:creationId xmlns:a16="http://schemas.microsoft.com/office/drawing/2014/main" id="{95831CF7-00AD-EA42-874F-0A06ADCE54D7}"/>
              </a:ext>
            </a:extLst>
          </p:cNvPr>
          <p:cNvSpPr/>
          <p:nvPr/>
        </p:nvSpPr>
        <p:spPr>
          <a:xfrm>
            <a:off x="1499419" y="3507221"/>
            <a:ext cx="1704109" cy="3214254"/>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矩形 7">
            <a:extLst>
              <a:ext uri="{FF2B5EF4-FFF2-40B4-BE49-F238E27FC236}">
                <a16:creationId xmlns:a16="http://schemas.microsoft.com/office/drawing/2014/main" id="{E5E21F72-C0B1-BD49-BA26-529B772481FD}"/>
              </a:ext>
            </a:extLst>
          </p:cNvPr>
          <p:cNvSpPr/>
          <p:nvPr/>
        </p:nvSpPr>
        <p:spPr>
          <a:xfrm>
            <a:off x="4450437" y="4033693"/>
            <a:ext cx="1454728" cy="44334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zh-CN" altLang="en-US" dirty="0"/>
              <a:t>事务协调器</a:t>
            </a:r>
            <a:r>
              <a:rPr kumimoji="1" lang="en-US" altLang="zh-CN" dirty="0"/>
              <a:t>2</a:t>
            </a:r>
            <a:endParaRPr kumimoji="1" lang="zh-CN" altLang="en-US" dirty="0"/>
          </a:p>
        </p:txBody>
      </p:sp>
      <p:sp>
        <p:nvSpPr>
          <p:cNvPr id="9" name="矩形 8">
            <a:extLst>
              <a:ext uri="{FF2B5EF4-FFF2-40B4-BE49-F238E27FC236}">
                <a16:creationId xmlns:a16="http://schemas.microsoft.com/office/drawing/2014/main" id="{D82B302F-79B3-9A4D-9FEA-94A6F0E1D6D1}"/>
              </a:ext>
            </a:extLst>
          </p:cNvPr>
          <p:cNvSpPr/>
          <p:nvPr/>
        </p:nvSpPr>
        <p:spPr>
          <a:xfrm>
            <a:off x="4450436" y="5668530"/>
            <a:ext cx="1454728" cy="44334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zh-CN" altLang="en-US" dirty="0"/>
              <a:t>事务管理器</a:t>
            </a:r>
            <a:r>
              <a:rPr kumimoji="1" lang="en-US" altLang="zh-CN" dirty="0"/>
              <a:t>2</a:t>
            </a:r>
            <a:endParaRPr kumimoji="1" lang="zh-CN" altLang="en-US" dirty="0"/>
          </a:p>
        </p:txBody>
      </p:sp>
      <p:sp>
        <p:nvSpPr>
          <p:cNvPr id="10" name="圆角矩形 9">
            <a:extLst>
              <a:ext uri="{FF2B5EF4-FFF2-40B4-BE49-F238E27FC236}">
                <a16:creationId xmlns:a16="http://schemas.microsoft.com/office/drawing/2014/main" id="{CBC2593A-297C-994D-BA78-DF3061F1A58B}"/>
              </a:ext>
            </a:extLst>
          </p:cNvPr>
          <p:cNvSpPr/>
          <p:nvPr/>
        </p:nvSpPr>
        <p:spPr>
          <a:xfrm>
            <a:off x="4339600" y="3507221"/>
            <a:ext cx="1704109" cy="3214254"/>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矩形 10">
            <a:extLst>
              <a:ext uri="{FF2B5EF4-FFF2-40B4-BE49-F238E27FC236}">
                <a16:creationId xmlns:a16="http://schemas.microsoft.com/office/drawing/2014/main" id="{2B985F43-AA34-214D-8ED6-E2FEACEA48FD}"/>
              </a:ext>
            </a:extLst>
          </p:cNvPr>
          <p:cNvSpPr/>
          <p:nvPr/>
        </p:nvSpPr>
        <p:spPr>
          <a:xfrm>
            <a:off x="8468256" y="4033693"/>
            <a:ext cx="1454728" cy="44334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zh-CN" altLang="en-US" dirty="0"/>
              <a:t>事务协调器</a:t>
            </a:r>
            <a:r>
              <a:rPr kumimoji="1" lang="en-US" altLang="zh-CN" dirty="0"/>
              <a:t>n</a:t>
            </a:r>
            <a:endParaRPr kumimoji="1" lang="zh-CN" altLang="en-US" dirty="0"/>
          </a:p>
        </p:txBody>
      </p:sp>
      <p:sp>
        <p:nvSpPr>
          <p:cNvPr id="12" name="矩形 11">
            <a:extLst>
              <a:ext uri="{FF2B5EF4-FFF2-40B4-BE49-F238E27FC236}">
                <a16:creationId xmlns:a16="http://schemas.microsoft.com/office/drawing/2014/main" id="{7E093C0C-7DF5-7542-A060-A1D00E7044A3}"/>
              </a:ext>
            </a:extLst>
          </p:cNvPr>
          <p:cNvSpPr/>
          <p:nvPr/>
        </p:nvSpPr>
        <p:spPr>
          <a:xfrm>
            <a:off x="8468255" y="5668530"/>
            <a:ext cx="1454728" cy="44334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zh-CN" altLang="en-US" dirty="0"/>
              <a:t>事务管理器</a:t>
            </a:r>
            <a:r>
              <a:rPr kumimoji="1" lang="en-US" altLang="zh-CN" dirty="0"/>
              <a:t>n</a:t>
            </a:r>
            <a:endParaRPr kumimoji="1" lang="zh-CN" altLang="en-US" dirty="0"/>
          </a:p>
        </p:txBody>
      </p:sp>
      <p:sp>
        <p:nvSpPr>
          <p:cNvPr id="13" name="圆角矩形 12">
            <a:extLst>
              <a:ext uri="{FF2B5EF4-FFF2-40B4-BE49-F238E27FC236}">
                <a16:creationId xmlns:a16="http://schemas.microsoft.com/office/drawing/2014/main" id="{2DB485FE-8D9D-FC42-9E64-57B301A81823}"/>
              </a:ext>
            </a:extLst>
          </p:cNvPr>
          <p:cNvSpPr/>
          <p:nvPr/>
        </p:nvSpPr>
        <p:spPr>
          <a:xfrm>
            <a:off x="8357419" y="3507221"/>
            <a:ext cx="1704109" cy="3214254"/>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4" name="直线箭头连接符 13">
            <a:extLst>
              <a:ext uri="{FF2B5EF4-FFF2-40B4-BE49-F238E27FC236}">
                <a16:creationId xmlns:a16="http://schemas.microsoft.com/office/drawing/2014/main" id="{7B04264A-E9B3-6B45-B0EF-8180C2B0B4A3}"/>
              </a:ext>
            </a:extLst>
          </p:cNvPr>
          <p:cNvCxnSpPr>
            <a:stCxn id="5" idx="2"/>
            <a:endCxn id="9" idx="0"/>
          </p:cNvCxnSpPr>
          <p:nvPr/>
        </p:nvCxnSpPr>
        <p:spPr>
          <a:xfrm>
            <a:off x="2337620" y="4477039"/>
            <a:ext cx="2840180" cy="11914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文本框 14">
            <a:extLst>
              <a:ext uri="{FF2B5EF4-FFF2-40B4-BE49-F238E27FC236}">
                <a16:creationId xmlns:a16="http://schemas.microsoft.com/office/drawing/2014/main" id="{C3BD410C-0FAA-1F42-85BA-D3B5AD00E2C1}"/>
              </a:ext>
            </a:extLst>
          </p:cNvPr>
          <p:cNvSpPr txBox="1"/>
          <p:nvPr/>
        </p:nvSpPr>
        <p:spPr>
          <a:xfrm>
            <a:off x="7006605" y="4255366"/>
            <a:ext cx="720437" cy="523220"/>
          </a:xfrm>
          <a:prstGeom prst="rect">
            <a:avLst/>
          </a:prstGeom>
          <a:noFill/>
        </p:spPr>
        <p:txBody>
          <a:bodyPr wrap="square" rtlCol="0">
            <a:spAutoFit/>
          </a:bodyPr>
          <a:lstStyle/>
          <a:p>
            <a:r>
              <a:rPr kumimoji="1" lang="en-US" altLang="zh-CN" sz="2800" dirty="0"/>
              <a:t>…</a:t>
            </a:r>
            <a:endParaRPr kumimoji="1" lang="zh-CN" altLang="en-US" sz="2800" dirty="0"/>
          </a:p>
        </p:txBody>
      </p:sp>
      <p:cxnSp>
        <p:nvCxnSpPr>
          <p:cNvPr id="16" name="直线箭头连接符 15">
            <a:extLst>
              <a:ext uri="{FF2B5EF4-FFF2-40B4-BE49-F238E27FC236}">
                <a16:creationId xmlns:a16="http://schemas.microsoft.com/office/drawing/2014/main" id="{81A75B51-CFB0-1240-BA1B-9594C5FA7585}"/>
              </a:ext>
            </a:extLst>
          </p:cNvPr>
          <p:cNvCxnSpPr>
            <a:stCxn id="5" idx="2"/>
            <a:endCxn id="12" idx="0"/>
          </p:cNvCxnSpPr>
          <p:nvPr/>
        </p:nvCxnSpPr>
        <p:spPr>
          <a:xfrm>
            <a:off x="2337620" y="4477039"/>
            <a:ext cx="6857999" cy="11914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直线箭头连接符 16">
            <a:extLst>
              <a:ext uri="{FF2B5EF4-FFF2-40B4-BE49-F238E27FC236}">
                <a16:creationId xmlns:a16="http://schemas.microsoft.com/office/drawing/2014/main" id="{AA874918-4780-F54B-8602-97C3D8748EC5}"/>
              </a:ext>
            </a:extLst>
          </p:cNvPr>
          <p:cNvCxnSpPr>
            <a:stCxn id="8" idx="2"/>
            <a:endCxn id="6" idx="0"/>
          </p:cNvCxnSpPr>
          <p:nvPr/>
        </p:nvCxnSpPr>
        <p:spPr>
          <a:xfrm flipH="1">
            <a:off x="2337619" y="4477039"/>
            <a:ext cx="2840182" cy="11914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直线箭头连接符 17">
            <a:extLst>
              <a:ext uri="{FF2B5EF4-FFF2-40B4-BE49-F238E27FC236}">
                <a16:creationId xmlns:a16="http://schemas.microsoft.com/office/drawing/2014/main" id="{9FAE0EF6-CE45-3549-8FF5-8D7EBDB7BA5B}"/>
              </a:ext>
            </a:extLst>
          </p:cNvPr>
          <p:cNvCxnSpPr>
            <a:stCxn id="8" idx="2"/>
            <a:endCxn id="12" idx="0"/>
          </p:cNvCxnSpPr>
          <p:nvPr/>
        </p:nvCxnSpPr>
        <p:spPr>
          <a:xfrm>
            <a:off x="5177801" y="4477039"/>
            <a:ext cx="4017818" cy="11914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直线箭头连接符 18">
            <a:extLst>
              <a:ext uri="{FF2B5EF4-FFF2-40B4-BE49-F238E27FC236}">
                <a16:creationId xmlns:a16="http://schemas.microsoft.com/office/drawing/2014/main" id="{ECBBADFA-E7D2-6A49-A101-52F2374BC743}"/>
              </a:ext>
            </a:extLst>
          </p:cNvPr>
          <p:cNvCxnSpPr>
            <a:stCxn id="11" idx="2"/>
            <a:endCxn id="6" idx="0"/>
          </p:cNvCxnSpPr>
          <p:nvPr/>
        </p:nvCxnSpPr>
        <p:spPr>
          <a:xfrm flipH="1">
            <a:off x="2337619" y="4477039"/>
            <a:ext cx="6858001" cy="11914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直线箭头连接符 19">
            <a:extLst>
              <a:ext uri="{FF2B5EF4-FFF2-40B4-BE49-F238E27FC236}">
                <a16:creationId xmlns:a16="http://schemas.microsoft.com/office/drawing/2014/main" id="{11D684B3-EEC6-D04D-9647-0F05D002F787}"/>
              </a:ext>
            </a:extLst>
          </p:cNvPr>
          <p:cNvCxnSpPr>
            <a:stCxn id="11" idx="2"/>
            <a:endCxn id="9" idx="0"/>
          </p:cNvCxnSpPr>
          <p:nvPr/>
        </p:nvCxnSpPr>
        <p:spPr>
          <a:xfrm flipH="1">
            <a:off x="5177800" y="4477039"/>
            <a:ext cx="4017820" cy="11914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文本框 20">
            <a:extLst>
              <a:ext uri="{FF2B5EF4-FFF2-40B4-BE49-F238E27FC236}">
                <a16:creationId xmlns:a16="http://schemas.microsoft.com/office/drawing/2014/main" id="{679439C5-2C5C-C648-B7B2-E669BF002C65}"/>
              </a:ext>
            </a:extLst>
          </p:cNvPr>
          <p:cNvSpPr txBox="1"/>
          <p:nvPr/>
        </p:nvSpPr>
        <p:spPr>
          <a:xfrm>
            <a:off x="1956617" y="3571936"/>
            <a:ext cx="817419" cy="369332"/>
          </a:xfrm>
          <a:prstGeom prst="rect">
            <a:avLst/>
          </a:prstGeom>
          <a:noFill/>
        </p:spPr>
        <p:txBody>
          <a:bodyPr wrap="square" rtlCol="0">
            <a:spAutoFit/>
          </a:bodyPr>
          <a:lstStyle/>
          <a:p>
            <a:r>
              <a:rPr kumimoji="1" lang="zh-CN" altLang="en-US" dirty="0"/>
              <a:t>节点</a:t>
            </a:r>
            <a:r>
              <a:rPr kumimoji="1" lang="en-US" altLang="zh-CN" dirty="0"/>
              <a:t>1</a:t>
            </a:r>
            <a:endParaRPr kumimoji="1" lang="zh-CN" altLang="en-US" dirty="0"/>
          </a:p>
        </p:txBody>
      </p:sp>
      <p:sp>
        <p:nvSpPr>
          <p:cNvPr id="22" name="文本框 21">
            <a:extLst>
              <a:ext uri="{FF2B5EF4-FFF2-40B4-BE49-F238E27FC236}">
                <a16:creationId xmlns:a16="http://schemas.microsoft.com/office/drawing/2014/main" id="{1BC85AFB-EBA9-D84C-8944-0F6DAFDCB08B}"/>
              </a:ext>
            </a:extLst>
          </p:cNvPr>
          <p:cNvSpPr txBox="1"/>
          <p:nvPr/>
        </p:nvSpPr>
        <p:spPr>
          <a:xfrm>
            <a:off x="4817587" y="3585791"/>
            <a:ext cx="817419" cy="369332"/>
          </a:xfrm>
          <a:prstGeom prst="rect">
            <a:avLst/>
          </a:prstGeom>
          <a:noFill/>
        </p:spPr>
        <p:txBody>
          <a:bodyPr wrap="square" rtlCol="0">
            <a:spAutoFit/>
          </a:bodyPr>
          <a:lstStyle/>
          <a:p>
            <a:r>
              <a:rPr kumimoji="1" lang="zh-CN" altLang="en-US" dirty="0"/>
              <a:t>节点</a:t>
            </a:r>
            <a:r>
              <a:rPr kumimoji="1" lang="en-US" altLang="zh-CN" dirty="0"/>
              <a:t>2</a:t>
            </a:r>
            <a:endParaRPr kumimoji="1" lang="zh-CN" altLang="en-US" dirty="0"/>
          </a:p>
        </p:txBody>
      </p:sp>
      <p:sp>
        <p:nvSpPr>
          <p:cNvPr id="23" name="文本框 22">
            <a:extLst>
              <a:ext uri="{FF2B5EF4-FFF2-40B4-BE49-F238E27FC236}">
                <a16:creationId xmlns:a16="http://schemas.microsoft.com/office/drawing/2014/main" id="{A883EDC7-95DE-E24A-81CD-01008BE2E170}"/>
              </a:ext>
            </a:extLst>
          </p:cNvPr>
          <p:cNvSpPr txBox="1"/>
          <p:nvPr/>
        </p:nvSpPr>
        <p:spPr>
          <a:xfrm>
            <a:off x="8800763" y="3585791"/>
            <a:ext cx="817419" cy="369332"/>
          </a:xfrm>
          <a:prstGeom prst="rect">
            <a:avLst/>
          </a:prstGeom>
          <a:noFill/>
        </p:spPr>
        <p:txBody>
          <a:bodyPr wrap="square" rtlCol="0">
            <a:spAutoFit/>
          </a:bodyPr>
          <a:lstStyle/>
          <a:p>
            <a:r>
              <a:rPr kumimoji="1" lang="zh-CN" altLang="en-US" dirty="0"/>
              <a:t>节点</a:t>
            </a:r>
            <a:r>
              <a:rPr kumimoji="1" lang="en-US" altLang="zh-CN" dirty="0"/>
              <a:t>n</a:t>
            </a:r>
            <a:endParaRPr kumimoji="1" lang="zh-CN" altLang="en-US" dirty="0"/>
          </a:p>
        </p:txBody>
      </p:sp>
    </p:spTree>
    <p:extLst>
      <p:ext uri="{BB962C8B-B14F-4D97-AF65-F5344CB8AC3E}">
        <p14:creationId xmlns:p14="http://schemas.microsoft.com/office/powerpoint/2010/main" val="216743053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52890"/>
            <a:ext cx="10515600" cy="920336"/>
          </a:xfrm>
        </p:spPr>
        <p:txBody>
          <a:bodyPr>
            <a:normAutofit/>
          </a:bodyPr>
          <a:lstStyle/>
          <a:p>
            <a:r>
              <a:rPr kumimoji="1" lang="en-US" altLang="zh-CN" dirty="0"/>
              <a:t>6.3.1</a:t>
            </a:r>
            <a:r>
              <a:rPr kumimoji="1" lang="zh-CN" altLang="en-US" dirty="0"/>
              <a:t> 分布式事务系统</a:t>
            </a:r>
            <a:r>
              <a:rPr kumimoji="1" lang="zh-CN" altLang="en-US" dirty="0" smtClean="0"/>
              <a:t>结构（续）</a:t>
            </a:r>
            <a:endParaRPr lang="zh-CN" altLang="en-US" dirty="0"/>
          </a:p>
        </p:txBody>
      </p:sp>
      <p:sp>
        <p:nvSpPr>
          <p:cNvPr id="3" name="内容占位符 2"/>
          <p:cNvSpPr>
            <a:spLocks noGrp="1"/>
          </p:cNvSpPr>
          <p:nvPr>
            <p:ph idx="1"/>
          </p:nvPr>
        </p:nvSpPr>
        <p:spPr>
          <a:xfrm>
            <a:off x="838200" y="867446"/>
            <a:ext cx="10515600" cy="2672588"/>
          </a:xfrm>
        </p:spPr>
        <p:txBody>
          <a:bodyPr>
            <a:normAutofit/>
          </a:bodyPr>
          <a:lstStyle/>
          <a:p>
            <a:r>
              <a:rPr lang="zh-CN" altLang="en-US" sz="2400" dirty="0" smtClean="0"/>
              <a:t>每个节点都有各自独立的</a:t>
            </a:r>
            <a:r>
              <a:rPr lang="zh-CN" altLang="en-US" sz="2400" b="1" dirty="0" smtClean="0"/>
              <a:t>事务管理器</a:t>
            </a:r>
            <a:r>
              <a:rPr lang="zh-CN" altLang="en-US" sz="2400" dirty="0" smtClean="0"/>
              <a:t>（</a:t>
            </a:r>
            <a:r>
              <a:rPr lang="en-US" altLang="zh-CN" sz="2400" dirty="0" smtClean="0"/>
              <a:t>transaction manager</a:t>
            </a:r>
            <a:r>
              <a:rPr lang="zh-CN" altLang="en-US" sz="2400" dirty="0" smtClean="0"/>
              <a:t>），该事务管理器能保证节点内的局部事务的</a:t>
            </a:r>
            <a:r>
              <a:rPr lang="en-US" altLang="zh-CN" sz="2400" dirty="0" smtClean="0"/>
              <a:t>ACID</a:t>
            </a:r>
            <a:r>
              <a:rPr lang="zh-CN" altLang="en-US" sz="2400" dirty="0" smtClean="0"/>
              <a:t>特性。</a:t>
            </a:r>
            <a:endParaRPr lang="en-US" altLang="zh-CN" sz="2400" dirty="0" smtClean="0"/>
          </a:p>
          <a:p>
            <a:r>
              <a:rPr lang="zh-CN" altLang="en-US" sz="2400" dirty="0"/>
              <a:t>节点</a:t>
            </a:r>
            <a:r>
              <a:rPr lang="zh-CN" altLang="en-US" sz="2400" dirty="0" smtClean="0"/>
              <a:t>内处理的事务也可以是全局事务的一部分。</a:t>
            </a:r>
            <a:endParaRPr lang="en-US" altLang="zh-CN" sz="2400" dirty="0" smtClean="0"/>
          </a:p>
          <a:p>
            <a:r>
              <a:rPr lang="zh-CN" altLang="en-US" sz="2400" b="1" dirty="0" smtClean="0"/>
              <a:t>事务协调器</a:t>
            </a:r>
            <a:r>
              <a:rPr lang="zh-CN" altLang="en-US" sz="2400" dirty="0" smtClean="0"/>
              <a:t>（</a:t>
            </a:r>
            <a:r>
              <a:rPr lang="en-US" altLang="zh-CN" sz="2400" dirty="0" smtClean="0"/>
              <a:t>transaction coordinator</a:t>
            </a:r>
            <a:r>
              <a:rPr lang="zh-CN" altLang="en-US" sz="2400" dirty="0" smtClean="0"/>
              <a:t>）负责协调节点间不同事务的处理。</a:t>
            </a:r>
            <a:endParaRPr lang="zh-CN" altLang="en-US" sz="2400"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45</a:t>
            </a:fld>
            <a:endParaRPr lang="zh-CN" altLang="en-US" dirty="0"/>
          </a:p>
        </p:txBody>
      </p:sp>
      <p:sp>
        <p:nvSpPr>
          <p:cNvPr id="5" name="矩形 4">
            <a:extLst>
              <a:ext uri="{FF2B5EF4-FFF2-40B4-BE49-F238E27FC236}">
                <a16:creationId xmlns:a16="http://schemas.microsoft.com/office/drawing/2014/main" id="{2DAC3329-23E9-2340-B666-BEF209011CA9}"/>
              </a:ext>
            </a:extLst>
          </p:cNvPr>
          <p:cNvSpPr/>
          <p:nvPr/>
        </p:nvSpPr>
        <p:spPr>
          <a:xfrm>
            <a:off x="1610256" y="4033693"/>
            <a:ext cx="1454728" cy="44334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zh-CN" altLang="en-US" dirty="0"/>
              <a:t>事务协调器</a:t>
            </a:r>
            <a:r>
              <a:rPr kumimoji="1" lang="en-US" altLang="zh-CN" dirty="0"/>
              <a:t>1</a:t>
            </a:r>
            <a:endParaRPr kumimoji="1" lang="zh-CN" altLang="en-US" dirty="0"/>
          </a:p>
        </p:txBody>
      </p:sp>
      <p:sp>
        <p:nvSpPr>
          <p:cNvPr id="6" name="矩形 5">
            <a:extLst>
              <a:ext uri="{FF2B5EF4-FFF2-40B4-BE49-F238E27FC236}">
                <a16:creationId xmlns:a16="http://schemas.microsoft.com/office/drawing/2014/main" id="{AC64F96C-AAE3-9D4E-8805-0A7A858CDF2C}"/>
              </a:ext>
            </a:extLst>
          </p:cNvPr>
          <p:cNvSpPr/>
          <p:nvPr/>
        </p:nvSpPr>
        <p:spPr>
          <a:xfrm>
            <a:off x="1610255" y="5668530"/>
            <a:ext cx="1454728" cy="44334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zh-CN" altLang="en-US" dirty="0"/>
              <a:t>事务管理器</a:t>
            </a:r>
            <a:r>
              <a:rPr kumimoji="1" lang="en-US" altLang="zh-CN" dirty="0"/>
              <a:t>1</a:t>
            </a:r>
            <a:endParaRPr kumimoji="1" lang="zh-CN" altLang="en-US" dirty="0"/>
          </a:p>
        </p:txBody>
      </p:sp>
      <p:sp>
        <p:nvSpPr>
          <p:cNvPr id="7" name="圆角矩形 6">
            <a:extLst>
              <a:ext uri="{FF2B5EF4-FFF2-40B4-BE49-F238E27FC236}">
                <a16:creationId xmlns:a16="http://schemas.microsoft.com/office/drawing/2014/main" id="{95831CF7-00AD-EA42-874F-0A06ADCE54D7}"/>
              </a:ext>
            </a:extLst>
          </p:cNvPr>
          <p:cNvSpPr/>
          <p:nvPr/>
        </p:nvSpPr>
        <p:spPr>
          <a:xfrm>
            <a:off x="1499419" y="3507221"/>
            <a:ext cx="1704109" cy="3214254"/>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矩形 7">
            <a:extLst>
              <a:ext uri="{FF2B5EF4-FFF2-40B4-BE49-F238E27FC236}">
                <a16:creationId xmlns:a16="http://schemas.microsoft.com/office/drawing/2014/main" id="{E5E21F72-C0B1-BD49-BA26-529B772481FD}"/>
              </a:ext>
            </a:extLst>
          </p:cNvPr>
          <p:cNvSpPr/>
          <p:nvPr/>
        </p:nvSpPr>
        <p:spPr>
          <a:xfrm>
            <a:off x="4450437" y="4033693"/>
            <a:ext cx="1454728" cy="44334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zh-CN" altLang="en-US" dirty="0"/>
              <a:t>事务协调器</a:t>
            </a:r>
            <a:r>
              <a:rPr kumimoji="1" lang="en-US" altLang="zh-CN" dirty="0"/>
              <a:t>2</a:t>
            </a:r>
            <a:endParaRPr kumimoji="1" lang="zh-CN" altLang="en-US" dirty="0"/>
          </a:p>
        </p:txBody>
      </p:sp>
      <p:sp>
        <p:nvSpPr>
          <p:cNvPr id="9" name="矩形 8">
            <a:extLst>
              <a:ext uri="{FF2B5EF4-FFF2-40B4-BE49-F238E27FC236}">
                <a16:creationId xmlns:a16="http://schemas.microsoft.com/office/drawing/2014/main" id="{D82B302F-79B3-9A4D-9FEA-94A6F0E1D6D1}"/>
              </a:ext>
            </a:extLst>
          </p:cNvPr>
          <p:cNvSpPr/>
          <p:nvPr/>
        </p:nvSpPr>
        <p:spPr>
          <a:xfrm>
            <a:off x="4450436" y="5668530"/>
            <a:ext cx="1454728" cy="44334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zh-CN" altLang="en-US" dirty="0"/>
              <a:t>事务管理器</a:t>
            </a:r>
            <a:r>
              <a:rPr kumimoji="1" lang="en-US" altLang="zh-CN" dirty="0"/>
              <a:t>2</a:t>
            </a:r>
            <a:endParaRPr kumimoji="1" lang="zh-CN" altLang="en-US" dirty="0"/>
          </a:p>
        </p:txBody>
      </p:sp>
      <p:sp>
        <p:nvSpPr>
          <p:cNvPr id="10" name="圆角矩形 9">
            <a:extLst>
              <a:ext uri="{FF2B5EF4-FFF2-40B4-BE49-F238E27FC236}">
                <a16:creationId xmlns:a16="http://schemas.microsoft.com/office/drawing/2014/main" id="{CBC2593A-297C-994D-BA78-DF3061F1A58B}"/>
              </a:ext>
            </a:extLst>
          </p:cNvPr>
          <p:cNvSpPr/>
          <p:nvPr/>
        </p:nvSpPr>
        <p:spPr>
          <a:xfrm>
            <a:off x="4339600" y="3507221"/>
            <a:ext cx="1704109" cy="3214254"/>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矩形 10">
            <a:extLst>
              <a:ext uri="{FF2B5EF4-FFF2-40B4-BE49-F238E27FC236}">
                <a16:creationId xmlns:a16="http://schemas.microsoft.com/office/drawing/2014/main" id="{2B985F43-AA34-214D-8ED6-E2FEACEA48FD}"/>
              </a:ext>
            </a:extLst>
          </p:cNvPr>
          <p:cNvSpPr/>
          <p:nvPr/>
        </p:nvSpPr>
        <p:spPr>
          <a:xfrm>
            <a:off x="8468256" y="4033693"/>
            <a:ext cx="1454728" cy="44334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zh-CN" altLang="en-US" dirty="0"/>
              <a:t>事务协调器</a:t>
            </a:r>
            <a:r>
              <a:rPr kumimoji="1" lang="en-US" altLang="zh-CN" dirty="0"/>
              <a:t>n</a:t>
            </a:r>
            <a:endParaRPr kumimoji="1" lang="zh-CN" altLang="en-US" dirty="0"/>
          </a:p>
        </p:txBody>
      </p:sp>
      <p:sp>
        <p:nvSpPr>
          <p:cNvPr id="12" name="矩形 11">
            <a:extLst>
              <a:ext uri="{FF2B5EF4-FFF2-40B4-BE49-F238E27FC236}">
                <a16:creationId xmlns:a16="http://schemas.microsoft.com/office/drawing/2014/main" id="{7E093C0C-7DF5-7542-A060-A1D00E7044A3}"/>
              </a:ext>
            </a:extLst>
          </p:cNvPr>
          <p:cNvSpPr/>
          <p:nvPr/>
        </p:nvSpPr>
        <p:spPr>
          <a:xfrm>
            <a:off x="8468255" y="5668530"/>
            <a:ext cx="1454728" cy="44334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zh-CN" altLang="en-US" dirty="0"/>
              <a:t>事务管理器</a:t>
            </a:r>
            <a:r>
              <a:rPr kumimoji="1" lang="en-US" altLang="zh-CN" dirty="0"/>
              <a:t>n</a:t>
            </a:r>
            <a:endParaRPr kumimoji="1" lang="zh-CN" altLang="en-US" dirty="0"/>
          </a:p>
        </p:txBody>
      </p:sp>
      <p:sp>
        <p:nvSpPr>
          <p:cNvPr id="13" name="圆角矩形 12">
            <a:extLst>
              <a:ext uri="{FF2B5EF4-FFF2-40B4-BE49-F238E27FC236}">
                <a16:creationId xmlns:a16="http://schemas.microsoft.com/office/drawing/2014/main" id="{2DB485FE-8D9D-FC42-9E64-57B301A81823}"/>
              </a:ext>
            </a:extLst>
          </p:cNvPr>
          <p:cNvSpPr/>
          <p:nvPr/>
        </p:nvSpPr>
        <p:spPr>
          <a:xfrm>
            <a:off x="8357419" y="3507221"/>
            <a:ext cx="1704109" cy="3214254"/>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4" name="直线箭头连接符 13">
            <a:extLst>
              <a:ext uri="{FF2B5EF4-FFF2-40B4-BE49-F238E27FC236}">
                <a16:creationId xmlns:a16="http://schemas.microsoft.com/office/drawing/2014/main" id="{7B04264A-E9B3-6B45-B0EF-8180C2B0B4A3}"/>
              </a:ext>
            </a:extLst>
          </p:cNvPr>
          <p:cNvCxnSpPr>
            <a:stCxn id="5" idx="2"/>
            <a:endCxn id="9" idx="0"/>
          </p:cNvCxnSpPr>
          <p:nvPr/>
        </p:nvCxnSpPr>
        <p:spPr>
          <a:xfrm>
            <a:off x="2337620" y="4477039"/>
            <a:ext cx="2840180" cy="11914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文本框 14">
            <a:extLst>
              <a:ext uri="{FF2B5EF4-FFF2-40B4-BE49-F238E27FC236}">
                <a16:creationId xmlns:a16="http://schemas.microsoft.com/office/drawing/2014/main" id="{C3BD410C-0FAA-1F42-85BA-D3B5AD00E2C1}"/>
              </a:ext>
            </a:extLst>
          </p:cNvPr>
          <p:cNvSpPr txBox="1"/>
          <p:nvPr/>
        </p:nvSpPr>
        <p:spPr>
          <a:xfrm>
            <a:off x="7006605" y="4255366"/>
            <a:ext cx="720437" cy="523220"/>
          </a:xfrm>
          <a:prstGeom prst="rect">
            <a:avLst/>
          </a:prstGeom>
          <a:noFill/>
        </p:spPr>
        <p:txBody>
          <a:bodyPr wrap="square" rtlCol="0">
            <a:spAutoFit/>
          </a:bodyPr>
          <a:lstStyle/>
          <a:p>
            <a:r>
              <a:rPr kumimoji="1" lang="en-US" altLang="zh-CN" sz="2800" dirty="0"/>
              <a:t>…</a:t>
            </a:r>
            <a:endParaRPr kumimoji="1" lang="zh-CN" altLang="en-US" sz="2800" dirty="0"/>
          </a:p>
        </p:txBody>
      </p:sp>
      <p:cxnSp>
        <p:nvCxnSpPr>
          <p:cNvPr id="16" name="直线箭头连接符 15">
            <a:extLst>
              <a:ext uri="{FF2B5EF4-FFF2-40B4-BE49-F238E27FC236}">
                <a16:creationId xmlns:a16="http://schemas.microsoft.com/office/drawing/2014/main" id="{81A75B51-CFB0-1240-BA1B-9594C5FA7585}"/>
              </a:ext>
            </a:extLst>
          </p:cNvPr>
          <p:cNvCxnSpPr>
            <a:stCxn id="5" idx="2"/>
            <a:endCxn id="12" idx="0"/>
          </p:cNvCxnSpPr>
          <p:nvPr/>
        </p:nvCxnSpPr>
        <p:spPr>
          <a:xfrm>
            <a:off x="2337620" y="4477039"/>
            <a:ext cx="6857999" cy="11914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直线箭头连接符 16">
            <a:extLst>
              <a:ext uri="{FF2B5EF4-FFF2-40B4-BE49-F238E27FC236}">
                <a16:creationId xmlns:a16="http://schemas.microsoft.com/office/drawing/2014/main" id="{AA874918-4780-F54B-8602-97C3D8748EC5}"/>
              </a:ext>
            </a:extLst>
          </p:cNvPr>
          <p:cNvCxnSpPr>
            <a:stCxn id="8" idx="2"/>
            <a:endCxn id="6" idx="0"/>
          </p:cNvCxnSpPr>
          <p:nvPr/>
        </p:nvCxnSpPr>
        <p:spPr>
          <a:xfrm flipH="1">
            <a:off x="2337619" y="4477039"/>
            <a:ext cx="2840182" cy="11914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直线箭头连接符 17">
            <a:extLst>
              <a:ext uri="{FF2B5EF4-FFF2-40B4-BE49-F238E27FC236}">
                <a16:creationId xmlns:a16="http://schemas.microsoft.com/office/drawing/2014/main" id="{9FAE0EF6-CE45-3549-8FF5-8D7EBDB7BA5B}"/>
              </a:ext>
            </a:extLst>
          </p:cNvPr>
          <p:cNvCxnSpPr>
            <a:stCxn id="8" idx="2"/>
            <a:endCxn id="12" idx="0"/>
          </p:cNvCxnSpPr>
          <p:nvPr/>
        </p:nvCxnSpPr>
        <p:spPr>
          <a:xfrm>
            <a:off x="5177801" y="4477039"/>
            <a:ext cx="4017818" cy="11914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直线箭头连接符 18">
            <a:extLst>
              <a:ext uri="{FF2B5EF4-FFF2-40B4-BE49-F238E27FC236}">
                <a16:creationId xmlns:a16="http://schemas.microsoft.com/office/drawing/2014/main" id="{ECBBADFA-E7D2-6A49-A101-52F2374BC743}"/>
              </a:ext>
            </a:extLst>
          </p:cNvPr>
          <p:cNvCxnSpPr>
            <a:stCxn id="11" idx="2"/>
            <a:endCxn id="6" idx="0"/>
          </p:cNvCxnSpPr>
          <p:nvPr/>
        </p:nvCxnSpPr>
        <p:spPr>
          <a:xfrm flipH="1">
            <a:off x="2337619" y="4477039"/>
            <a:ext cx="6858001" cy="11914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直线箭头连接符 19">
            <a:extLst>
              <a:ext uri="{FF2B5EF4-FFF2-40B4-BE49-F238E27FC236}">
                <a16:creationId xmlns:a16="http://schemas.microsoft.com/office/drawing/2014/main" id="{11D684B3-EEC6-D04D-9647-0F05D002F787}"/>
              </a:ext>
            </a:extLst>
          </p:cNvPr>
          <p:cNvCxnSpPr>
            <a:stCxn id="11" idx="2"/>
            <a:endCxn id="9" idx="0"/>
          </p:cNvCxnSpPr>
          <p:nvPr/>
        </p:nvCxnSpPr>
        <p:spPr>
          <a:xfrm flipH="1">
            <a:off x="5177800" y="4477039"/>
            <a:ext cx="4017820" cy="11914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文本框 20">
            <a:extLst>
              <a:ext uri="{FF2B5EF4-FFF2-40B4-BE49-F238E27FC236}">
                <a16:creationId xmlns:a16="http://schemas.microsoft.com/office/drawing/2014/main" id="{679439C5-2C5C-C648-B7B2-E669BF002C65}"/>
              </a:ext>
            </a:extLst>
          </p:cNvPr>
          <p:cNvSpPr txBox="1"/>
          <p:nvPr/>
        </p:nvSpPr>
        <p:spPr>
          <a:xfrm>
            <a:off x="1956617" y="3571936"/>
            <a:ext cx="817419" cy="369332"/>
          </a:xfrm>
          <a:prstGeom prst="rect">
            <a:avLst/>
          </a:prstGeom>
          <a:noFill/>
        </p:spPr>
        <p:txBody>
          <a:bodyPr wrap="square" rtlCol="0">
            <a:spAutoFit/>
          </a:bodyPr>
          <a:lstStyle/>
          <a:p>
            <a:r>
              <a:rPr kumimoji="1" lang="zh-CN" altLang="en-US" dirty="0"/>
              <a:t>节点</a:t>
            </a:r>
            <a:r>
              <a:rPr kumimoji="1" lang="en-US" altLang="zh-CN" dirty="0"/>
              <a:t>1</a:t>
            </a:r>
            <a:endParaRPr kumimoji="1" lang="zh-CN" altLang="en-US" dirty="0"/>
          </a:p>
        </p:txBody>
      </p:sp>
      <p:sp>
        <p:nvSpPr>
          <p:cNvPr id="22" name="文本框 21">
            <a:extLst>
              <a:ext uri="{FF2B5EF4-FFF2-40B4-BE49-F238E27FC236}">
                <a16:creationId xmlns:a16="http://schemas.microsoft.com/office/drawing/2014/main" id="{1BC85AFB-EBA9-D84C-8944-0F6DAFDCB08B}"/>
              </a:ext>
            </a:extLst>
          </p:cNvPr>
          <p:cNvSpPr txBox="1"/>
          <p:nvPr/>
        </p:nvSpPr>
        <p:spPr>
          <a:xfrm>
            <a:off x="4817587" y="3585791"/>
            <a:ext cx="817419" cy="369332"/>
          </a:xfrm>
          <a:prstGeom prst="rect">
            <a:avLst/>
          </a:prstGeom>
          <a:noFill/>
        </p:spPr>
        <p:txBody>
          <a:bodyPr wrap="square" rtlCol="0">
            <a:spAutoFit/>
          </a:bodyPr>
          <a:lstStyle/>
          <a:p>
            <a:r>
              <a:rPr kumimoji="1" lang="zh-CN" altLang="en-US" dirty="0"/>
              <a:t>节点</a:t>
            </a:r>
            <a:r>
              <a:rPr kumimoji="1" lang="en-US" altLang="zh-CN" dirty="0"/>
              <a:t>2</a:t>
            </a:r>
            <a:endParaRPr kumimoji="1" lang="zh-CN" altLang="en-US" dirty="0"/>
          </a:p>
        </p:txBody>
      </p:sp>
      <p:sp>
        <p:nvSpPr>
          <p:cNvPr id="23" name="文本框 22">
            <a:extLst>
              <a:ext uri="{FF2B5EF4-FFF2-40B4-BE49-F238E27FC236}">
                <a16:creationId xmlns:a16="http://schemas.microsoft.com/office/drawing/2014/main" id="{A883EDC7-95DE-E24A-81CD-01008BE2E170}"/>
              </a:ext>
            </a:extLst>
          </p:cNvPr>
          <p:cNvSpPr txBox="1"/>
          <p:nvPr/>
        </p:nvSpPr>
        <p:spPr>
          <a:xfrm>
            <a:off x="8800763" y="3585791"/>
            <a:ext cx="817419" cy="369332"/>
          </a:xfrm>
          <a:prstGeom prst="rect">
            <a:avLst/>
          </a:prstGeom>
          <a:noFill/>
        </p:spPr>
        <p:txBody>
          <a:bodyPr wrap="square" rtlCol="0">
            <a:spAutoFit/>
          </a:bodyPr>
          <a:lstStyle/>
          <a:p>
            <a:r>
              <a:rPr kumimoji="1" lang="zh-CN" altLang="en-US" dirty="0"/>
              <a:t>节点</a:t>
            </a:r>
            <a:r>
              <a:rPr kumimoji="1" lang="en-US" altLang="zh-CN" dirty="0"/>
              <a:t>n</a:t>
            </a:r>
            <a:endParaRPr kumimoji="1" lang="zh-CN" altLang="en-US" dirty="0"/>
          </a:p>
        </p:txBody>
      </p:sp>
    </p:spTree>
    <p:extLst>
      <p:ext uri="{BB962C8B-B14F-4D97-AF65-F5344CB8AC3E}">
        <p14:creationId xmlns:p14="http://schemas.microsoft.com/office/powerpoint/2010/main" val="263572345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52890"/>
            <a:ext cx="10515600" cy="920336"/>
          </a:xfrm>
        </p:spPr>
        <p:txBody>
          <a:bodyPr>
            <a:normAutofit/>
          </a:bodyPr>
          <a:lstStyle/>
          <a:p>
            <a:r>
              <a:rPr kumimoji="1" lang="en-US" altLang="zh-CN" dirty="0"/>
              <a:t>6.3.1</a:t>
            </a:r>
            <a:r>
              <a:rPr kumimoji="1" lang="zh-CN" altLang="en-US" dirty="0"/>
              <a:t> 分布式事务系统</a:t>
            </a:r>
            <a:r>
              <a:rPr kumimoji="1" lang="zh-CN" altLang="en-US" dirty="0" smtClean="0"/>
              <a:t>结构（续）</a:t>
            </a:r>
            <a:endParaRPr lang="zh-CN" altLang="en-US" dirty="0"/>
          </a:p>
        </p:txBody>
      </p:sp>
      <p:sp>
        <p:nvSpPr>
          <p:cNvPr id="3" name="内容占位符 2"/>
          <p:cNvSpPr>
            <a:spLocks noGrp="1"/>
          </p:cNvSpPr>
          <p:nvPr>
            <p:ph idx="1"/>
          </p:nvPr>
        </p:nvSpPr>
        <p:spPr>
          <a:xfrm>
            <a:off x="838200" y="867445"/>
            <a:ext cx="10515600" cy="5729297"/>
          </a:xfrm>
        </p:spPr>
        <p:txBody>
          <a:bodyPr>
            <a:normAutofit/>
          </a:bodyPr>
          <a:lstStyle/>
          <a:p>
            <a:r>
              <a:rPr lang="zh-CN" altLang="en-US" sz="2400" b="1" dirty="0"/>
              <a:t>事务管理器的</a:t>
            </a:r>
            <a:r>
              <a:rPr lang="zh-CN" altLang="en-US" sz="2400" b="1" dirty="0" smtClean="0"/>
              <a:t>功能</a:t>
            </a:r>
            <a:endParaRPr lang="en-US" altLang="zh-CN" sz="2400" b="1" dirty="0"/>
          </a:p>
          <a:p>
            <a:pPr lvl="1">
              <a:buFont typeface="Wingdings" panose="05000000000000000000" pitchFamily="2" charset="2"/>
              <a:buChar char="Ø"/>
            </a:pPr>
            <a:r>
              <a:rPr lang="zh-CN" altLang="en-US" dirty="0"/>
              <a:t>维护用于恢复目的的日志</a:t>
            </a:r>
            <a:endParaRPr lang="en-US" altLang="zh-CN" dirty="0"/>
          </a:p>
          <a:p>
            <a:pPr lvl="1">
              <a:buFont typeface="Wingdings" panose="05000000000000000000" pitchFamily="2" charset="2"/>
              <a:buChar char="Ø"/>
            </a:pPr>
            <a:r>
              <a:rPr lang="zh-CN" altLang="en-US" dirty="0"/>
              <a:t>参与协调在本地执行的事务的</a:t>
            </a:r>
            <a:r>
              <a:rPr lang="zh-CN" altLang="en-US" dirty="0" smtClean="0"/>
              <a:t>并发</a:t>
            </a:r>
            <a:endParaRPr lang="en-US" altLang="zh-CN" dirty="0" smtClean="0"/>
          </a:p>
          <a:p>
            <a:pPr lvl="1">
              <a:buFont typeface="Wingdings" panose="05000000000000000000" pitchFamily="2" charset="2"/>
              <a:buChar char="Ø"/>
            </a:pPr>
            <a:endParaRPr lang="en-US" altLang="zh-CN" dirty="0"/>
          </a:p>
          <a:p>
            <a:r>
              <a:rPr lang="zh-CN" altLang="en-US" sz="2400" b="1" dirty="0" smtClean="0"/>
              <a:t>事务协调器的功能</a:t>
            </a:r>
            <a:endParaRPr lang="en-US" altLang="zh-CN" sz="2400" b="1" dirty="0"/>
          </a:p>
          <a:p>
            <a:pPr lvl="1">
              <a:buFont typeface="Wingdings" panose="05000000000000000000" pitchFamily="2" charset="2"/>
              <a:buChar char="Ø"/>
            </a:pPr>
            <a:r>
              <a:rPr lang="zh-CN" altLang="en-US" dirty="0"/>
              <a:t>启动本地发起的</a:t>
            </a:r>
            <a:r>
              <a:rPr lang="zh-CN" altLang="en-US" dirty="0" smtClean="0"/>
              <a:t>事务</a:t>
            </a:r>
            <a:endParaRPr lang="en-US" altLang="zh-CN" dirty="0"/>
          </a:p>
          <a:p>
            <a:pPr lvl="1">
              <a:buFont typeface="Wingdings" panose="05000000000000000000" pitchFamily="2" charset="2"/>
              <a:buChar char="Ø"/>
            </a:pPr>
            <a:r>
              <a:rPr lang="zh-CN" altLang="en-US" dirty="0"/>
              <a:t>将子事务分配到适当场地</a:t>
            </a:r>
            <a:r>
              <a:rPr lang="zh-CN" altLang="en-US" dirty="0" smtClean="0"/>
              <a:t>执行</a:t>
            </a:r>
            <a:endParaRPr lang="en-US" altLang="zh-CN" dirty="0"/>
          </a:p>
          <a:p>
            <a:pPr lvl="1">
              <a:buFont typeface="Wingdings" panose="05000000000000000000" pitchFamily="2" charset="2"/>
              <a:buChar char="Ø"/>
            </a:pPr>
            <a:r>
              <a:rPr lang="zh-CN" altLang="en-US" dirty="0"/>
              <a:t>协调本地发起事务的终止过程</a:t>
            </a:r>
            <a:r>
              <a:rPr lang="en-US" altLang="zh-CN" dirty="0"/>
              <a:t>, </a:t>
            </a:r>
            <a:r>
              <a:rPr lang="zh-CN" altLang="en-US" dirty="0"/>
              <a:t>使事务在所有场地上提交或</a:t>
            </a:r>
            <a:r>
              <a:rPr lang="zh-CN" altLang="en-US" dirty="0" smtClean="0"/>
              <a:t>夭折</a:t>
            </a:r>
            <a:endParaRPr lang="zh-CN" altLang="en-US" sz="2400"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46</a:t>
            </a:fld>
            <a:endParaRPr lang="zh-CN" altLang="en-US" dirty="0"/>
          </a:p>
        </p:txBody>
      </p:sp>
    </p:spTree>
    <p:extLst>
      <p:ext uri="{BB962C8B-B14F-4D97-AF65-F5344CB8AC3E}">
        <p14:creationId xmlns:p14="http://schemas.microsoft.com/office/powerpoint/2010/main" val="321804815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52890"/>
            <a:ext cx="10515600" cy="920336"/>
          </a:xfrm>
        </p:spPr>
        <p:txBody>
          <a:bodyPr>
            <a:normAutofit/>
          </a:bodyPr>
          <a:lstStyle/>
          <a:p>
            <a:r>
              <a:rPr kumimoji="1" lang="en-US" altLang="zh-CN" dirty="0"/>
              <a:t>6.3.1</a:t>
            </a:r>
            <a:r>
              <a:rPr kumimoji="1" lang="zh-CN" altLang="en-US" dirty="0"/>
              <a:t> 分布式事务系统</a:t>
            </a:r>
            <a:r>
              <a:rPr kumimoji="1" lang="zh-CN" altLang="en-US" dirty="0" smtClean="0"/>
              <a:t>结构（续）</a:t>
            </a:r>
            <a:endParaRPr lang="zh-CN" altLang="en-US" dirty="0"/>
          </a:p>
        </p:txBody>
      </p:sp>
      <p:sp>
        <p:nvSpPr>
          <p:cNvPr id="3" name="内容占位符 2"/>
          <p:cNvSpPr>
            <a:spLocks noGrp="1"/>
          </p:cNvSpPr>
          <p:nvPr>
            <p:ph idx="1"/>
          </p:nvPr>
        </p:nvSpPr>
        <p:spPr>
          <a:xfrm>
            <a:off x="838200" y="867445"/>
            <a:ext cx="10515600" cy="5729297"/>
          </a:xfrm>
        </p:spPr>
        <p:txBody>
          <a:bodyPr>
            <a:normAutofit lnSpcReduction="10000"/>
          </a:bodyPr>
          <a:lstStyle/>
          <a:p>
            <a:pPr lvl="1"/>
            <a:r>
              <a:rPr lang="zh-CN" altLang="en-US" dirty="0"/>
              <a:t>分布式系统的</a:t>
            </a:r>
            <a:r>
              <a:rPr lang="zh-CN" altLang="en-US" dirty="0" smtClean="0"/>
              <a:t>“故障”，包括</a:t>
            </a:r>
            <a:endParaRPr lang="en-US" altLang="zh-CN" dirty="0"/>
          </a:p>
          <a:p>
            <a:pPr marL="342900" lvl="1" indent="-342900">
              <a:buFont typeface="Wingdings" panose="05000000000000000000" pitchFamily="2" charset="2"/>
              <a:buChar char="Ø"/>
            </a:pPr>
            <a:r>
              <a:rPr lang="zh-CN" altLang="en-US" dirty="0" smtClean="0"/>
              <a:t>传统</a:t>
            </a:r>
            <a:r>
              <a:rPr lang="zh-CN" altLang="en-US" dirty="0"/>
              <a:t>集中式系统故障（事务、系统和介质故障</a:t>
            </a:r>
            <a:r>
              <a:rPr lang="zh-CN" altLang="en-US" dirty="0" smtClean="0"/>
              <a:t>）</a:t>
            </a:r>
            <a:endParaRPr lang="en-US" altLang="zh-CN" dirty="0" smtClean="0"/>
          </a:p>
          <a:p>
            <a:pPr marL="342900" lvl="1" indent="-342900">
              <a:buFont typeface="Wingdings" panose="05000000000000000000" pitchFamily="2" charset="2"/>
              <a:buChar char="Ø"/>
            </a:pPr>
            <a:r>
              <a:rPr lang="zh-CN" altLang="en-US" dirty="0" smtClean="0"/>
              <a:t>分布式环境下特有的故障</a:t>
            </a:r>
            <a:endParaRPr lang="en-US" altLang="zh-CN" dirty="0" smtClean="0"/>
          </a:p>
          <a:p>
            <a:pPr marL="352425" lvl="1">
              <a:buFont typeface="Wingdings" panose="05000000000000000000" pitchFamily="2" charset="2"/>
              <a:buChar char="Ø"/>
            </a:pPr>
            <a:r>
              <a:rPr lang="zh-CN" altLang="en-US" dirty="0" smtClean="0">
                <a:latin typeface="+mn-ea"/>
              </a:rPr>
              <a:t>某个节点的场地</a:t>
            </a:r>
            <a:r>
              <a:rPr lang="zh-CN" altLang="en-US" dirty="0">
                <a:latin typeface="+mn-ea"/>
              </a:rPr>
              <a:t>故障</a:t>
            </a:r>
            <a:endParaRPr lang="en-US" altLang="zh-CN" dirty="0">
              <a:latin typeface="+mn-ea"/>
            </a:endParaRPr>
          </a:p>
          <a:p>
            <a:pPr marL="352425" lvl="1">
              <a:buFont typeface="Wingdings" panose="05000000000000000000" pitchFamily="2" charset="2"/>
              <a:buChar char="Ø"/>
            </a:pPr>
            <a:r>
              <a:rPr lang="zh-CN" altLang="en-US" dirty="0" smtClean="0">
                <a:latin typeface="+mn-ea"/>
              </a:rPr>
              <a:t>消息传递丢失</a:t>
            </a:r>
            <a:endParaRPr lang="en-US" altLang="zh-CN" dirty="0">
              <a:latin typeface="+mn-ea"/>
            </a:endParaRPr>
          </a:p>
          <a:p>
            <a:pPr marL="352425" lvl="2"/>
            <a:r>
              <a:rPr lang="zh-CN" altLang="en-US" dirty="0" smtClean="0">
                <a:latin typeface="+mn-ea"/>
              </a:rPr>
              <a:t>          由</a:t>
            </a:r>
            <a:r>
              <a:rPr lang="zh-CN" altLang="en-US" dirty="0">
                <a:latin typeface="+mn-ea"/>
              </a:rPr>
              <a:t>网络传输控制协议处理</a:t>
            </a:r>
            <a:r>
              <a:rPr lang="en-US" altLang="zh-CN" dirty="0">
                <a:latin typeface="+mn-ea"/>
              </a:rPr>
              <a:t>, </a:t>
            </a:r>
            <a:r>
              <a:rPr lang="zh-CN" altLang="en-US" dirty="0">
                <a:latin typeface="+mn-ea"/>
              </a:rPr>
              <a:t>如 </a:t>
            </a:r>
            <a:r>
              <a:rPr lang="en-US" altLang="zh-CN" dirty="0">
                <a:latin typeface="+mn-ea"/>
              </a:rPr>
              <a:t>TCP-IP</a:t>
            </a:r>
          </a:p>
          <a:p>
            <a:pPr marL="352425" lvl="1">
              <a:buFont typeface="Wingdings" panose="05000000000000000000" pitchFamily="2" charset="2"/>
              <a:buChar char="Ø"/>
            </a:pPr>
            <a:r>
              <a:rPr lang="zh-CN" altLang="en-US" dirty="0">
                <a:latin typeface="+mn-ea"/>
              </a:rPr>
              <a:t>通信连接故障</a:t>
            </a:r>
            <a:endParaRPr lang="en-US" altLang="zh-CN" dirty="0">
              <a:latin typeface="+mn-ea"/>
            </a:endParaRPr>
          </a:p>
          <a:p>
            <a:pPr marL="352425" lvl="2"/>
            <a:r>
              <a:rPr lang="zh-CN" altLang="en-US" dirty="0" smtClean="0">
                <a:latin typeface="+mn-ea"/>
              </a:rPr>
              <a:t>          由</a:t>
            </a:r>
            <a:r>
              <a:rPr lang="zh-CN" altLang="en-US" dirty="0">
                <a:latin typeface="+mn-ea"/>
              </a:rPr>
              <a:t>网络协议处理</a:t>
            </a:r>
            <a:r>
              <a:rPr lang="en-US" altLang="zh-CN" dirty="0">
                <a:latin typeface="+mn-ea"/>
              </a:rPr>
              <a:t>, </a:t>
            </a:r>
            <a:r>
              <a:rPr lang="zh-CN" altLang="en-US" dirty="0">
                <a:latin typeface="+mn-ea"/>
              </a:rPr>
              <a:t>通过其他路径传送消息</a:t>
            </a:r>
            <a:endParaRPr lang="en-US" altLang="zh-CN" dirty="0">
              <a:latin typeface="+mn-ea"/>
            </a:endParaRPr>
          </a:p>
          <a:p>
            <a:pPr marL="352425" lvl="1">
              <a:buFont typeface="Wingdings" panose="05000000000000000000" pitchFamily="2" charset="2"/>
              <a:buChar char="Ø"/>
            </a:pPr>
            <a:r>
              <a:rPr lang="zh-CN" altLang="en-US" b="1" dirty="0">
                <a:latin typeface="+mn-ea"/>
              </a:rPr>
              <a:t>网络分割</a:t>
            </a:r>
            <a:endParaRPr lang="en-US" altLang="zh-CN" b="1" dirty="0">
              <a:latin typeface="+mn-ea"/>
            </a:endParaRPr>
          </a:p>
          <a:p>
            <a:pPr marL="352425" lvl="2"/>
            <a:r>
              <a:rPr lang="zh-CN" altLang="en-US" dirty="0" smtClean="0">
                <a:latin typeface="+mn-ea"/>
              </a:rPr>
              <a:t>          当</a:t>
            </a:r>
            <a:r>
              <a:rPr lang="zh-CN" altLang="en-US" dirty="0">
                <a:latin typeface="+mn-ea"/>
              </a:rPr>
              <a:t>网络被分裂成两个或更多相互不连通的子系统时称为网络</a:t>
            </a:r>
            <a:r>
              <a:rPr lang="zh-CN" altLang="en-US" dirty="0" smtClean="0">
                <a:latin typeface="+mn-ea"/>
              </a:rPr>
              <a:t>分割。</a:t>
            </a:r>
            <a:endParaRPr lang="en-US" altLang="zh-CN" dirty="0">
              <a:latin typeface="+mn-ea"/>
            </a:endParaRPr>
          </a:p>
          <a:p>
            <a:pPr marL="352425" lvl="3"/>
            <a:r>
              <a:rPr lang="zh-CN" altLang="en-US" dirty="0" smtClean="0">
                <a:latin typeface="+mn-ea"/>
              </a:rPr>
              <a:t>          </a:t>
            </a:r>
            <a:r>
              <a:rPr lang="zh-CN" altLang="en-US" dirty="0" smtClean="0">
                <a:solidFill>
                  <a:srgbClr val="00B0F0"/>
                </a:solidFill>
                <a:latin typeface="+mn-ea"/>
              </a:rPr>
              <a:t>注</a:t>
            </a:r>
            <a:r>
              <a:rPr lang="en-US" altLang="zh-CN" dirty="0" smtClean="0">
                <a:solidFill>
                  <a:srgbClr val="00B0F0"/>
                </a:solidFill>
                <a:latin typeface="+mn-ea"/>
              </a:rPr>
              <a:t>: </a:t>
            </a:r>
            <a:r>
              <a:rPr lang="zh-CN" altLang="en-US" dirty="0">
                <a:solidFill>
                  <a:srgbClr val="00B0F0"/>
                </a:solidFill>
                <a:latin typeface="+mn-ea"/>
              </a:rPr>
              <a:t>子系统可能由单个节点</a:t>
            </a:r>
            <a:r>
              <a:rPr lang="zh-CN" altLang="en-US" dirty="0" smtClean="0">
                <a:solidFill>
                  <a:srgbClr val="00B0F0"/>
                </a:solidFill>
                <a:latin typeface="+mn-ea"/>
              </a:rPr>
              <a:t>组成</a:t>
            </a:r>
            <a:endParaRPr lang="en-US" altLang="zh-CN" dirty="0" smtClean="0">
              <a:solidFill>
                <a:srgbClr val="00B0F0"/>
              </a:solidFill>
              <a:latin typeface="+mn-ea"/>
            </a:endParaRPr>
          </a:p>
          <a:p>
            <a:pPr lvl="3">
              <a:lnSpc>
                <a:spcPct val="110000"/>
              </a:lnSpc>
            </a:pPr>
            <a:r>
              <a:rPr lang="zh-CN" altLang="en-US" dirty="0" smtClean="0"/>
              <a:t>       为</a:t>
            </a:r>
            <a:r>
              <a:rPr lang="zh-CN" altLang="en-US" dirty="0"/>
              <a:t>保障事务的原子性，分布式数据库采用不同于传统的提交协议，如两阶段提交协议、三阶段提交协议</a:t>
            </a:r>
            <a:r>
              <a:rPr lang="zh-CN" altLang="en-US" dirty="0" smtClean="0"/>
              <a:t>等，相关内容将在第</a:t>
            </a:r>
            <a:r>
              <a:rPr lang="en-US" altLang="zh-CN" dirty="0" smtClean="0"/>
              <a:t>9</a:t>
            </a:r>
            <a:r>
              <a:rPr lang="zh-CN" altLang="en-US" dirty="0" smtClean="0"/>
              <a:t>章重点介绍。</a:t>
            </a:r>
            <a:endParaRPr lang="en-US" altLang="zh-CN"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47</a:t>
            </a:fld>
            <a:endParaRPr lang="zh-CN" altLang="en-US" dirty="0"/>
          </a:p>
        </p:txBody>
      </p:sp>
    </p:spTree>
    <p:extLst>
      <p:ext uri="{BB962C8B-B14F-4D97-AF65-F5344CB8AC3E}">
        <p14:creationId xmlns:p14="http://schemas.microsoft.com/office/powerpoint/2010/main" val="402659593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52890"/>
            <a:ext cx="10515600" cy="920336"/>
          </a:xfrm>
        </p:spPr>
        <p:txBody>
          <a:bodyPr>
            <a:normAutofit/>
          </a:bodyPr>
          <a:lstStyle/>
          <a:p>
            <a:r>
              <a:rPr kumimoji="1" lang="en-US" altLang="zh-CN" dirty="0"/>
              <a:t>6.3.1</a:t>
            </a:r>
            <a:r>
              <a:rPr kumimoji="1" lang="zh-CN" altLang="en-US" dirty="0"/>
              <a:t> 分布式事务系统</a:t>
            </a:r>
            <a:r>
              <a:rPr kumimoji="1" lang="zh-CN" altLang="en-US" dirty="0" smtClean="0"/>
              <a:t>结构（续）</a:t>
            </a:r>
            <a:endParaRPr lang="zh-CN" altLang="en-US" dirty="0"/>
          </a:p>
        </p:txBody>
      </p:sp>
      <p:sp>
        <p:nvSpPr>
          <p:cNvPr id="3" name="内容占位符 2"/>
          <p:cNvSpPr>
            <a:spLocks noGrp="1"/>
          </p:cNvSpPr>
          <p:nvPr>
            <p:ph idx="1"/>
          </p:nvPr>
        </p:nvSpPr>
        <p:spPr>
          <a:xfrm>
            <a:off x="838200" y="867445"/>
            <a:ext cx="10515600" cy="5729297"/>
          </a:xfrm>
        </p:spPr>
        <p:txBody>
          <a:bodyPr>
            <a:normAutofit/>
          </a:bodyPr>
          <a:lstStyle/>
          <a:p>
            <a:pPr lvl="1"/>
            <a:r>
              <a:rPr lang="zh-CN" altLang="en-US" dirty="0" smtClean="0"/>
              <a:t>为</a:t>
            </a:r>
            <a:r>
              <a:rPr lang="zh-CN" altLang="en-US" dirty="0"/>
              <a:t>保障事务的原子性，分布式数据库采用不同于传统的提交协议，如两阶段提交协议、三阶段提交协议</a:t>
            </a:r>
            <a:r>
              <a:rPr lang="zh-CN" altLang="en-US" dirty="0" smtClean="0"/>
              <a:t>等。</a:t>
            </a:r>
            <a:endParaRPr lang="en-US" altLang="zh-CN" dirty="0" smtClean="0"/>
          </a:p>
          <a:p>
            <a:pPr lvl="1">
              <a:lnSpc>
                <a:spcPct val="100000"/>
              </a:lnSpc>
            </a:pPr>
            <a:endParaRPr lang="en-US" altLang="zh-CN" dirty="0" smtClean="0"/>
          </a:p>
          <a:p>
            <a:pPr lvl="1">
              <a:lnSpc>
                <a:spcPct val="100000"/>
              </a:lnSpc>
            </a:pPr>
            <a:r>
              <a:rPr lang="zh-CN" altLang="en-US" dirty="0" smtClean="0"/>
              <a:t>跨场地事务的</a:t>
            </a:r>
            <a:r>
              <a:rPr lang="zh-CN" altLang="en-US" dirty="0"/>
              <a:t>原子</a:t>
            </a:r>
            <a:r>
              <a:rPr lang="zh-CN" altLang="en-US" dirty="0" smtClean="0"/>
              <a:t>性要求：在</a:t>
            </a:r>
            <a:r>
              <a:rPr lang="zh-CN" altLang="en-US" dirty="0"/>
              <a:t>多个场地上执行的事务必须要么在所有场地上都提交</a:t>
            </a:r>
            <a:r>
              <a:rPr lang="en-US" altLang="zh-CN" dirty="0"/>
              <a:t>, </a:t>
            </a:r>
            <a:r>
              <a:rPr lang="zh-CN" altLang="en-US" dirty="0"/>
              <a:t>要么在所有场地上都</a:t>
            </a:r>
            <a:r>
              <a:rPr lang="zh-CN" altLang="en-US" dirty="0" smtClean="0"/>
              <a:t>夭折，事务</a:t>
            </a:r>
            <a:r>
              <a:rPr lang="zh-CN" altLang="en-US" dirty="0"/>
              <a:t>在一个场地上提交而在另一个场地上夭折是不可接受</a:t>
            </a:r>
            <a:r>
              <a:rPr lang="zh-CN" altLang="en-US" dirty="0" smtClean="0"/>
              <a:t>的。</a:t>
            </a:r>
            <a:endParaRPr lang="en-US" altLang="zh-CN" dirty="0" smtClean="0"/>
          </a:p>
          <a:p>
            <a:pPr lvl="1">
              <a:lnSpc>
                <a:spcPct val="100000"/>
              </a:lnSpc>
            </a:pPr>
            <a:endParaRPr lang="en-US" altLang="zh-CN" dirty="0"/>
          </a:p>
          <a:p>
            <a:pPr marL="342900" lvl="1" indent="-342900">
              <a:lnSpc>
                <a:spcPct val="100000"/>
              </a:lnSpc>
              <a:buFont typeface="Wingdings" panose="05000000000000000000" pitchFamily="2" charset="2"/>
              <a:buChar char="Ø"/>
            </a:pPr>
            <a:r>
              <a:rPr lang="zh-CN" altLang="en-US" dirty="0"/>
              <a:t>两阶段提交</a:t>
            </a:r>
            <a:r>
              <a:rPr lang="en-US" altLang="zh-CN" dirty="0"/>
              <a:t> (2PC)</a:t>
            </a:r>
            <a:r>
              <a:rPr lang="zh-CN" altLang="en-US" dirty="0"/>
              <a:t>协议被广泛使用</a:t>
            </a:r>
            <a:endParaRPr lang="en-US" altLang="zh-CN" dirty="0"/>
          </a:p>
          <a:p>
            <a:pPr marL="342900" lvl="1" indent="-342900">
              <a:lnSpc>
                <a:spcPct val="100000"/>
              </a:lnSpc>
              <a:buFont typeface="Wingdings" panose="05000000000000000000" pitchFamily="2" charset="2"/>
              <a:buChar char="Ø"/>
            </a:pPr>
            <a:r>
              <a:rPr lang="zh-CN" altLang="en-US" dirty="0"/>
              <a:t>三阶段提交</a:t>
            </a:r>
            <a:r>
              <a:rPr lang="en-US" altLang="zh-CN" dirty="0"/>
              <a:t> (3PC)</a:t>
            </a:r>
            <a:r>
              <a:rPr lang="zh-CN" altLang="en-US" dirty="0"/>
              <a:t>协议更</a:t>
            </a:r>
            <a:r>
              <a:rPr lang="zh-CN" altLang="en-US" dirty="0" smtClean="0"/>
              <a:t>复杂，更加细致的考虑了阻塞、容错的问题，可以</a:t>
            </a:r>
            <a:r>
              <a:rPr lang="zh-CN" altLang="en-US" dirty="0"/>
              <a:t>避免两阶段提交协议的某些缺陷</a:t>
            </a:r>
            <a:endParaRPr lang="en-US" altLang="zh-CN" dirty="0"/>
          </a:p>
          <a:p>
            <a:pPr lvl="1"/>
            <a:r>
              <a:rPr lang="zh-CN" altLang="en-US" dirty="0" smtClean="0">
                <a:solidFill>
                  <a:srgbClr val="00B0F0"/>
                </a:solidFill>
              </a:rPr>
              <a:t>相关</a:t>
            </a:r>
            <a:r>
              <a:rPr lang="zh-CN" altLang="en-US" dirty="0">
                <a:solidFill>
                  <a:srgbClr val="00B0F0"/>
                </a:solidFill>
              </a:rPr>
              <a:t>内容将在第</a:t>
            </a:r>
            <a:r>
              <a:rPr lang="en-US" altLang="zh-CN" dirty="0">
                <a:solidFill>
                  <a:srgbClr val="00B0F0"/>
                </a:solidFill>
              </a:rPr>
              <a:t>9</a:t>
            </a:r>
            <a:r>
              <a:rPr lang="zh-CN" altLang="en-US" dirty="0">
                <a:solidFill>
                  <a:srgbClr val="00B0F0"/>
                </a:solidFill>
              </a:rPr>
              <a:t>章重点介绍</a:t>
            </a:r>
            <a:endParaRPr lang="en-US" altLang="zh-CN" dirty="0">
              <a:solidFill>
                <a:srgbClr val="00B0F0"/>
              </a:solidFill>
            </a:endParaRP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48</a:t>
            </a:fld>
            <a:endParaRPr lang="zh-CN" altLang="en-US" dirty="0"/>
          </a:p>
        </p:txBody>
      </p:sp>
    </p:spTree>
    <p:extLst>
      <p:ext uri="{BB962C8B-B14F-4D97-AF65-F5344CB8AC3E}">
        <p14:creationId xmlns:p14="http://schemas.microsoft.com/office/powerpoint/2010/main" val="70628390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52890"/>
            <a:ext cx="10515600" cy="920336"/>
          </a:xfrm>
        </p:spPr>
        <p:txBody>
          <a:bodyPr>
            <a:normAutofit/>
          </a:bodyPr>
          <a:lstStyle/>
          <a:p>
            <a:r>
              <a:rPr kumimoji="1" lang="en-US" altLang="zh-CN" dirty="0"/>
              <a:t>6.3.3</a:t>
            </a:r>
            <a:r>
              <a:rPr kumimoji="1" lang="zh-CN" altLang="en-US" dirty="0"/>
              <a:t> 分布式数据库中的并发控制</a:t>
            </a:r>
            <a:endParaRPr lang="zh-CN" altLang="en-US" dirty="0"/>
          </a:p>
        </p:txBody>
      </p:sp>
      <p:sp>
        <p:nvSpPr>
          <p:cNvPr id="3" name="内容占位符 2"/>
          <p:cNvSpPr>
            <a:spLocks noGrp="1"/>
          </p:cNvSpPr>
          <p:nvPr>
            <p:ph idx="1"/>
          </p:nvPr>
        </p:nvSpPr>
        <p:spPr>
          <a:xfrm>
            <a:off x="838200" y="867445"/>
            <a:ext cx="10515600" cy="5729297"/>
          </a:xfrm>
        </p:spPr>
        <p:txBody>
          <a:bodyPr>
            <a:normAutofit/>
          </a:bodyPr>
          <a:lstStyle/>
          <a:p>
            <a:r>
              <a:rPr lang="zh-CN" altLang="en-US" sz="2400" dirty="0" smtClean="0">
                <a:latin typeface="+mn-ea"/>
              </a:rPr>
              <a:t>将关系存储到分布式节点有两种途径：</a:t>
            </a:r>
            <a:endParaRPr lang="en-US" altLang="zh-CN" sz="2400" dirty="0" smtClean="0">
              <a:latin typeface="+mn-ea"/>
            </a:endParaRPr>
          </a:p>
          <a:p>
            <a:r>
              <a:rPr lang="zh-CN" altLang="en-US" sz="2400" dirty="0" smtClean="0">
                <a:latin typeface="+mn-ea"/>
              </a:rPr>
              <a:t>（</a:t>
            </a:r>
            <a:r>
              <a:rPr lang="en-US" altLang="zh-CN" sz="2400" dirty="0" smtClean="0">
                <a:latin typeface="+mn-ea"/>
              </a:rPr>
              <a:t>1</a:t>
            </a:r>
            <a:r>
              <a:rPr lang="zh-CN" altLang="en-US" sz="2400" dirty="0" smtClean="0">
                <a:latin typeface="+mn-ea"/>
              </a:rPr>
              <a:t>）复制，不同节点存储相同的副本；</a:t>
            </a:r>
            <a:endParaRPr lang="en-US" altLang="zh-CN" sz="2400" dirty="0" smtClean="0">
              <a:latin typeface="+mn-ea"/>
            </a:endParaRPr>
          </a:p>
          <a:p>
            <a:r>
              <a:rPr lang="zh-CN" altLang="en-US" sz="2400" dirty="0" smtClean="0">
                <a:latin typeface="+mn-ea"/>
              </a:rPr>
              <a:t>（</a:t>
            </a:r>
            <a:r>
              <a:rPr lang="en-US" altLang="zh-CN" sz="2400" dirty="0" smtClean="0">
                <a:latin typeface="+mn-ea"/>
              </a:rPr>
              <a:t>2</a:t>
            </a:r>
            <a:r>
              <a:rPr lang="zh-CN" altLang="en-US" sz="2400" dirty="0" smtClean="0">
                <a:latin typeface="+mn-ea"/>
              </a:rPr>
              <a:t>）分片，逻辑划分后物理上分布存储。</a:t>
            </a:r>
            <a:endParaRPr lang="en-US" altLang="zh-CN" sz="2400" dirty="0" smtClean="0">
              <a:latin typeface="+mn-ea"/>
            </a:endParaRPr>
          </a:p>
          <a:p>
            <a:r>
              <a:rPr lang="zh-CN" altLang="en-US" sz="2400" dirty="0" smtClean="0">
                <a:latin typeface="+mn-ea"/>
              </a:rPr>
              <a:t>实际存储过程往往两种途径结合。</a:t>
            </a:r>
            <a:endParaRPr lang="en-US" altLang="zh-CN" sz="2400" dirty="0" smtClean="0">
              <a:latin typeface="+mn-ea"/>
            </a:endParaRPr>
          </a:p>
          <a:p>
            <a:endParaRPr lang="en-US" altLang="zh-CN" sz="2400" dirty="0" smtClean="0">
              <a:latin typeface="+mn-ea"/>
            </a:endParaRPr>
          </a:p>
          <a:p>
            <a:r>
              <a:rPr lang="zh-CN" altLang="en-US" sz="2400" dirty="0" smtClean="0">
                <a:latin typeface="+mn-ea"/>
              </a:rPr>
              <a:t>分布式数据库并发控制的特点：</a:t>
            </a:r>
            <a:endParaRPr lang="en-US" altLang="zh-CN" sz="2400" dirty="0" smtClean="0">
              <a:latin typeface="+mn-ea"/>
            </a:endParaRPr>
          </a:p>
          <a:p>
            <a:pPr>
              <a:buFont typeface="Wingdings" panose="05000000000000000000" pitchFamily="2" charset="2"/>
              <a:buChar char="Ø"/>
            </a:pPr>
            <a:r>
              <a:rPr lang="zh-CN" altLang="en-US" sz="2400" dirty="0" smtClean="0">
                <a:latin typeface="+mn-ea"/>
              </a:rPr>
              <a:t>传统</a:t>
            </a:r>
            <a:r>
              <a:rPr lang="zh-CN" altLang="en-US" sz="2400" dirty="0">
                <a:latin typeface="+mn-ea"/>
              </a:rPr>
              <a:t>数据库并发</a:t>
            </a:r>
            <a:r>
              <a:rPr lang="zh-CN" altLang="en-US" sz="2400" dirty="0" smtClean="0">
                <a:latin typeface="+mn-ea"/>
              </a:rPr>
              <a:t>控制技术依然存在；</a:t>
            </a:r>
            <a:endParaRPr lang="en-US" altLang="zh-CN" sz="2400" dirty="0">
              <a:latin typeface="+mn-ea"/>
            </a:endParaRPr>
          </a:p>
          <a:p>
            <a:pPr>
              <a:buFont typeface="Wingdings" panose="05000000000000000000" pitchFamily="2" charset="2"/>
              <a:buChar char="Ø"/>
            </a:pPr>
            <a:r>
              <a:rPr lang="zh-CN" altLang="en-US" sz="2400" dirty="0" smtClean="0">
                <a:latin typeface="+mn-ea"/>
              </a:rPr>
              <a:t>分布式环境的时间一致性、容错性、死锁导致并发控制难度增加</a:t>
            </a:r>
            <a:endParaRPr lang="en-US" altLang="zh-CN" sz="2400" dirty="0">
              <a:latin typeface="+mn-ea"/>
            </a:endParaRPr>
          </a:p>
          <a:p>
            <a:pPr>
              <a:buFont typeface="Wingdings" panose="05000000000000000000" pitchFamily="2" charset="2"/>
              <a:buChar char="Ø"/>
            </a:pPr>
            <a:r>
              <a:rPr lang="zh-CN" altLang="en-US" sz="2400" dirty="0" smtClean="0">
                <a:latin typeface="+mn-ea"/>
              </a:rPr>
              <a:t>每个</a:t>
            </a:r>
            <a:r>
              <a:rPr lang="zh-CN" altLang="en-US" sz="2400" dirty="0">
                <a:latin typeface="+mn-ea"/>
              </a:rPr>
              <a:t>场地都参与提交协议的执行以确保全局事务的原子</a:t>
            </a:r>
            <a:r>
              <a:rPr lang="zh-CN" altLang="en-US" sz="2400" dirty="0" smtClean="0">
                <a:latin typeface="+mn-ea"/>
              </a:rPr>
              <a:t>性</a:t>
            </a:r>
            <a:endParaRPr lang="en-US" altLang="zh-CN" sz="2400" dirty="0">
              <a:latin typeface="+mn-ea"/>
            </a:endParaRPr>
          </a:p>
          <a:p>
            <a:pPr>
              <a:buFont typeface="Wingdings" panose="05000000000000000000" pitchFamily="2" charset="2"/>
              <a:buChar char="Ø"/>
            </a:pPr>
            <a:r>
              <a:rPr lang="zh-CN" altLang="en-US" sz="2400" dirty="0" smtClean="0">
                <a:latin typeface="+mn-ea"/>
              </a:rPr>
              <a:t>数据的副本之间要保持同步</a:t>
            </a:r>
            <a:endParaRPr kumimoji="1" lang="en-US" altLang="zh-CN" dirty="0"/>
          </a:p>
          <a:p>
            <a:pPr lvl="1"/>
            <a:endParaRPr lang="en-US" altLang="zh-CN" dirty="0">
              <a:solidFill>
                <a:srgbClr val="00B0F0"/>
              </a:solidFill>
            </a:endParaRP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49</a:t>
            </a:fld>
            <a:endParaRPr lang="zh-CN" altLang="en-US" dirty="0"/>
          </a:p>
        </p:txBody>
      </p:sp>
    </p:spTree>
    <p:extLst>
      <p:ext uri="{BB962C8B-B14F-4D97-AF65-F5344CB8AC3E}">
        <p14:creationId xmlns:p14="http://schemas.microsoft.com/office/powerpoint/2010/main" val="14347043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en-US" altLang="zh-CN" sz="2800" dirty="0"/>
              <a:t>6.1.1</a:t>
            </a:r>
            <a:r>
              <a:rPr kumimoji="1" lang="zh-CN" altLang="en-US" sz="2800" dirty="0"/>
              <a:t> 集中式体系架构</a:t>
            </a:r>
            <a:endParaRPr lang="zh-CN" altLang="en-US" sz="2800" dirty="0"/>
          </a:p>
        </p:txBody>
      </p:sp>
      <p:sp>
        <p:nvSpPr>
          <p:cNvPr id="3" name="内容占位符 2"/>
          <p:cNvSpPr>
            <a:spLocks noGrp="1"/>
          </p:cNvSpPr>
          <p:nvPr>
            <p:ph idx="1"/>
          </p:nvPr>
        </p:nvSpPr>
        <p:spPr>
          <a:xfrm>
            <a:off x="838200" y="1285461"/>
            <a:ext cx="10515600" cy="5266063"/>
          </a:xfrm>
        </p:spPr>
        <p:txBody>
          <a:bodyPr>
            <a:noAutofit/>
          </a:bodyPr>
          <a:lstStyle/>
          <a:p>
            <a:pPr lvl="1"/>
            <a:r>
              <a:rPr lang="en-US" altLang="zh-CN" dirty="0" smtClean="0"/>
              <a:t>       </a:t>
            </a:r>
            <a:r>
              <a:rPr lang="zh-CN" altLang="zh-CN" dirty="0" smtClean="0"/>
              <a:t>集中式</a:t>
            </a:r>
            <a:r>
              <a:rPr lang="zh-CN" altLang="zh-CN" dirty="0"/>
              <a:t>数据库系统体系架构指运行在独立的计算机系统、不和其他</a:t>
            </a:r>
            <a:r>
              <a:rPr lang="zh-CN" altLang="zh-CN" dirty="0" smtClean="0"/>
              <a:t>计算机系统</a:t>
            </a:r>
            <a:r>
              <a:rPr lang="zh-CN" altLang="en-US" dirty="0" smtClean="0"/>
              <a:t>进行（数据处理任务</a:t>
            </a:r>
            <a:r>
              <a:rPr lang="zh-CN" altLang="en-US" dirty="0"/>
              <a:t>）</a:t>
            </a:r>
            <a:r>
              <a:rPr lang="zh-CN" altLang="zh-CN" dirty="0" smtClean="0"/>
              <a:t>交互</a:t>
            </a:r>
            <a:r>
              <a:rPr lang="zh-CN" altLang="zh-CN" dirty="0"/>
              <a:t>的的数据库体系架构。</a:t>
            </a:r>
            <a:endParaRPr lang="en-US" altLang="zh-CN" dirty="0"/>
          </a:p>
          <a:p>
            <a:pPr algn="just"/>
            <a:r>
              <a:rPr lang="zh-CN" altLang="en-US" sz="2400" b="1" dirty="0"/>
              <a:t>优点</a:t>
            </a:r>
          </a:p>
          <a:p>
            <a:pPr algn="just">
              <a:buFont typeface="Wingdings" panose="05000000000000000000" pitchFamily="2" charset="2"/>
              <a:buChar char="Ø"/>
            </a:pPr>
            <a:r>
              <a:rPr lang="zh-CN" altLang="en-US" sz="2400" dirty="0"/>
              <a:t>结构简单</a:t>
            </a:r>
          </a:p>
          <a:p>
            <a:pPr algn="just">
              <a:buFont typeface="Wingdings" panose="05000000000000000000" pitchFamily="2" charset="2"/>
              <a:buChar char="Ø"/>
            </a:pPr>
            <a:r>
              <a:rPr lang="zh-CN" altLang="en-US" sz="2400" dirty="0"/>
              <a:t>资源共享性高（外理及数据均由主机完成）</a:t>
            </a:r>
          </a:p>
          <a:p>
            <a:pPr algn="just">
              <a:buFont typeface="Wingdings" panose="05000000000000000000" pitchFamily="2" charset="2"/>
              <a:buChar char="Ø"/>
            </a:pPr>
            <a:r>
              <a:rPr lang="zh-CN" altLang="en-US" sz="2400" dirty="0"/>
              <a:t>数据易于管理与维护</a:t>
            </a:r>
          </a:p>
          <a:p>
            <a:pPr algn="just"/>
            <a:r>
              <a:rPr lang="zh-CN" altLang="en-US" sz="2400" b="1" dirty="0"/>
              <a:t>缺点</a:t>
            </a:r>
          </a:p>
          <a:p>
            <a:pPr algn="just">
              <a:buFont typeface="Wingdings" panose="05000000000000000000" pitchFamily="2" charset="2"/>
              <a:buChar char="Ø"/>
            </a:pPr>
            <a:r>
              <a:rPr lang="zh-CN" altLang="en-US" sz="2400" dirty="0"/>
              <a:t>主机负担重：用户数增多，</a:t>
            </a:r>
            <a:r>
              <a:rPr lang="en-US" altLang="zh-CN" sz="2400" dirty="0"/>
              <a:t>I/0</a:t>
            </a:r>
            <a:r>
              <a:rPr lang="zh-CN" altLang="en-US" sz="2400" dirty="0"/>
              <a:t>瓶领</a:t>
            </a:r>
          </a:p>
          <a:p>
            <a:pPr algn="just">
              <a:buFont typeface="Wingdings" panose="05000000000000000000" pitchFamily="2" charset="2"/>
              <a:buChar char="Ø"/>
            </a:pPr>
            <a:r>
              <a:rPr lang="zh-CN" altLang="en-US" sz="2400" dirty="0"/>
              <a:t>可靠性弱（主机故障</a:t>
            </a:r>
            <a:r>
              <a:rPr lang="zh-CN" altLang="en-US" sz="2400" dirty="0" smtClean="0"/>
              <a:t>）</a:t>
            </a:r>
            <a:endParaRPr lang="zh-CN" altLang="en-US" sz="2400"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5</a:t>
            </a:fld>
            <a:endParaRPr lang="zh-CN" altLang="en-US" dirty="0"/>
          </a:p>
        </p:txBody>
      </p:sp>
    </p:spTree>
    <p:extLst>
      <p:ext uri="{BB962C8B-B14F-4D97-AF65-F5344CB8AC3E}">
        <p14:creationId xmlns:p14="http://schemas.microsoft.com/office/powerpoint/2010/main" val="345764144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52890"/>
            <a:ext cx="10515600" cy="920336"/>
          </a:xfrm>
        </p:spPr>
        <p:txBody>
          <a:bodyPr>
            <a:normAutofit/>
          </a:bodyPr>
          <a:lstStyle/>
          <a:p>
            <a:r>
              <a:rPr kumimoji="1" lang="en-US" altLang="zh-CN" dirty="0"/>
              <a:t>6.3.3</a:t>
            </a:r>
            <a:r>
              <a:rPr kumimoji="1" lang="zh-CN" altLang="en-US" dirty="0"/>
              <a:t> 分布式数据库中的并发</a:t>
            </a:r>
            <a:r>
              <a:rPr kumimoji="1" lang="zh-CN" altLang="en-US" dirty="0" smtClean="0"/>
              <a:t>控制（续）</a:t>
            </a:r>
            <a:endParaRPr lang="zh-CN" altLang="en-US" dirty="0"/>
          </a:p>
        </p:txBody>
      </p:sp>
      <p:sp>
        <p:nvSpPr>
          <p:cNvPr id="3" name="内容占位符 2"/>
          <p:cNvSpPr>
            <a:spLocks noGrp="1"/>
          </p:cNvSpPr>
          <p:nvPr>
            <p:ph idx="1"/>
          </p:nvPr>
        </p:nvSpPr>
        <p:spPr>
          <a:xfrm>
            <a:off x="838200" y="867445"/>
            <a:ext cx="10515600" cy="5729297"/>
          </a:xfrm>
        </p:spPr>
        <p:txBody>
          <a:bodyPr>
            <a:normAutofit/>
          </a:bodyPr>
          <a:lstStyle/>
          <a:p>
            <a:pPr lvl="1"/>
            <a:r>
              <a:rPr kumimoji="1" lang="zh-CN" altLang="en-US" dirty="0"/>
              <a:t>基于“锁”机制的分布式数据库并发</a:t>
            </a:r>
            <a:r>
              <a:rPr kumimoji="1" lang="zh-CN" altLang="en-US" dirty="0" smtClean="0"/>
              <a:t>控制，分布式锁协议：</a:t>
            </a:r>
            <a:endParaRPr kumimoji="1" lang="en-US" altLang="zh-CN" dirty="0"/>
          </a:p>
          <a:p>
            <a:pPr marL="114300" lvl="1" indent="-342900">
              <a:buFont typeface="Wingdings" panose="05000000000000000000" pitchFamily="2" charset="2"/>
              <a:buChar char="Ø"/>
            </a:pPr>
            <a:r>
              <a:rPr lang="zh-CN" altLang="zh-CN" dirty="0"/>
              <a:t>单一锁管理器（</a:t>
            </a:r>
            <a:r>
              <a:rPr lang="en-US" altLang="zh-CN" dirty="0"/>
              <a:t>single lock-manager</a:t>
            </a:r>
            <a:r>
              <a:rPr lang="zh-CN" altLang="zh-CN" dirty="0"/>
              <a:t>）</a:t>
            </a:r>
            <a:r>
              <a:rPr lang="zh-CN" altLang="en-US" dirty="0" smtClean="0"/>
              <a:t>。全局一</a:t>
            </a:r>
            <a:r>
              <a:rPr lang="zh-CN" altLang="en-US" dirty="0"/>
              <a:t>个锁</a:t>
            </a:r>
            <a:r>
              <a:rPr lang="zh-CN" altLang="en-US" dirty="0" smtClean="0"/>
              <a:t>服务器节点，所有加锁解锁操作都通过该所服务器完成。</a:t>
            </a:r>
            <a:endParaRPr lang="en-US" altLang="zh-CN" dirty="0" smtClean="0"/>
          </a:p>
          <a:p>
            <a:pPr marL="719138">
              <a:buFont typeface="Wingdings" panose="05000000000000000000" pitchFamily="2" charset="2"/>
              <a:buChar char="Ø"/>
            </a:pPr>
            <a:r>
              <a:rPr lang="zh-CN" altLang="en-US" sz="2400" dirty="0">
                <a:latin typeface="+mn-ea"/>
              </a:rPr>
              <a:t>事务可从任意存有副本的场地读数据项</a:t>
            </a:r>
            <a:endParaRPr lang="en-US" altLang="zh-CN" sz="2400" dirty="0">
              <a:latin typeface="+mn-ea"/>
            </a:endParaRPr>
          </a:p>
          <a:p>
            <a:pPr marL="719138">
              <a:buFont typeface="Wingdings" panose="05000000000000000000" pitchFamily="2" charset="2"/>
              <a:buChar char="Ø"/>
            </a:pPr>
            <a:r>
              <a:rPr lang="zh-CN" altLang="en-US" sz="2400" dirty="0">
                <a:latin typeface="+mn-ea"/>
              </a:rPr>
              <a:t>写必须对数据项的所有副本执行</a:t>
            </a:r>
            <a:endParaRPr lang="en-US" altLang="zh-CN" sz="2400" dirty="0">
              <a:latin typeface="+mn-ea"/>
            </a:endParaRPr>
          </a:p>
          <a:p>
            <a:pPr lvl="1"/>
            <a:r>
              <a:rPr lang="zh-CN" altLang="en-US" dirty="0" smtClean="0"/>
              <a:t>优点：（</a:t>
            </a:r>
            <a:r>
              <a:rPr lang="en-US" altLang="zh-CN" dirty="0" smtClean="0"/>
              <a:t>1</a:t>
            </a:r>
            <a:r>
              <a:rPr lang="zh-CN" altLang="en-US" dirty="0" smtClean="0"/>
              <a:t>）类似</a:t>
            </a:r>
            <a:r>
              <a:rPr lang="zh-CN" altLang="en-US" dirty="0"/>
              <a:t>集中式</a:t>
            </a:r>
            <a:r>
              <a:rPr lang="zh-CN" altLang="en-US" dirty="0" smtClean="0"/>
              <a:t>系统，实现相对简单；（</a:t>
            </a:r>
            <a:r>
              <a:rPr lang="en-US" altLang="zh-CN" dirty="0" smtClean="0"/>
              <a:t>2</a:t>
            </a:r>
            <a:r>
              <a:rPr lang="zh-CN" altLang="en-US" dirty="0" smtClean="0"/>
              <a:t>）死锁</a:t>
            </a:r>
            <a:r>
              <a:rPr lang="zh-CN" altLang="en-US" dirty="0"/>
              <a:t>处理</a:t>
            </a:r>
            <a:r>
              <a:rPr lang="zh-CN" altLang="en-US" dirty="0" smtClean="0"/>
              <a:t>也性对简单。</a:t>
            </a:r>
            <a:endParaRPr lang="en-US" altLang="zh-CN" dirty="0" smtClean="0"/>
          </a:p>
          <a:p>
            <a:pPr lvl="1"/>
            <a:r>
              <a:rPr lang="zh-CN" altLang="en-US" dirty="0" smtClean="0"/>
              <a:t>缺点：（</a:t>
            </a:r>
            <a:r>
              <a:rPr lang="en-US" altLang="zh-CN" dirty="0" smtClean="0"/>
              <a:t>1</a:t>
            </a:r>
            <a:r>
              <a:rPr lang="zh-CN" altLang="en-US" dirty="0" smtClean="0"/>
              <a:t>）是</a:t>
            </a:r>
            <a:r>
              <a:rPr lang="zh-CN" altLang="en-US" dirty="0"/>
              <a:t>锁管理器会</a:t>
            </a:r>
            <a:r>
              <a:rPr lang="zh-CN" altLang="en-US" dirty="0" smtClean="0"/>
              <a:t>形成性能“瓶颈”；</a:t>
            </a:r>
            <a:endParaRPr lang="en-US" altLang="zh-CN" dirty="0" smtClean="0"/>
          </a:p>
          <a:p>
            <a:pPr lvl="1"/>
            <a:r>
              <a:rPr lang="zh-CN" altLang="en-US" dirty="0" smtClean="0"/>
              <a:t>（</a:t>
            </a:r>
            <a:r>
              <a:rPr lang="en-US" altLang="zh-CN" dirty="0" smtClean="0"/>
              <a:t>2</a:t>
            </a:r>
            <a:r>
              <a:rPr lang="zh-CN" altLang="en-US" dirty="0" smtClean="0"/>
              <a:t>）系统较为脆弱，若</a:t>
            </a:r>
            <a:r>
              <a:rPr lang="zh-CN" altLang="en-US" dirty="0"/>
              <a:t>锁服务器出现问题，整个系统的并发控制会受到</a:t>
            </a:r>
            <a:r>
              <a:rPr lang="zh-CN" altLang="en-US" dirty="0" smtClean="0"/>
              <a:t>牵连。</a:t>
            </a:r>
            <a:endParaRPr lang="en-US" altLang="zh-CN" dirty="0" smtClean="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50</a:t>
            </a:fld>
            <a:endParaRPr lang="zh-CN" altLang="en-US" dirty="0"/>
          </a:p>
        </p:txBody>
      </p:sp>
    </p:spTree>
    <p:extLst>
      <p:ext uri="{BB962C8B-B14F-4D97-AF65-F5344CB8AC3E}">
        <p14:creationId xmlns:p14="http://schemas.microsoft.com/office/powerpoint/2010/main" val="170241749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52890"/>
            <a:ext cx="10515600" cy="920336"/>
          </a:xfrm>
        </p:spPr>
        <p:txBody>
          <a:bodyPr>
            <a:normAutofit/>
          </a:bodyPr>
          <a:lstStyle/>
          <a:p>
            <a:r>
              <a:rPr kumimoji="1" lang="en-US" altLang="zh-CN" dirty="0"/>
              <a:t>6.3.3</a:t>
            </a:r>
            <a:r>
              <a:rPr kumimoji="1" lang="zh-CN" altLang="en-US" dirty="0"/>
              <a:t> 分布式数据库中的并发</a:t>
            </a:r>
            <a:r>
              <a:rPr kumimoji="1" lang="zh-CN" altLang="en-US" dirty="0" smtClean="0"/>
              <a:t>控制（续）</a:t>
            </a:r>
            <a:endParaRPr lang="zh-CN" altLang="en-US" dirty="0"/>
          </a:p>
        </p:txBody>
      </p:sp>
      <p:sp>
        <p:nvSpPr>
          <p:cNvPr id="3" name="内容占位符 2"/>
          <p:cNvSpPr>
            <a:spLocks noGrp="1"/>
          </p:cNvSpPr>
          <p:nvPr>
            <p:ph idx="1"/>
          </p:nvPr>
        </p:nvSpPr>
        <p:spPr>
          <a:xfrm>
            <a:off x="838200" y="867445"/>
            <a:ext cx="10515600" cy="5729297"/>
          </a:xfrm>
        </p:spPr>
        <p:txBody>
          <a:bodyPr>
            <a:normAutofit/>
          </a:bodyPr>
          <a:lstStyle/>
          <a:p>
            <a:pPr lvl="1"/>
            <a:r>
              <a:rPr kumimoji="1" lang="zh-CN" altLang="en-US" dirty="0"/>
              <a:t>基于“锁”机制的分布式数据库并发</a:t>
            </a:r>
            <a:r>
              <a:rPr kumimoji="1" lang="zh-CN" altLang="en-US" dirty="0" smtClean="0"/>
              <a:t>控制，分布式锁协议：</a:t>
            </a:r>
            <a:endParaRPr kumimoji="1" lang="en-US" altLang="zh-CN" dirty="0" smtClean="0"/>
          </a:p>
          <a:p>
            <a:pPr marL="114300" lvl="1" indent="-342900">
              <a:buFont typeface="Wingdings" panose="05000000000000000000" pitchFamily="2" charset="2"/>
              <a:buChar char="Ø"/>
            </a:pPr>
            <a:r>
              <a:rPr lang="zh-CN" altLang="zh-CN" dirty="0" smtClean="0"/>
              <a:t>分布式</a:t>
            </a:r>
            <a:r>
              <a:rPr lang="zh-CN" altLang="zh-CN" dirty="0"/>
              <a:t>锁管理器（</a:t>
            </a:r>
            <a:r>
              <a:rPr lang="en-US" altLang="zh-CN" dirty="0"/>
              <a:t>distributed lock-manager</a:t>
            </a:r>
            <a:r>
              <a:rPr lang="zh-CN" altLang="zh-CN" dirty="0"/>
              <a:t>）</a:t>
            </a:r>
            <a:r>
              <a:rPr lang="zh-CN" altLang="en-US" dirty="0"/>
              <a:t>。每个节点维护一个锁管理器，负责该节点的数据项的加锁、解锁操作。</a:t>
            </a:r>
            <a:endParaRPr lang="en-US" altLang="zh-CN" dirty="0"/>
          </a:p>
          <a:p>
            <a:pPr lvl="1"/>
            <a:r>
              <a:rPr lang="zh-CN" altLang="en-US" dirty="0"/>
              <a:t>优点：（</a:t>
            </a:r>
            <a:r>
              <a:rPr lang="en-US" altLang="zh-CN" dirty="0"/>
              <a:t>1</a:t>
            </a:r>
            <a:r>
              <a:rPr lang="zh-CN" altLang="en-US" dirty="0"/>
              <a:t>）实现难度不高；（</a:t>
            </a:r>
            <a:r>
              <a:rPr lang="en-US" altLang="zh-CN" dirty="0"/>
              <a:t>2</a:t>
            </a:r>
            <a:r>
              <a:rPr lang="zh-CN" altLang="en-US" dirty="0"/>
              <a:t>）降低了单一锁管理器的性能瓶颈。</a:t>
            </a:r>
            <a:endParaRPr lang="en-US" altLang="zh-CN" dirty="0"/>
          </a:p>
          <a:p>
            <a:pPr lvl="1"/>
            <a:r>
              <a:rPr lang="zh-CN" altLang="en-US" dirty="0"/>
              <a:t>缺点：事务的加锁解锁操作可能正在异地节点执行，死锁的处理较为复杂。</a:t>
            </a:r>
            <a:endParaRPr lang="en-US" altLang="zh-CN" dirty="0"/>
          </a:p>
          <a:p>
            <a:pPr lvl="1"/>
            <a:endParaRPr kumimoji="1" lang="en-US" altLang="zh-CN" dirty="0"/>
          </a:p>
          <a:p>
            <a:pPr lvl="2">
              <a:lnSpc>
                <a:spcPct val="120000"/>
              </a:lnSpc>
              <a:buFont typeface="Wingdings" panose="05000000000000000000" pitchFamily="2" charset="2"/>
              <a:buChar char="Ø"/>
            </a:pPr>
            <a:r>
              <a:rPr lang="zh-CN" altLang="en-US" dirty="0" smtClean="0"/>
              <a:t>多数</a:t>
            </a:r>
            <a:r>
              <a:rPr lang="zh-CN" altLang="en-US" dirty="0"/>
              <a:t>协议（</a:t>
            </a:r>
            <a:r>
              <a:rPr lang="en-US" altLang="zh-CN" dirty="0"/>
              <a:t>Majority </a:t>
            </a:r>
            <a:r>
              <a:rPr lang="en-US" altLang="zh-CN" dirty="0" err="1"/>
              <a:t>Protocal</a:t>
            </a:r>
            <a:r>
              <a:rPr lang="zh-CN" altLang="en-US" dirty="0"/>
              <a:t>）。当对某数据加锁时，若该数据在</a:t>
            </a:r>
            <a:r>
              <a:rPr lang="en-US" altLang="zh-CN" dirty="0"/>
              <a:t>n</a:t>
            </a:r>
            <a:r>
              <a:rPr lang="zh-CN" altLang="en-US" dirty="0"/>
              <a:t>个节点上存在副本，需要向所有副本节点发送消息，超过一半的节点同意加锁才能响应加锁</a:t>
            </a:r>
            <a:r>
              <a:rPr lang="zh-CN" altLang="en-US" dirty="0" smtClean="0"/>
              <a:t>请求。</a:t>
            </a:r>
            <a:endParaRPr lang="en-US" altLang="zh-CN" dirty="0" smtClean="0"/>
          </a:p>
          <a:p>
            <a:pPr lvl="2">
              <a:lnSpc>
                <a:spcPct val="120000"/>
              </a:lnSpc>
            </a:pPr>
            <a:r>
              <a:rPr lang="zh-CN" altLang="en-US" dirty="0" smtClean="0"/>
              <a:t>优点：增加可用性。</a:t>
            </a:r>
            <a:endParaRPr lang="en-US" altLang="zh-CN" dirty="0" smtClean="0"/>
          </a:p>
          <a:p>
            <a:pPr lvl="2">
              <a:lnSpc>
                <a:spcPct val="120000"/>
              </a:lnSpc>
            </a:pPr>
            <a:r>
              <a:rPr lang="zh-CN" altLang="en-US" dirty="0" smtClean="0"/>
              <a:t>缺点：实现较为复杂。</a:t>
            </a:r>
            <a:endParaRPr lang="en-US" altLang="zh-CN"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51</a:t>
            </a:fld>
            <a:endParaRPr lang="zh-CN" altLang="en-US" dirty="0"/>
          </a:p>
        </p:txBody>
      </p:sp>
    </p:spTree>
    <p:extLst>
      <p:ext uri="{BB962C8B-B14F-4D97-AF65-F5344CB8AC3E}">
        <p14:creationId xmlns:p14="http://schemas.microsoft.com/office/powerpoint/2010/main" val="313193174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52890"/>
            <a:ext cx="10515600" cy="920336"/>
          </a:xfrm>
        </p:spPr>
        <p:txBody>
          <a:bodyPr>
            <a:normAutofit/>
          </a:bodyPr>
          <a:lstStyle/>
          <a:p>
            <a:r>
              <a:rPr kumimoji="1" lang="en-US" altLang="zh-CN" dirty="0"/>
              <a:t>6.3.3</a:t>
            </a:r>
            <a:r>
              <a:rPr kumimoji="1" lang="zh-CN" altLang="en-US" dirty="0"/>
              <a:t> 分布式数据库中的并发</a:t>
            </a:r>
            <a:r>
              <a:rPr kumimoji="1" lang="zh-CN" altLang="en-US" dirty="0" smtClean="0"/>
              <a:t>控制（续）</a:t>
            </a:r>
            <a:endParaRPr lang="zh-CN" altLang="en-US" dirty="0"/>
          </a:p>
        </p:txBody>
      </p:sp>
      <p:sp>
        <p:nvSpPr>
          <p:cNvPr id="3" name="内容占位符 2"/>
          <p:cNvSpPr>
            <a:spLocks noGrp="1"/>
          </p:cNvSpPr>
          <p:nvPr>
            <p:ph idx="1"/>
          </p:nvPr>
        </p:nvSpPr>
        <p:spPr>
          <a:xfrm>
            <a:off x="838200" y="723752"/>
            <a:ext cx="10515600" cy="4462201"/>
          </a:xfrm>
        </p:spPr>
        <p:txBody>
          <a:bodyPr>
            <a:normAutofit/>
          </a:bodyPr>
          <a:lstStyle/>
          <a:p>
            <a:pPr lvl="1"/>
            <a:r>
              <a:rPr lang="zh-CN" altLang="en-US" dirty="0" smtClean="0"/>
              <a:t>分布式环境下的死锁描述与检测</a:t>
            </a:r>
            <a:endParaRPr lang="en-US" altLang="zh-CN" dirty="0" smtClean="0"/>
          </a:p>
          <a:p>
            <a:pPr lvl="1"/>
            <a:r>
              <a:rPr lang="zh-CN" altLang="en-US" b="1" dirty="0" smtClean="0"/>
              <a:t>局部等待图</a:t>
            </a:r>
            <a:r>
              <a:rPr lang="zh-CN" altLang="en-US" dirty="0" smtClean="0"/>
              <a:t>：每个节点维护一个局部等待图，用代表事务的结点间的有向图描述该节点相关事务的资源依赖关系；</a:t>
            </a:r>
            <a:endParaRPr lang="en-US" altLang="zh-CN" dirty="0" smtClean="0"/>
          </a:p>
          <a:p>
            <a:pPr lvl="1"/>
            <a:r>
              <a:rPr lang="zh-CN" altLang="en-US" b="1" dirty="0" smtClean="0"/>
              <a:t>全局等待图</a:t>
            </a:r>
            <a:r>
              <a:rPr lang="zh-CN" altLang="en-US" dirty="0" smtClean="0"/>
              <a:t>：死锁检测时，协调器维护一个全局等待图，该图是所有局部等待图的并集。</a:t>
            </a:r>
            <a:endParaRPr lang="en-US" altLang="zh-CN" dirty="0"/>
          </a:p>
          <a:p>
            <a:pPr lvl="1"/>
            <a:r>
              <a:rPr lang="zh-CN" altLang="en-US" b="1" dirty="0" smtClean="0"/>
              <a:t>跨节点事务</a:t>
            </a:r>
            <a:r>
              <a:rPr lang="zh-CN" altLang="en-US" dirty="0" smtClean="0"/>
              <a:t>：当节点</a:t>
            </a:r>
            <a:r>
              <a:rPr lang="en-US" altLang="zh-CN" dirty="0" smtClean="0"/>
              <a:t>A</a:t>
            </a:r>
            <a:r>
              <a:rPr lang="zh-CN" altLang="en-US" dirty="0" smtClean="0"/>
              <a:t>的事务</a:t>
            </a:r>
            <a:r>
              <a:rPr lang="en-US" altLang="zh-CN" dirty="0" smtClean="0"/>
              <a:t>T1</a:t>
            </a:r>
            <a:r>
              <a:rPr lang="zh-CN" altLang="en-US" dirty="0" smtClean="0"/>
              <a:t>需要节点</a:t>
            </a:r>
            <a:r>
              <a:rPr lang="en-US" altLang="zh-CN" dirty="0" smtClean="0"/>
              <a:t>B</a:t>
            </a:r>
            <a:r>
              <a:rPr lang="zh-CN" altLang="en-US" dirty="0" smtClean="0"/>
              <a:t>中的某资源，而此时节点</a:t>
            </a:r>
            <a:r>
              <a:rPr lang="en-US" altLang="zh-CN" dirty="0" smtClean="0"/>
              <a:t>B</a:t>
            </a:r>
            <a:r>
              <a:rPr lang="zh-CN" altLang="en-US" dirty="0" smtClean="0"/>
              <a:t>上事务</a:t>
            </a:r>
            <a:r>
              <a:rPr lang="en-US" altLang="zh-CN" dirty="0" smtClean="0"/>
              <a:t>T2</a:t>
            </a:r>
            <a:r>
              <a:rPr lang="zh-CN" altLang="en-US" dirty="0" smtClean="0"/>
              <a:t>占用了该资源，则有向边</a:t>
            </a:r>
            <a:r>
              <a:rPr lang="en-US" altLang="zh-CN" dirty="0" smtClean="0"/>
              <a:t>T1→T2</a:t>
            </a:r>
            <a:r>
              <a:rPr lang="zh-CN" altLang="en-US" dirty="0" smtClean="0"/>
              <a:t>插入节点</a:t>
            </a:r>
            <a:r>
              <a:rPr lang="en-US" altLang="zh-CN" dirty="0" smtClean="0"/>
              <a:t>B</a:t>
            </a:r>
            <a:r>
              <a:rPr lang="zh-CN" altLang="en-US" dirty="0" smtClean="0"/>
              <a:t>的局部等待图。</a:t>
            </a:r>
            <a:endParaRPr lang="en-US" altLang="zh-CN" dirty="0"/>
          </a:p>
          <a:p>
            <a:pPr lvl="1"/>
            <a:r>
              <a:rPr lang="zh-CN" altLang="en-US" b="1" dirty="0" smtClean="0"/>
              <a:t>死锁的判断</a:t>
            </a:r>
            <a:r>
              <a:rPr lang="zh-CN" altLang="en-US" dirty="0" smtClean="0"/>
              <a:t>：无论是局部等待图还是全局等待图，图中出现环路，则表示出现死锁。</a:t>
            </a:r>
            <a:endParaRPr lang="en-US" altLang="zh-CN" dirty="0" smtClean="0"/>
          </a:p>
          <a:p>
            <a:pPr lvl="1"/>
            <a:endParaRPr lang="en-US" altLang="zh-CN"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52</a:t>
            </a:fld>
            <a:endParaRPr lang="zh-CN" altLang="en-US" dirty="0"/>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15935" y="4585607"/>
            <a:ext cx="7188226" cy="2135868"/>
          </a:xfrm>
          <a:prstGeom prst="rect">
            <a:avLst/>
          </a:prstGeom>
        </p:spPr>
      </p:pic>
    </p:spTree>
    <p:extLst>
      <p:ext uri="{BB962C8B-B14F-4D97-AF65-F5344CB8AC3E}">
        <p14:creationId xmlns:p14="http://schemas.microsoft.com/office/powerpoint/2010/main" val="202007071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6.3.3</a:t>
            </a:r>
            <a:r>
              <a:rPr kumimoji="1" lang="zh-CN" altLang="en-US" dirty="0"/>
              <a:t> 分布式数据库中的并发</a:t>
            </a:r>
            <a:r>
              <a:rPr kumimoji="1" lang="zh-CN" altLang="en-US" dirty="0" smtClean="0"/>
              <a:t>控制（续）</a:t>
            </a:r>
            <a:endParaRPr lang="zh-CN" altLang="en-US" dirty="0"/>
          </a:p>
        </p:txBody>
      </p:sp>
      <p:sp>
        <p:nvSpPr>
          <p:cNvPr id="3" name="内容占位符 2"/>
          <p:cNvSpPr>
            <a:spLocks noGrp="1"/>
          </p:cNvSpPr>
          <p:nvPr>
            <p:ph idx="1"/>
          </p:nvPr>
        </p:nvSpPr>
        <p:spPr>
          <a:xfrm>
            <a:off x="838200" y="1285462"/>
            <a:ext cx="10515600" cy="5436013"/>
          </a:xfrm>
        </p:spPr>
        <p:txBody>
          <a:bodyPr>
            <a:normAutofit/>
          </a:bodyPr>
          <a:lstStyle/>
          <a:p>
            <a:pPr lvl="2">
              <a:lnSpc>
                <a:spcPct val="100000"/>
              </a:lnSpc>
            </a:pPr>
            <a:r>
              <a:rPr kumimoji="1" lang="zh-CN" altLang="en-US" dirty="0" smtClean="0">
                <a:solidFill>
                  <a:prstClr val="black"/>
                </a:solidFill>
              </a:rPr>
              <a:t>       时间戳是并发控制的重要概念，事务可以依据自己被赋予的时间戳来决定和事务间的先后次序。</a:t>
            </a:r>
            <a:endParaRPr kumimoji="1" lang="en-US" altLang="zh-CN" dirty="0" smtClean="0">
              <a:solidFill>
                <a:prstClr val="black"/>
              </a:solidFill>
            </a:endParaRPr>
          </a:p>
          <a:p>
            <a:pPr lvl="2">
              <a:lnSpc>
                <a:spcPct val="100000"/>
              </a:lnSpc>
            </a:pPr>
            <a:endParaRPr kumimoji="1" lang="en-US" altLang="zh-CN" dirty="0" smtClean="0">
              <a:solidFill>
                <a:prstClr val="black"/>
              </a:solidFill>
            </a:endParaRPr>
          </a:p>
          <a:p>
            <a:pPr lvl="2">
              <a:lnSpc>
                <a:spcPct val="100000"/>
              </a:lnSpc>
            </a:pPr>
            <a:r>
              <a:rPr kumimoji="1" lang="zh-CN" altLang="en-US" dirty="0" smtClean="0">
                <a:solidFill>
                  <a:prstClr val="black"/>
                </a:solidFill>
              </a:rPr>
              <a:t>产生时间戳的方式：</a:t>
            </a:r>
            <a:endParaRPr kumimoji="1" lang="en-US" altLang="zh-CN" dirty="0" smtClean="0">
              <a:solidFill>
                <a:prstClr val="black"/>
              </a:solidFill>
            </a:endParaRPr>
          </a:p>
          <a:p>
            <a:pPr lvl="2">
              <a:lnSpc>
                <a:spcPct val="100000"/>
              </a:lnSpc>
            </a:pPr>
            <a:r>
              <a:rPr kumimoji="1" lang="zh-CN" altLang="en-US" dirty="0" smtClean="0">
                <a:solidFill>
                  <a:prstClr val="black"/>
                </a:solidFill>
              </a:rPr>
              <a:t>（</a:t>
            </a:r>
            <a:r>
              <a:rPr kumimoji="1" lang="en-US" altLang="zh-CN" dirty="0" smtClean="0">
                <a:solidFill>
                  <a:prstClr val="black"/>
                </a:solidFill>
              </a:rPr>
              <a:t>1</a:t>
            </a:r>
            <a:r>
              <a:rPr kumimoji="1" lang="zh-CN" altLang="en-US" dirty="0" smtClean="0">
                <a:solidFill>
                  <a:prstClr val="black"/>
                </a:solidFill>
              </a:rPr>
              <a:t>）集中式，由特定单一节点负责发布，形式可为逻辑计数器，或者本地时钟；</a:t>
            </a:r>
            <a:endParaRPr kumimoji="1" lang="en-US" altLang="zh-CN" dirty="0" smtClean="0">
              <a:solidFill>
                <a:prstClr val="black"/>
              </a:solidFill>
            </a:endParaRPr>
          </a:p>
          <a:p>
            <a:pPr lvl="2">
              <a:lnSpc>
                <a:spcPct val="100000"/>
              </a:lnSpc>
            </a:pPr>
            <a:r>
              <a:rPr kumimoji="1" lang="zh-CN" altLang="en-US" dirty="0" smtClean="0">
                <a:solidFill>
                  <a:prstClr val="black"/>
                </a:solidFill>
              </a:rPr>
              <a:t>（</a:t>
            </a:r>
            <a:r>
              <a:rPr kumimoji="1" lang="en-US" altLang="zh-CN" dirty="0" smtClean="0">
                <a:solidFill>
                  <a:prstClr val="black"/>
                </a:solidFill>
              </a:rPr>
              <a:t>2</a:t>
            </a:r>
            <a:r>
              <a:rPr kumimoji="1" lang="zh-CN" altLang="en-US" dirty="0" smtClean="0">
                <a:solidFill>
                  <a:prstClr val="black"/>
                </a:solidFill>
              </a:rPr>
              <a:t>）分布式，每个节点产生局部时间戳，并和其他时间信息项组合成全局时间戳。简单做法可以是依据节点的唯一标识符，将所有的局部时间戳按照节点标识符顺序连接起来，形成全局时间戳。</a:t>
            </a:r>
            <a:endParaRPr kumimoji="1" lang="en-US" altLang="zh-CN" dirty="0" smtClean="0">
              <a:solidFill>
                <a:prstClr val="black"/>
              </a:solidFill>
            </a:endParaRPr>
          </a:p>
          <a:p>
            <a:pPr lvl="2">
              <a:lnSpc>
                <a:spcPct val="100000"/>
              </a:lnSpc>
            </a:pPr>
            <a:endParaRPr kumimoji="1" lang="en-US" altLang="zh-CN" dirty="0" smtClean="0">
              <a:solidFill>
                <a:prstClr val="black"/>
              </a:solidFill>
            </a:endParaRPr>
          </a:p>
          <a:p>
            <a:pPr lvl="2">
              <a:lnSpc>
                <a:spcPct val="100000"/>
              </a:lnSpc>
            </a:pPr>
            <a:r>
              <a:rPr kumimoji="1" lang="zh-CN" altLang="en-US" dirty="0" smtClean="0">
                <a:solidFill>
                  <a:prstClr val="black"/>
                </a:solidFill>
              </a:rPr>
              <a:t>例：节点</a:t>
            </a:r>
            <a:r>
              <a:rPr kumimoji="1" lang="en-US" altLang="zh-CN" dirty="0" smtClean="0">
                <a:solidFill>
                  <a:prstClr val="black"/>
                </a:solidFill>
              </a:rPr>
              <a:t>1</a:t>
            </a:r>
            <a:r>
              <a:rPr kumimoji="1" lang="zh-CN" altLang="en-US" dirty="0" smtClean="0">
                <a:solidFill>
                  <a:prstClr val="black"/>
                </a:solidFill>
              </a:rPr>
              <a:t>和节点</a:t>
            </a:r>
            <a:r>
              <a:rPr kumimoji="1" lang="en-US" altLang="zh-CN" dirty="0" smtClean="0">
                <a:solidFill>
                  <a:prstClr val="black"/>
                </a:solidFill>
              </a:rPr>
              <a:t>2</a:t>
            </a:r>
            <a:r>
              <a:rPr kumimoji="1" lang="zh-CN" altLang="en-US" dirty="0" smtClean="0">
                <a:solidFill>
                  <a:prstClr val="black"/>
                </a:solidFill>
              </a:rPr>
              <a:t>，分布式时间戳可以是</a:t>
            </a:r>
            <a:r>
              <a:rPr kumimoji="1" lang="en-US" altLang="zh-CN" dirty="0" smtClean="0">
                <a:solidFill>
                  <a:prstClr val="black"/>
                </a:solidFill>
              </a:rPr>
              <a:t>&lt;</a:t>
            </a:r>
            <a:r>
              <a:rPr kumimoji="1" lang="en-US" altLang="zh-CN" dirty="0" err="1" smtClean="0">
                <a:solidFill>
                  <a:prstClr val="black"/>
                </a:solidFill>
              </a:rPr>
              <a:t>x,y</a:t>
            </a:r>
            <a:r>
              <a:rPr kumimoji="1" lang="en-US" altLang="zh-CN" dirty="0" smtClean="0">
                <a:solidFill>
                  <a:prstClr val="black"/>
                </a:solidFill>
              </a:rPr>
              <a:t>&gt;</a:t>
            </a:r>
            <a:r>
              <a:rPr kumimoji="1" lang="zh-CN" altLang="en-US" dirty="0" smtClean="0">
                <a:solidFill>
                  <a:prstClr val="black"/>
                </a:solidFill>
              </a:rPr>
              <a:t>，表示该时间戳对应节点</a:t>
            </a:r>
            <a:r>
              <a:rPr kumimoji="1" lang="en-US" altLang="zh-CN" dirty="0" smtClean="0">
                <a:solidFill>
                  <a:prstClr val="black"/>
                </a:solidFill>
              </a:rPr>
              <a:t>1</a:t>
            </a:r>
            <a:r>
              <a:rPr kumimoji="1" lang="zh-CN" altLang="en-US" dirty="0" smtClean="0">
                <a:solidFill>
                  <a:prstClr val="black"/>
                </a:solidFill>
              </a:rPr>
              <a:t>的局部时间</a:t>
            </a:r>
            <a:r>
              <a:rPr kumimoji="1" lang="en-US" altLang="zh-CN" dirty="0" smtClean="0">
                <a:solidFill>
                  <a:prstClr val="black"/>
                </a:solidFill>
              </a:rPr>
              <a:t>x</a:t>
            </a:r>
            <a:r>
              <a:rPr kumimoji="1" lang="zh-CN" altLang="en-US" dirty="0" smtClean="0">
                <a:solidFill>
                  <a:prstClr val="black"/>
                </a:solidFill>
              </a:rPr>
              <a:t>和节点</a:t>
            </a:r>
            <a:r>
              <a:rPr kumimoji="1" lang="en-US" altLang="zh-CN" dirty="0" smtClean="0">
                <a:solidFill>
                  <a:prstClr val="black"/>
                </a:solidFill>
              </a:rPr>
              <a:t>2</a:t>
            </a:r>
            <a:r>
              <a:rPr kumimoji="1" lang="zh-CN" altLang="en-US" dirty="0" smtClean="0">
                <a:solidFill>
                  <a:prstClr val="black"/>
                </a:solidFill>
              </a:rPr>
              <a:t>的局部时间</a:t>
            </a:r>
            <a:r>
              <a:rPr kumimoji="1" lang="en-US" altLang="zh-CN" dirty="0" smtClean="0">
                <a:solidFill>
                  <a:prstClr val="black"/>
                </a:solidFill>
              </a:rPr>
              <a:t>y</a:t>
            </a:r>
            <a:r>
              <a:rPr kumimoji="1" lang="zh-CN" altLang="en-US" dirty="0" smtClean="0">
                <a:solidFill>
                  <a:prstClr val="black"/>
                </a:solidFill>
              </a:rPr>
              <a:t>。、</a:t>
            </a:r>
            <a:endParaRPr kumimoji="1" lang="en-US" altLang="zh-CN" dirty="0" smtClean="0">
              <a:solidFill>
                <a:prstClr val="black"/>
              </a:solidFill>
            </a:endParaRP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53</a:t>
            </a:fld>
            <a:endParaRPr lang="zh-CN" altLang="en-US" dirty="0"/>
          </a:p>
        </p:txBody>
      </p:sp>
    </p:spTree>
    <p:extLst>
      <p:ext uri="{BB962C8B-B14F-4D97-AF65-F5344CB8AC3E}">
        <p14:creationId xmlns:p14="http://schemas.microsoft.com/office/powerpoint/2010/main" val="146266875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52890"/>
            <a:ext cx="10515600" cy="920336"/>
          </a:xfrm>
        </p:spPr>
        <p:txBody>
          <a:bodyPr/>
          <a:lstStyle/>
          <a:p>
            <a:r>
              <a:rPr kumimoji="1" lang="en-US" altLang="zh-CN" dirty="0"/>
              <a:t>6.3.3</a:t>
            </a:r>
            <a:r>
              <a:rPr kumimoji="1" lang="zh-CN" altLang="en-US" dirty="0"/>
              <a:t> 分布式数据库中的并发</a:t>
            </a:r>
            <a:r>
              <a:rPr kumimoji="1" lang="zh-CN" altLang="en-US" dirty="0" smtClean="0"/>
              <a:t>控制（续）</a:t>
            </a:r>
            <a:endParaRPr lang="zh-CN" altLang="en-US" dirty="0"/>
          </a:p>
        </p:txBody>
      </p:sp>
      <p:sp>
        <p:nvSpPr>
          <p:cNvPr id="3" name="内容占位符 2"/>
          <p:cNvSpPr>
            <a:spLocks noGrp="1"/>
          </p:cNvSpPr>
          <p:nvPr>
            <p:ph idx="1"/>
          </p:nvPr>
        </p:nvSpPr>
        <p:spPr>
          <a:xfrm>
            <a:off x="642257" y="2651755"/>
            <a:ext cx="10711543" cy="3651703"/>
          </a:xfrm>
        </p:spPr>
        <p:txBody>
          <a:bodyPr>
            <a:noAutofit/>
          </a:bodyPr>
          <a:lstStyle/>
          <a:p>
            <a:pPr lvl="2">
              <a:lnSpc>
                <a:spcPct val="120000"/>
              </a:lnSpc>
            </a:pPr>
            <a:r>
              <a:rPr lang="zh-CN" altLang="en-US" dirty="0" smtClean="0">
                <a:solidFill>
                  <a:prstClr val="black"/>
                </a:solidFill>
              </a:rPr>
              <a:t>基于</a:t>
            </a:r>
            <a:r>
              <a:rPr lang="zh-CN" altLang="en-US" dirty="0">
                <a:solidFill>
                  <a:prstClr val="black"/>
                </a:solidFill>
              </a:rPr>
              <a:t>时间戳的并发控制协议可用于分布式</a:t>
            </a:r>
            <a:r>
              <a:rPr lang="zh-CN" altLang="en-US" dirty="0" smtClean="0">
                <a:solidFill>
                  <a:prstClr val="black"/>
                </a:solidFill>
              </a:rPr>
              <a:t>系统，难点在于分布式环境下如何保证全局时间的同步。</a:t>
            </a:r>
            <a:endParaRPr lang="en-US" altLang="zh-CN" dirty="0" smtClean="0">
              <a:solidFill>
                <a:prstClr val="black"/>
              </a:solidFill>
            </a:endParaRPr>
          </a:p>
          <a:p>
            <a:pPr lvl="2">
              <a:lnSpc>
                <a:spcPct val="120000"/>
              </a:lnSpc>
            </a:pPr>
            <a:r>
              <a:rPr lang="zh-CN" altLang="en-US" b="1" dirty="0" smtClean="0">
                <a:solidFill>
                  <a:prstClr val="black"/>
                </a:solidFill>
              </a:rPr>
              <a:t>问题现象：</a:t>
            </a:r>
            <a:r>
              <a:rPr lang="zh-CN" altLang="en-US" dirty="0" smtClean="0">
                <a:solidFill>
                  <a:prstClr val="black"/>
                </a:solidFill>
              </a:rPr>
              <a:t>假如节点</a:t>
            </a:r>
            <a:r>
              <a:rPr lang="en-US" altLang="zh-CN" dirty="0" smtClean="0">
                <a:solidFill>
                  <a:prstClr val="black"/>
                </a:solidFill>
              </a:rPr>
              <a:t>1</a:t>
            </a:r>
            <a:r>
              <a:rPr lang="zh-CN" altLang="en-US" dirty="0" smtClean="0">
                <a:solidFill>
                  <a:prstClr val="black"/>
                </a:solidFill>
              </a:rPr>
              <a:t>和节点</a:t>
            </a:r>
            <a:r>
              <a:rPr lang="en-US" altLang="zh-CN" dirty="0" smtClean="0">
                <a:solidFill>
                  <a:prstClr val="black"/>
                </a:solidFill>
              </a:rPr>
              <a:t>2</a:t>
            </a:r>
            <a:r>
              <a:rPr lang="zh-CN" altLang="en-US" dirty="0" smtClean="0">
                <a:solidFill>
                  <a:prstClr val="black"/>
                </a:solidFill>
              </a:rPr>
              <a:t>各自用自己本地的系统时钟刷新全局时间戳的各个时间项，若节点之间的系统时钟不同步，则可能导致相同时间不同节点产生的全局时间戳不同，或者不同时间的全局时间戳相同，从而无法反映事务操作的先后关系或者冲突发生时的先后等待关系。</a:t>
            </a:r>
            <a:endParaRPr lang="en-US" altLang="zh-CN" dirty="0" smtClean="0">
              <a:solidFill>
                <a:prstClr val="black"/>
              </a:solidFill>
            </a:endParaRP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54</a:t>
            </a:fld>
            <a:endParaRPr lang="zh-CN" altLang="en-US" dirty="0"/>
          </a:p>
        </p:txBody>
      </p:sp>
      <p:pic>
        <p:nvPicPr>
          <p:cNvPr id="13" name="图片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48790" y="867446"/>
            <a:ext cx="7464740" cy="1784310"/>
          </a:xfrm>
          <a:prstGeom prst="rect">
            <a:avLst/>
          </a:prstGeom>
        </p:spPr>
      </p:pic>
    </p:spTree>
    <p:extLst>
      <p:ext uri="{BB962C8B-B14F-4D97-AF65-F5344CB8AC3E}">
        <p14:creationId xmlns:p14="http://schemas.microsoft.com/office/powerpoint/2010/main" val="331926566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6.3.3</a:t>
            </a:r>
            <a:r>
              <a:rPr kumimoji="1" lang="zh-CN" altLang="en-US" dirty="0"/>
              <a:t> 分布式数据库中的并发</a:t>
            </a:r>
            <a:r>
              <a:rPr kumimoji="1" lang="zh-CN" altLang="en-US" dirty="0" smtClean="0"/>
              <a:t>控制（续）</a:t>
            </a:r>
            <a:endParaRPr lang="zh-CN" altLang="en-US" dirty="0"/>
          </a:p>
        </p:txBody>
      </p:sp>
      <p:sp>
        <p:nvSpPr>
          <p:cNvPr id="3" name="内容占位符 2"/>
          <p:cNvSpPr>
            <a:spLocks noGrp="1"/>
          </p:cNvSpPr>
          <p:nvPr>
            <p:ph idx="1"/>
          </p:nvPr>
        </p:nvSpPr>
        <p:spPr>
          <a:xfrm>
            <a:off x="838200" y="1285462"/>
            <a:ext cx="10515600" cy="5070888"/>
          </a:xfrm>
        </p:spPr>
        <p:txBody>
          <a:bodyPr>
            <a:normAutofit/>
          </a:bodyPr>
          <a:lstStyle/>
          <a:p>
            <a:pPr lvl="2">
              <a:lnSpc>
                <a:spcPct val="120000"/>
              </a:lnSpc>
            </a:pPr>
            <a:r>
              <a:rPr lang="zh-CN" altLang="en-US" dirty="0" smtClean="0">
                <a:solidFill>
                  <a:prstClr val="black"/>
                </a:solidFill>
              </a:rPr>
              <a:t>解决</a:t>
            </a:r>
            <a:r>
              <a:rPr lang="zh-CN" altLang="en-US" dirty="0">
                <a:solidFill>
                  <a:prstClr val="black"/>
                </a:solidFill>
              </a:rPr>
              <a:t>思路：局部时间戳采用逻辑时钟，用局部唯一的逻辑时钟值表示时间先后顺序。</a:t>
            </a:r>
            <a:endParaRPr lang="en-US" altLang="zh-CN" dirty="0">
              <a:solidFill>
                <a:prstClr val="black"/>
              </a:solidFill>
            </a:endParaRPr>
          </a:p>
          <a:p>
            <a:pPr lvl="2">
              <a:lnSpc>
                <a:spcPct val="120000"/>
              </a:lnSpc>
            </a:pPr>
            <a:r>
              <a:rPr lang="zh-CN" altLang="en-US" dirty="0">
                <a:solidFill>
                  <a:prstClr val="black"/>
                </a:solidFill>
              </a:rPr>
              <a:t>要解决的问题：逻辑时钟如何增长</a:t>
            </a:r>
            <a:r>
              <a:rPr lang="zh-CN" altLang="en-US" dirty="0" smtClean="0">
                <a:solidFill>
                  <a:prstClr val="black"/>
                </a:solidFill>
              </a:rPr>
              <a:t>？</a:t>
            </a:r>
            <a:endParaRPr lang="en-US" altLang="zh-CN" dirty="0"/>
          </a:p>
          <a:p>
            <a:pPr lvl="2">
              <a:lnSpc>
                <a:spcPct val="120000"/>
              </a:lnSpc>
            </a:pPr>
            <a:endParaRPr lang="en-US" altLang="zh-CN" dirty="0">
              <a:solidFill>
                <a:prstClr val="black"/>
              </a:solidFill>
            </a:endParaRPr>
          </a:p>
          <a:p>
            <a:pPr lvl="2">
              <a:lnSpc>
                <a:spcPct val="120000"/>
              </a:lnSpc>
            </a:pPr>
            <a:r>
              <a:rPr lang="zh-CN" altLang="en-US" dirty="0" smtClean="0">
                <a:solidFill>
                  <a:prstClr val="black"/>
                </a:solidFill>
              </a:rPr>
              <a:t>逻辑局部时钟的增长来自两个方面：</a:t>
            </a:r>
            <a:endParaRPr lang="en-US" altLang="zh-CN" dirty="0" smtClean="0">
              <a:solidFill>
                <a:prstClr val="black"/>
              </a:solidFill>
            </a:endParaRPr>
          </a:p>
          <a:p>
            <a:pPr lvl="2">
              <a:lnSpc>
                <a:spcPct val="120000"/>
              </a:lnSpc>
            </a:pPr>
            <a:r>
              <a:rPr lang="zh-CN" altLang="en-US" dirty="0" smtClean="0">
                <a:solidFill>
                  <a:prstClr val="black"/>
                </a:solidFill>
              </a:rPr>
              <a:t>（</a:t>
            </a:r>
            <a:r>
              <a:rPr lang="en-US" altLang="zh-CN" dirty="0" smtClean="0">
                <a:solidFill>
                  <a:prstClr val="black"/>
                </a:solidFill>
              </a:rPr>
              <a:t>1</a:t>
            </a:r>
            <a:r>
              <a:rPr lang="zh-CN" altLang="en-US" dirty="0" smtClean="0">
                <a:solidFill>
                  <a:prstClr val="black"/>
                </a:solidFill>
              </a:rPr>
              <a:t>）本地操作触发逻辑时钟自增</a:t>
            </a:r>
            <a:r>
              <a:rPr lang="en-US" altLang="zh-CN" dirty="0" smtClean="0">
                <a:solidFill>
                  <a:prstClr val="black"/>
                </a:solidFill>
              </a:rPr>
              <a:t>1</a:t>
            </a:r>
            <a:r>
              <a:rPr lang="zh-CN" altLang="en-US" dirty="0" smtClean="0">
                <a:solidFill>
                  <a:prstClr val="black"/>
                </a:solidFill>
              </a:rPr>
              <a:t>；</a:t>
            </a:r>
            <a:endParaRPr lang="en-US" altLang="zh-CN" dirty="0" smtClean="0">
              <a:solidFill>
                <a:prstClr val="black"/>
              </a:solidFill>
            </a:endParaRPr>
          </a:p>
          <a:p>
            <a:pPr lvl="2">
              <a:lnSpc>
                <a:spcPct val="120000"/>
              </a:lnSpc>
            </a:pPr>
            <a:r>
              <a:rPr lang="zh-CN" altLang="en-US" dirty="0" smtClean="0">
                <a:solidFill>
                  <a:prstClr val="black"/>
                </a:solidFill>
              </a:rPr>
              <a:t>（</a:t>
            </a:r>
            <a:r>
              <a:rPr lang="en-US" altLang="zh-CN" dirty="0" smtClean="0">
                <a:solidFill>
                  <a:prstClr val="black"/>
                </a:solidFill>
              </a:rPr>
              <a:t>2</a:t>
            </a:r>
            <a:r>
              <a:rPr lang="zh-CN" altLang="en-US" dirty="0" smtClean="0">
                <a:solidFill>
                  <a:prstClr val="black"/>
                </a:solidFill>
              </a:rPr>
              <a:t>）收到其他节点的某个逻辑时钟项信息，满足匹配条件后，将本地相应的逻辑时钟项加</a:t>
            </a:r>
            <a:r>
              <a:rPr lang="en-US" altLang="zh-CN" dirty="0" smtClean="0">
                <a:solidFill>
                  <a:prstClr val="black"/>
                </a:solidFill>
              </a:rPr>
              <a:t>1</a:t>
            </a:r>
            <a:r>
              <a:rPr lang="zh-CN" altLang="en-US" dirty="0" smtClean="0">
                <a:solidFill>
                  <a:prstClr val="black"/>
                </a:solidFill>
              </a:rPr>
              <a:t>。</a:t>
            </a:r>
            <a:endParaRPr lang="en-US" altLang="zh-CN" dirty="0" smtClean="0">
              <a:solidFill>
                <a:prstClr val="black"/>
              </a:solidFill>
            </a:endParaRPr>
          </a:p>
          <a:p>
            <a:pPr lvl="2">
              <a:lnSpc>
                <a:spcPct val="120000"/>
              </a:lnSpc>
            </a:pPr>
            <a:r>
              <a:rPr lang="zh-CN" altLang="en-US" dirty="0" smtClean="0">
                <a:solidFill>
                  <a:prstClr val="black"/>
                </a:solidFill>
              </a:rPr>
              <a:t>匹配条件：当带有时间戳</a:t>
            </a:r>
            <a:r>
              <a:rPr lang="en-US" altLang="zh-CN" dirty="0" smtClean="0">
                <a:solidFill>
                  <a:prstClr val="black"/>
                </a:solidFill>
              </a:rPr>
              <a:t>&lt;</a:t>
            </a:r>
            <a:r>
              <a:rPr lang="en-US" altLang="zh-CN" dirty="0" err="1" smtClean="0">
                <a:solidFill>
                  <a:prstClr val="black"/>
                </a:solidFill>
              </a:rPr>
              <a:t>x,y</a:t>
            </a:r>
            <a:r>
              <a:rPr lang="en-US" altLang="zh-CN" dirty="0" smtClean="0">
                <a:solidFill>
                  <a:prstClr val="black"/>
                </a:solidFill>
              </a:rPr>
              <a:t>&gt;</a:t>
            </a:r>
            <a:r>
              <a:rPr lang="zh-CN" altLang="en-US" dirty="0" smtClean="0">
                <a:solidFill>
                  <a:prstClr val="black"/>
                </a:solidFill>
              </a:rPr>
              <a:t>的事务访问本节点，且</a:t>
            </a:r>
            <a:r>
              <a:rPr lang="en-US" altLang="zh-CN" dirty="0" smtClean="0">
                <a:solidFill>
                  <a:prstClr val="black"/>
                </a:solidFill>
              </a:rPr>
              <a:t>x</a:t>
            </a:r>
            <a:r>
              <a:rPr lang="zh-CN" altLang="en-US" dirty="0" smtClean="0">
                <a:solidFill>
                  <a:prstClr val="black"/>
                </a:solidFill>
              </a:rPr>
              <a:t>的值大于本节点的对应局部逻辑时钟值时，才允许本节点相应时钟项增加，</a:t>
            </a:r>
            <a:r>
              <a:rPr lang="zh-CN" altLang="en-US" dirty="0" smtClean="0">
                <a:solidFill>
                  <a:srgbClr val="FF0000"/>
                </a:solidFill>
              </a:rPr>
              <a:t>增加为</a:t>
            </a:r>
            <a:r>
              <a:rPr lang="en-US" altLang="zh-CN" dirty="0" smtClean="0">
                <a:solidFill>
                  <a:srgbClr val="FF0000"/>
                </a:solidFill>
              </a:rPr>
              <a:t>x+1</a:t>
            </a:r>
            <a:r>
              <a:rPr lang="zh-CN" altLang="en-US" dirty="0" smtClean="0">
                <a:solidFill>
                  <a:srgbClr val="FF0000"/>
                </a:solidFill>
              </a:rPr>
              <a:t>。</a:t>
            </a:r>
            <a:endParaRPr lang="en-US" altLang="zh-CN" dirty="0">
              <a:solidFill>
                <a:srgbClr val="FF0000"/>
              </a:solidFill>
            </a:endParaRP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55</a:t>
            </a:fld>
            <a:endParaRPr lang="zh-CN" altLang="en-US" dirty="0"/>
          </a:p>
        </p:txBody>
      </p:sp>
    </p:spTree>
    <p:extLst>
      <p:ext uri="{BB962C8B-B14F-4D97-AF65-F5344CB8AC3E}">
        <p14:creationId xmlns:p14="http://schemas.microsoft.com/office/powerpoint/2010/main" val="344528810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6.3.3</a:t>
            </a:r>
            <a:r>
              <a:rPr kumimoji="1" lang="zh-CN" altLang="en-US" dirty="0"/>
              <a:t> 分布式数据库中的并发</a:t>
            </a:r>
            <a:r>
              <a:rPr kumimoji="1" lang="zh-CN" altLang="en-US" dirty="0" smtClean="0"/>
              <a:t>控制（续）</a:t>
            </a:r>
            <a:endParaRPr lang="zh-CN" altLang="en-US" dirty="0"/>
          </a:p>
        </p:txBody>
      </p:sp>
      <p:sp>
        <p:nvSpPr>
          <p:cNvPr id="3" name="内容占位符 2"/>
          <p:cNvSpPr>
            <a:spLocks noGrp="1"/>
          </p:cNvSpPr>
          <p:nvPr>
            <p:ph idx="1"/>
          </p:nvPr>
        </p:nvSpPr>
        <p:spPr>
          <a:xfrm>
            <a:off x="838200" y="1285462"/>
            <a:ext cx="10515600" cy="4645075"/>
          </a:xfrm>
        </p:spPr>
        <p:txBody>
          <a:bodyPr>
            <a:normAutofit/>
          </a:bodyPr>
          <a:lstStyle/>
          <a:p>
            <a:r>
              <a:rPr lang="zh-CN" altLang="en-US" sz="2400" dirty="0" smtClean="0"/>
              <a:t>逻辑时钟的特点：</a:t>
            </a:r>
            <a:endParaRPr lang="en-US" altLang="zh-CN" sz="2400" dirty="0" smtClean="0"/>
          </a:p>
          <a:p>
            <a:pPr>
              <a:buFont typeface="Wingdings" panose="05000000000000000000" pitchFamily="2" charset="2"/>
              <a:buChar char="Ø"/>
            </a:pPr>
            <a:r>
              <a:rPr lang="zh-CN" altLang="en-US" sz="2400" dirty="0" smtClean="0"/>
              <a:t>不同的站点各自的逻辑时钟快慢可能不一致</a:t>
            </a:r>
            <a:endParaRPr lang="en-US" altLang="zh-CN" sz="2400" dirty="0" smtClean="0"/>
          </a:p>
          <a:p>
            <a:pPr>
              <a:buFont typeface="Wingdings" panose="05000000000000000000" pitchFamily="2" charset="2"/>
              <a:buChar char="Ø"/>
            </a:pPr>
            <a:r>
              <a:rPr lang="zh-CN" altLang="en-US" sz="2400" dirty="0" smtClean="0"/>
              <a:t>匹配条件维护了事件发生的先后因果关系</a:t>
            </a:r>
            <a:endParaRPr lang="en-US" altLang="zh-CN" sz="2400" dirty="0" smtClean="0"/>
          </a:p>
          <a:p>
            <a:pPr>
              <a:buFont typeface="Wingdings" panose="05000000000000000000" pitchFamily="2" charset="2"/>
              <a:buChar char="Ø"/>
            </a:pPr>
            <a:r>
              <a:rPr lang="zh-CN" altLang="en-US" sz="2400" dirty="0"/>
              <a:t>时间</a:t>
            </a:r>
            <a:r>
              <a:rPr lang="zh-CN" altLang="en-US" sz="2400" dirty="0" smtClean="0"/>
              <a:t>戳体现了分布式系统中事件间逻辑上的先后顺序，从而有助于冲突判断</a:t>
            </a:r>
            <a:endParaRPr lang="en-US" altLang="zh-CN" sz="2400" dirty="0" smtClean="0"/>
          </a:p>
          <a:p>
            <a:endParaRPr kumimoji="1" lang="en-US" altLang="zh-CN" sz="2400" dirty="0"/>
          </a:p>
          <a:p>
            <a:r>
              <a:rPr kumimoji="1" lang="zh-CN" altLang="en-US" sz="2400" dirty="0" smtClean="0"/>
              <a:t>若事务</a:t>
            </a:r>
            <a:r>
              <a:rPr kumimoji="1" lang="en-US" altLang="zh-CN" sz="2400" dirty="0" smtClean="0"/>
              <a:t>A</a:t>
            </a:r>
            <a:r>
              <a:rPr kumimoji="1" lang="zh-CN" altLang="en-US" sz="2400" dirty="0"/>
              <a:t>逻辑</a:t>
            </a:r>
            <a:r>
              <a:rPr kumimoji="1" lang="zh-CN" altLang="en-US" sz="2400" dirty="0" smtClean="0"/>
              <a:t>上在事务</a:t>
            </a:r>
            <a:r>
              <a:rPr kumimoji="1" lang="en-US" altLang="zh-CN" sz="2400" dirty="0" smtClean="0"/>
              <a:t>B</a:t>
            </a:r>
            <a:r>
              <a:rPr kumimoji="1" lang="zh-CN" altLang="en-US" sz="2400" dirty="0" smtClean="0"/>
              <a:t>之前，则事务</a:t>
            </a:r>
            <a:r>
              <a:rPr kumimoji="1" lang="en-US" altLang="zh-CN" sz="2400" dirty="0" smtClean="0"/>
              <a:t>A</a:t>
            </a:r>
            <a:r>
              <a:rPr kumimoji="1" lang="zh-CN" altLang="en-US" sz="2400" dirty="0" smtClean="0"/>
              <a:t>的逻辑时间戳小于事务</a:t>
            </a:r>
            <a:r>
              <a:rPr kumimoji="1" lang="en-US" altLang="zh-CN" sz="2400" dirty="0" smtClean="0"/>
              <a:t>B</a:t>
            </a:r>
            <a:r>
              <a:rPr kumimoji="1" lang="zh-CN" altLang="en-US" sz="2400" dirty="0" smtClean="0"/>
              <a:t>的逻辑时间戳。</a:t>
            </a:r>
            <a:endParaRPr kumimoji="1" lang="en-US" altLang="zh-CN" sz="2400" dirty="0" smtClean="0"/>
          </a:p>
          <a:p>
            <a:r>
              <a:rPr kumimoji="1" lang="zh-CN" altLang="en-US" sz="2400" dirty="0" smtClean="0"/>
              <a:t>反之则未必成立。</a:t>
            </a:r>
            <a:endParaRPr kumimoji="1" lang="en-US" altLang="zh-CN"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56</a:t>
            </a:fld>
            <a:endParaRPr lang="zh-CN" altLang="en-US" dirty="0"/>
          </a:p>
        </p:txBody>
      </p:sp>
    </p:spTree>
    <p:extLst>
      <p:ext uri="{BB962C8B-B14F-4D97-AF65-F5344CB8AC3E}">
        <p14:creationId xmlns:p14="http://schemas.microsoft.com/office/powerpoint/2010/main" val="92221497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43055"/>
            <a:ext cx="10515600" cy="920336"/>
          </a:xfrm>
        </p:spPr>
        <p:txBody>
          <a:bodyPr/>
          <a:lstStyle/>
          <a:p>
            <a:r>
              <a:rPr lang="en-US" altLang="zh-CN" dirty="0"/>
              <a:t>6.3.4 </a:t>
            </a:r>
            <a:r>
              <a:rPr lang="zh-CN" altLang="en-US" dirty="0"/>
              <a:t>分布式数据库设计中的折中方案</a:t>
            </a:r>
          </a:p>
        </p:txBody>
      </p:sp>
      <p:sp>
        <p:nvSpPr>
          <p:cNvPr id="3" name="内容占位符 2"/>
          <p:cNvSpPr>
            <a:spLocks noGrp="1"/>
          </p:cNvSpPr>
          <p:nvPr>
            <p:ph idx="1"/>
          </p:nvPr>
        </p:nvSpPr>
        <p:spPr>
          <a:xfrm>
            <a:off x="838200" y="1063391"/>
            <a:ext cx="10515600" cy="5658084"/>
          </a:xfrm>
        </p:spPr>
        <p:txBody>
          <a:bodyPr>
            <a:noAutofit/>
          </a:bodyPr>
          <a:lstStyle/>
          <a:p>
            <a:pPr lvl="1"/>
            <a:r>
              <a:rPr kumimoji="1" lang="zh-CN" altLang="en-US" dirty="0"/>
              <a:t>分布式系统注重</a:t>
            </a:r>
            <a:r>
              <a:rPr lang="zh-CN" altLang="zh-CN" dirty="0"/>
              <a:t>高</a:t>
            </a:r>
            <a:r>
              <a:rPr lang="zh-CN" altLang="zh-CN" dirty="0" smtClean="0"/>
              <a:t>可用性</a:t>
            </a:r>
            <a:r>
              <a:rPr lang="zh-CN" altLang="en-US" dirty="0" smtClean="0"/>
              <a:t>（</a:t>
            </a:r>
            <a:r>
              <a:rPr lang="en-US" altLang="zh-CN" dirty="0" smtClean="0"/>
              <a:t>high availability</a:t>
            </a:r>
            <a:r>
              <a:rPr lang="zh-CN" altLang="en-US" dirty="0" smtClean="0"/>
              <a:t>），</a:t>
            </a:r>
            <a:r>
              <a:rPr kumimoji="1" lang="zh-CN" altLang="en-US" dirty="0"/>
              <a:t>在有些系统中，高可用性比一致性更加重要</a:t>
            </a:r>
            <a:r>
              <a:rPr kumimoji="1" lang="zh-CN" altLang="en-US" dirty="0" smtClean="0"/>
              <a:t>。</a:t>
            </a:r>
            <a:endParaRPr lang="en-US" altLang="zh-CN" dirty="0"/>
          </a:p>
          <a:p>
            <a:pPr lvl="1"/>
            <a:r>
              <a:rPr lang="zh-CN" altLang="en-US" dirty="0" smtClean="0"/>
              <a:t>存在的问题：由于包含多个可能是不同类型的节点，相比集中式系统更容易发生错误。故障可能发生的位置包括节点内部、网络通讯。</a:t>
            </a:r>
            <a:endParaRPr lang="en-US" altLang="zh-CN" dirty="0"/>
          </a:p>
          <a:p>
            <a:pPr marL="342900" lvl="1" indent="-342900">
              <a:buFont typeface="Wingdings" panose="05000000000000000000" pitchFamily="2" charset="2"/>
              <a:buChar char="Ø"/>
            </a:pPr>
            <a:r>
              <a:rPr kumimoji="1" lang="zh-CN" altLang="en-US" dirty="0" smtClean="0"/>
              <a:t>鲁棒性</a:t>
            </a:r>
            <a:r>
              <a:rPr kumimoji="1" lang="en-US" altLang="zh-CN" dirty="0"/>
              <a:t>: </a:t>
            </a:r>
            <a:r>
              <a:rPr kumimoji="1" lang="zh-CN" altLang="en-US" dirty="0"/>
              <a:t>即使有部件故障而系统仍可工作的</a:t>
            </a:r>
            <a:r>
              <a:rPr kumimoji="1" lang="zh-CN" altLang="en-US" dirty="0" smtClean="0"/>
              <a:t>能力</a:t>
            </a:r>
            <a:endParaRPr kumimoji="1" lang="en-US" altLang="zh-CN" dirty="0"/>
          </a:p>
          <a:p>
            <a:pPr marL="342900" lvl="1" indent="-342900">
              <a:buFont typeface="Wingdings" panose="05000000000000000000" pitchFamily="2" charset="2"/>
              <a:buChar char="Ø"/>
            </a:pPr>
            <a:r>
              <a:rPr kumimoji="1" lang="zh-CN" altLang="en-US" dirty="0" smtClean="0"/>
              <a:t>高</a:t>
            </a:r>
            <a:r>
              <a:rPr kumimoji="1" lang="zh-CN" altLang="en-US" dirty="0"/>
              <a:t>可用性</a:t>
            </a:r>
            <a:r>
              <a:rPr kumimoji="1" lang="en-US" altLang="zh-CN" dirty="0"/>
              <a:t>: </a:t>
            </a:r>
            <a:r>
              <a:rPr kumimoji="1" lang="zh-CN" altLang="en-US" dirty="0"/>
              <a:t>系统完全不可用的机会极低</a:t>
            </a:r>
            <a:r>
              <a:rPr kumimoji="1" lang="en-US" altLang="zh-CN" dirty="0"/>
              <a:t> (</a:t>
            </a:r>
            <a:r>
              <a:rPr kumimoji="1" lang="zh-CN" altLang="en-US" dirty="0"/>
              <a:t>例如</a:t>
            </a:r>
            <a:r>
              <a:rPr kumimoji="1" lang="en-US" altLang="zh-CN" dirty="0"/>
              <a:t>99.99% </a:t>
            </a:r>
            <a:r>
              <a:rPr kumimoji="1" lang="zh-CN" altLang="en-US" dirty="0"/>
              <a:t>的可用性</a:t>
            </a:r>
            <a:r>
              <a:rPr kumimoji="1" lang="en-US" altLang="zh-CN" dirty="0"/>
              <a:t>) </a:t>
            </a:r>
          </a:p>
          <a:p>
            <a:pPr lvl="1"/>
            <a:r>
              <a:rPr kumimoji="1" lang="zh-CN" altLang="en-US" dirty="0" smtClean="0"/>
              <a:t>           </a:t>
            </a:r>
            <a:endParaRPr kumimoji="1" lang="en-US" altLang="zh-CN" dirty="0" smtClean="0"/>
          </a:p>
          <a:p>
            <a:pPr lvl="1"/>
            <a:r>
              <a:rPr kumimoji="1" lang="zh-CN" altLang="en-US" dirty="0" smtClean="0"/>
              <a:t>为</a:t>
            </a:r>
            <a:r>
              <a:rPr kumimoji="1" lang="zh-CN" altLang="en-US" dirty="0"/>
              <a:t>达到鲁棒性</a:t>
            </a:r>
            <a:r>
              <a:rPr kumimoji="1" lang="en-US" altLang="zh-CN" dirty="0"/>
              <a:t>, </a:t>
            </a:r>
            <a:r>
              <a:rPr kumimoji="1" lang="zh-CN" altLang="en-US" dirty="0"/>
              <a:t>分布式</a:t>
            </a:r>
            <a:r>
              <a:rPr kumimoji="1" lang="zh-CN" altLang="en-US" dirty="0" smtClean="0"/>
              <a:t>系统的设计要求：</a:t>
            </a:r>
            <a:endParaRPr kumimoji="1" lang="en-US" altLang="zh-CN" dirty="0"/>
          </a:p>
          <a:p>
            <a:pPr lvl="1"/>
            <a:r>
              <a:rPr kumimoji="1" lang="zh-CN" altLang="en-US" dirty="0" smtClean="0"/>
              <a:t>（</a:t>
            </a:r>
            <a:r>
              <a:rPr kumimoji="1" lang="en-US" altLang="zh-CN" dirty="0" smtClean="0"/>
              <a:t>1</a:t>
            </a:r>
            <a:r>
              <a:rPr kumimoji="1" lang="zh-CN" altLang="en-US" dirty="0" smtClean="0"/>
              <a:t>）能够及时检测故障</a:t>
            </a:r>
            <a:endParaRPr kumimoji="1" lang="en-US" altLang="zh-CN" dirty="0"/>
          </a:p>
          <a:p>
            <a:pPr lvl="1"/>
            <a:r>
              <a:rPr kumimoji="1" lang="zh-CN" altLang="en-US" dirty="0" smtClean="0"/>
              <a:t>（</a:t>
            </a:r>
            <a:r>
              <a:rPr kumimoji="1" lang="en-US" altLang="zh-CN" dirty="0" smtClean="0"/>
              <a:t>2</a:t>
            </a:r>
            <a:r>
              <a:rPr kumimoji="1" lang="zh-CN" altLang="en-US" dirty="0" smtClean="0"/>
              <a:t>）能够较好的重新配置</a:t>
            </a:r>
            <a:r>
              <a:rPr kumimoji="1" lang="zh-CN" altLang="en-US" dirty="0"/>
              <a:t>系统以使计算能</a:t>
            </a:r>
            <a:r>
              <a:rPr kumimoji="1" lang="zh-CN" altLang="en-US" dirty="0" smtClean="0"/>
              <a:t>继续</a:t>
            </a:r>
            <a:endParaRPr kumimoji="1" lang="en-US" altLang="zh-CN" dirty="0"/>
          </a:p>
          <a:p>
            <a:pPr lvl="1"/>
            <a:r>
              <a:rPr kumimoji="1" lang="zh-CN" altLang="en-US" dirty="0" smtClean="0"/>
              <a:t>（</a:t>
            </a:r>
            <a:r>
              <a:rPr kumimoji="1" lang="en-US" altLang="zh-CN" dirty="0" smtClean="0"/>
              <a:t>3</a:t>
            </a:r>
            <a:r>
              <a:rPr kumimoji="1" lang="zh-CN" altLang="en-US" dirty="0" smtClean="0"/>
              <a:t>）当场</a:t>
            </a:r>
            <a:r>
              <a:rPr kumimoji="1" lang="zh-CN" altLang="en-US" dirty="0"/>
              <a:t>地或连接修复时能恢复</a:t>
            </a:r>
            <a:r>
              <a:rPr kumimoji="1" lang="en-US" altLang="zh-CN" dirty="0"/>
              <a:t>/</a:t>
            </a:r>
            <a:r>
              <a:rPr kumimoji="1" lang="zh-CN" altLang="en-US" dirty="0"/>
              <a:t>重</a:t>
            </a:r>
            <a:r>
              <a:rPr kumimoji="1" lang="zh-CN" altLang="en-US" dirty="0" smtClean="0"/>
              <a:t>整合</a:t>
            </a:r>
            <a:endParaRPr kumimoji="1" lang="en-US" altLang="zh-CN"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57</a:t>
            </a:fld>
            <a:endParaRPr lang="zh-CN" altLang="en-US" dirty="0"/>
          </a:p>
        </p:txBody>
      </p:sp>
    </p:spTree>
    <p:extLst>
      <p:ext uri="{BB962C8B-B14F-4D97-AF65-F5344CB8AC3E}">
        <p14:creationId xmlns:p14="http://schemas.microsoft.com/office/powerpoint/2010/main" val="205851697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6.3.4 </a:t>
            </a:r>
            <a:r>
              <a:rPr lang="zh-CN" altLang="en-US" dirty="0"/>
              <a:t>分布式数据库设计中的折中</a:t>
            </a:r>
            <a:r>
              <a:rPr lang="zh-CN" altLang="en-US" dirty="0" smtClean="0"/>
              <a:t>方案（续）</a:t>
            </a:r>
            <a:endParaRPr lang="zh-CN" altLang="en-US" dirty="0"/>
          </a:p>
        </p:txBody>
      </p:sp>
      <p:sp>
        <p:nvSpPr>
          <p:cNvPr id="3" name="内容占位符 2"/>
          <p:cNvSpPr>
            <a:spLocks noGrp="1"/>
          </p:cNvSpPr>
          <p:nvPr>
            <p:ph idx="1"/>
          </p:nvPr>
        </p:nvSpPr>
        <p:spPr>
          <a:xfrm>
            <a:off x="838200" y="1285462"/>
            <a:ext cx="10515600" cy="5070888"/>
          </a:xfrm>
        </p:spPr>
        <p:txBody>
          <a:bodyPr>
            <a:noAutofit/>
          </a:bodyPr>
          <a:lstStyle/>
          <a:p>
            <a:pPr lvl="1"/>
            <a:r>
              <a:rPr kumimoji="1" lang="zh-CN" altLang="en-US" dirty="0" smtClean="0"/>
              <a:t>故障检测</a:t>
            </a:r>
            <a:r>
              <a:rPr kumimoji="1" lang="en-US" altLang="zh-CN" dirty="0"/>
              <a:t>: </a:t>
            </a:r>
            <a:r>
              <a:rPr kumimoji="1" lang="zh-CN" altLang="en-US" dirty="0" smtClean="0"/>
              <a:t>直接分辨</a:t>
            </a:r>
            <a:r>
              <a:rPr kumimoji="1" lang="zh-CN" altLang="en-US" dirty="0"/>
              <a:t>场地</a:t>
            </a:r>
            <a:r>
              <a:rPr kumimoji="1" lang="zh-CN" altLang="en-US" dirty="0" smtClean="0"/>
              <a:t>故障和连接故障比较困难</a:t>
            </a:r>
            <a:endParaRPr kumimoji="1" lang="en-US" altLang="zh-CN" dirty="0"/>
          </a:p>
          <a:p>
            <a:pPr lvl="1"/>
            <a:r>
              <a:rPr kumimoji="1" lang="en-US" altLang="zh-CN" dirty="0" smtClean="0"/>
              <a:t>(</a:t>
            </a:r>
            <a:r>
              <a:rPr kumimoji="1" lang="zh-CN" altLang="en-US" dirty="0" smtClean="0"/>
              <a:t>部分</a:t>
            </a:r>
            <a:r>
              <a:rPr kumimoji="1" lang="en-US" altLang="zh-CN" dirty="0" smtClean="0"/>
              <a:t>) </a:t>
            </a:r>
            <a:r>
              <a:rPr kumimoji="1" lang="zh-CN" altLang="en-US" dirty="0" smtClean="0"/>
              <a:t>解决方法</a:t>
            </a:r>
            <a:r>
              <a:rPr kumimoji="1" lang="en-US" altLang="zh-CN" dirty="0" smtClean="0"/>
              <a:t>: </a:t>
            </a:r>
            <a:r>
              <a:rPr kumimoji="1" lang="zh-CN" altLang="en-US" dirty="0" smtClean="0"/>
              <a:t>使用多重连接，</a:t>
            </a:r>
            <a:r>
              <a:rPr kumimoji="1" lang="en-US" altLang="zh-CN" dirty="0" smtClean="0"/>
              <a:t> </a:t>
            </a:r>
            <a:r>
              <a:rPr kumimoji="1" lang="zh-CN" altLang="en-US" dirty="0" smtClean="0"/>
              <a:t>多个连接故障意味着场地故障</a:t>
            </a:r>
            <a:endParaRPr kumimoji="1" lang="en-US" altLang="zh-CN" dirty="0" smtClean="0"/>
          </a:p>
          <a:p>
            <a:pPr lvl="1"/>
            <a:endParaRPr kumimoji="1" lang="en-US" altLang="zh-CN" dirty="0" smtClean="0"/>
          </a:p>
          <a:p>
            <a:pPr lvl="1"/>
            <a:r>
              <a:rPr kumimoji="1" lang="zh-CN" altLang="en-US" dirty="0"/>
              <a:t>分布式系统注重</a:t>
            </a:r>
            <a:r>
              <a:rPr lang="zh-CN" altLang="zh-CN" dirty="0"/>
              <a:t>高</a:t>
            </a:r>
            <a:r>
              <a:rPr lang="zh-CN" altLang="zh-CN" dirty="0" smtClean="0"/>
              <a:t>可用性</a:t>
            </a:r>
            <a:r>
              <a:rPr lang="zh-CN" altLang="en-US" dirty="0" smtClean="0"/>
              <a:t>，有几种发生故障时还能保障系统正常工作的方法：基于多数的方法、“读一个写所有</a:t>
            </a:r>
            <a:r>
              <a:rPr lang="zh-CN" altLang="en-US" dirty="0"/>
              <a:t>”</a:t>
            </a:r>
            <a:r>
              <a:rPr lang="zh-CN" altLang="en-US" dirty="0" smtClean="0"/>
              <a:t>策略。</a:t>
            </a:r>
            <a:endParaRPr lang="en-US" altLang="zh-CN" dirty="0"/>
          </a:p>
          <a:p>
            <a:pPr lvl="1"/>
            <a:endParaRPr lang="en-US" altLang="zh-CN" dirty="0" smtClean="0"/>
          </a:p>
          <a:p>
            <a:pPr lvl="1"/>
            <a:r>
              <a:rPr lang="zh-CN" altLang="en-US" b="1" dirty="0" smtClean="0"/>
              <a:t>基于多数的方法</a:t>
            </a:r>
            <a:r>
              <a:rPr lang="zh-CN" altLang="en-US" dirty="0" smtClean="0"/>
              <a:t>（</a:t>
            </a:r>
            <a:r>
              <a:rPr lang="en-US" altLang="zh-CN" dirty="0" smtClean="0"/>
              <a:t>majority-based approach</a:t>
            </a:r>
            <a:r>
              <a:rPr lang="zh-CN" altLang="en-US" dirty="0" smtClean="0"/>
              <a:t>）：要求</a:t>
            </a:r>
            <a:r>
              <a:rPr lang="zh-CN" altLang="en-US" dirty="0"/>
              <a:t>每个数据对象更新后都保存一个版本号，以便确定不同数据副本的</a:t>
            </a:r>
            <a:r>
              <a:rPr lang="zh-CN" altLang="en-US" dirty="0" smtClean="0"/>
              <a:t>关系。</a:t>
            </a:r>
            <a:endParaRPr lang="en-US" altLang="zh-CN"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58</a:t>
            </a:fld>
            <a:endParaRPr lang="zh-CN" altLang="en-US" dirty="0"/>
          </a:p>
        </p:txBody>
      </p:sp>
    </p:spTree>
    <p:extLst>
      <p:ext uri="{BB962C8B-B14F-4D97-AF65-F5344CB8AC3E}">
        <p14:creationId xmlns:p14="http://schemas.microsoft.com/office/powerpoint/2010/main" val="420285939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6.3.4 </a:t>
            </a:r>
            <a:r>
              <a:rPr lang="zh-CN" altLang="en-US" dirty="0"/>
              <a:t>分布式数据库设计中的折中</a:t>
            </a:r>
            <a:r>
              <a:rPr lang="zh-CN" altLang="en-US" dirty="0" smtClean="0"/>
              <a:t>方案（续）</a:t>
            </a:r>
            <a:endParaRPr lang="zh-CN" altLang="en-US" dirty="0"/>
          </a:p>
        </p:txBody>
      </p:sp>
      <p:sp>
        <p:nvSpPr>
          <p:cNvPr id="3" name="内容占位符 2"/>
          <p:cNvSpPr>
            <a:spLocks noGrp="1"/>
          </p:cNvSpPr>
          <p:nvPr>
            <p:ph idx="1"/>
          </p:nvPr>
        </p:nvSpPr>
        <p:spPr>
          <a:xfrm>
            <a:off x="838200" y="1285462"/>
            <a:ext cx="10515600" cy="5070888"/>
          </a:xfrm>
        </p:spPr>
        <p:txBody>
          <a:bodyPr>
            <a:noAutofit/>
          </a:bodyPr>
          <a:lstStyle/>
          <a:p>
            <a:pPr lvl="1"/>
            <a:r>
              <a:rPr lang="zh-CN" altLang="en-US" dirty="0" smtClean="0"/>
              <a:t>基于</a:t>
            </a:r>
            <a:r>
              <a:rPr lang="zh-CN" altLang="en-US" dirty="0"/>
              <a:t>多数的</a:t>
            </a:r>
            <a:r>
              <a:rPr lang="zh-CN" altLang="en-US" dirty="0" smtClean="0"/>
              <a:t>方法的事务读、写操作时，系统按照如下方式更新版本号：</a:t>
            </a:r>
            <a:endParaRPr lang="en-US" altLang="zh-CN" dirty="0" smtClean="0"/>
          </a:p>
          <a:p>
            <a:pPr marL="342900" lvl="1" indent="-342900">
              <a:buFont typeface="Wingdings" panose="05000000000000000000" pitchFamily="2" charset="2"/>
              <a:buChar char="Ø"/>
            </a:pPr>
            <a:r>
              <a:rPr lang="zh-CN" altLang="en-US" dirty="0" smtClean="0"/>
              <a:t>若</a:t>
            </a:r>
            <a:r>
              <a:rPr lang="zh-CN" altLang="en-US" dirty="0"/>
              <a:t>数据有</a:t>
            </a:r>
            <a:r>
              <a:rPr lang="en-US" altLang="zh-CN" dirty="0"/>
              <a:t>n</a:t>
            </a:r>
            <a:r>
              <a:rPr lang="zh-CN" altLang="en-US" dirty="0"/>
              <a:t>个副本</a:t>
            </a:r>
            <a:r>
              <a:rPr lang="zh-CN" altLang="en-US" dirty="0" smtClean="0"/>
              <a:t>，申请加锁时这</a:t>
            </a:r>
            <a:r>
              <a:rPr lang="en-US" altLang="zh-CN" dirty="0" smtClean="0"/>
              <a:t>n</a:t>
            </a:r>
            <a:r>
              <a:rPr lang="zh-CN" altLang="en-US" dirty="0" smtClean="0"/>
              <a:t>个</a:t>
            </a:r>
            <a:r>
              <a:rPr lang="zh-CN" altLang="en-US" dirty="0"/>
              <a:t>节点</a:t>
            </a:r>
            <a:r>
              <a:rPr lang="zh-CN" altLang="en-US" dirty="0" smtClean="0"/>
              <a:t>中</a:t>
            </a:r>
            <a:r>
              <a:rPr lang="zh-CN" altLang="en-US" b="1" dirty="0" smtClean="0"/>
              <a:t>需有</a:t>
            </a:r>
            <a:r>
              <a:rPr lang="zh-CN" altLang="en-US" b="1" dirty="0"/>
              <a:t>超过半数的节点</a:t>
            </a:r>
            <a:r>
              <a:rPr lang="zh-CN" altLang="en-US" dirty="0" smtClean="0"/>
              <a:t>回应，才能</a:t>
            </a:r>
            <a:r>
              <a:rPr lang="zh-CN" altLang="en-US" dirty="0"/>
              <a:t>进行加锁</a:t>
            </a:r>
            <a:r>
              <a:rPr lang="zh-CN" altLang="en-US" dirty="0" smtClean="0"/>
              <a:t>操作；</a:t>
            </a:r>
            <a:endParaRPr lang="en-US" altLang="zh-CN" dirty="0" smtClean="0"/>
          </a:p>
          <a:p>
            <a:pPr marL="342900" lvl="1" indent="-342900">
              <a:buFont typeface="Wingdings" panose="05000000000000000000" pitchFamily="2" charset="2"/>
              <a:buChar char="Ø"/>
            </a:pPr>
            <a:r>
              <a:rPr lang="zh-CN" altLang="en-US" dirty="0" smtClean="0"/>
              <a:t>读</a:t>
            </a:r>
            <a:r>
              <a:rPr lang="zh-CN" altLang="en-US" dirty="0"/>
              <a:t>操作时，需要检查所有加锁副本的版本号，从</a:t>
            </a:r>
            <a:r>
              <a:rPr lang="zh-CN" altLang="en-US" b="1" dirty="0"/>
              <a:t>版本号最高</a:t>
            </a:r>
            <a:r>
              <a:rPr lang="zh-CN" altLang="en-US" dirty="0" smtClean="0"/>
              <a:t>的副本读取</a:t>
            </a:r>
            <a:r>
              <a:rPr lang="zh-CN" altLang="en-US" dirty="0"/>
              <a:t>数据，同时将值写入</a:t>
            </a:r>
            <a:r>
              <a:rPr lang="zh-CN" altLang="en-US" b="1" dirty="0"/>
              <a:t>版本号较低</a:t>
            </a:r>
            <a:r>
              <a:rPr lang="zh-CN" altLang="en-US" dirty="0"/>
              <a:t>的副本中并</a:t>
            </a:r>
            <a:r>
              <a:rPr lang="zh-CN" altLang="en-US" b="1" dirty="0"/>
              <a:t>更新其</a:t>
            </a:r>
            <a:r>
              <a:rPr lang="zh-CN" altLang="en-US" b="1" dirty="0" smtClean="0"/>
              <a:t>版本号</a:t>
            </a:r>
            <a:r>
              <a:rPr lang="zh-CN" altLang="en-US" dirty="0" smtClean="0"/>
              <a:t>；</a:t>
            </a:r>
            <a:endParaRPr lang="en-US" altLang="zh-CN" dirty="0" smtClean="0"/>
          </a:p>
          <a:p>
            <a:pPr marL="342900" lvl="1" indent="-342900">
              <a:buFont typeface="Wingdings" panose="05000000000000000000" pitchFamily="2" charset="2"/>
              <a:buChar char="Ø"/>
            </a:pPr>
            <a:r>
              <a:rPr lang="zh-CN" altLang="en-US" dirty="0" smtClean="0"/>
              <a:t>写</a:t>
            </a:r>
            <a:r>
              <a:rPr lang="zh-CN" altLang="en-US" dirty="0"/>
              <a:t>操作时，先找到</a:t>
            </a:r>
            <a:r>
              <a:rPr lang="zh-CN" altLang="en-US" b="1" dirty="0"/>
              <a:t>最高版本号</a:t>
            </a:r>
            <a:r>
              <a:rPr lang="zh-CN" altLang="en-US" dirty="0"/>
              <a:t>的</a:t>
            </a:r>
            <a:r>
              <a:rPr lang="zh-CN" altLang="en-US" dirty="0" smtClean="0"/>
              <a:t>副本更新，并</a:t>
            </a:r>
            <a:r>
              <a:rPr lang="zh-CN" altLang="en-US" dirty="0"/>
              <a:t>将写入的值复制到</a:t>
            </a:r>
            <a:r>
              <a:rPr lang="zh-CN" altLang="en-US" b="1" dirty="0"/>
              <a:t>所有其他加锁的</a:t>
            </a:r>
            <a:r>
              <a:rPr lang="zh-CN" altLang="en-US" dirty="0"/>
              <a:t>副本中，同时对这些副本标记一个更新的</a:t>
            </a:r>
            <a:r>
              <a:rPr lang="zh-CN" altLang="en-US" dirty="0" smtClean="0"/>
              <a:t>版本号。</a:t>
            </a:r>
            <a:endParaRPr lang="en-US" altLang="zh-CN" dirty="0" smtClean="0"/>
          </a:p>
          <a:p>
            <a:pPr lvl="1"/>
            <a:endParaRPr kumimoji="1" lang="en-US" altLang="zh-CN" dirty="0"/>
          </a:p>
          <a:p>
            <a:pPr lvl="1"/>
            <a:r>
              <a:rPr kumimoji="1" lang="zh-CN" altLang="en-US" dirty="0" smtClean="0"/>
              <a:t>前提条件：（</a:t>
            </a:r>
            <a:r>
              <a:rPr kumimoji="1" lang="en-US" altLang="zh-CN" dirty="0" smtClean="0"/>
              <a:t>1</a:t>
            </a:r>
            <a:r>
              <a:rPr kumimoji="1" lang="zh-CN" altLang="en-US" dirty="0" smtClean="0"/>
              <a:t>）大部分节点能正常运行；</a:t>
            </a:r>
            <a:endParaRPr kumimoji="1" lang="en-US" altLang="zh-CN" dirty="0" smtClean="0"/>
          </a:p>
          <a:p>
            <a:pPr lvl="1"/>
            <a:r>
              <a:rPr kumimoji="1" lang="zh-CN" altLang="en-US" dirty="0" smtClean="0"/>
              <a:t>                 （</a:t>
            </a:r>
            <a:r>
              <a:rPr kumimoji="1" lang="en-US" altLang="zh-CN" dirty="0" smtClean="0"/>
              <a:t>2</a:t>
            </a:r>
            <a:r>
              <a:rPr kumimoji="1" lang="zh-CN" altLang="en-US" dirty="0" smtClean="0"/>
              <a:t>）副本能保存版本号。</a:t>
            </a:r>
            <a:endParaRPr kumimoji="1" lang="en-US" altLang="zh-CN"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59</a:t>
            </a:fld>
            <a:endParaRPr lang="zh-CN" altLang="en-US" dirty="0"/>
          </a:p>
        </p:txBody>
      </p:sp>
    </p:spTree>
    <p:extLst>
      <p:ext uri="{BB962C8B-B14F-4D97-AF65-F5344CB8AC3E}">
        <p14:creationId xmlns:p14="http://schemas.microsoft.com/office/powerpoint/2010/main" val="42938932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6.1.1</a:t>
            </a:r>
            <a:r>
              <a:rPr kumimoji="1" lang="zh-CN" altLang="en-US" dirty="0"/>
              <a:t> 集中式体系</a:t>
            </a:r>
            <a:r>
              <a:rPr kumimoji="1" lang="zh-CN" altLang="en-US" dirty="0" smtClean="0"/>
              <a:t>架构（续）</a:t>
            </a:r>
            <a:endParaRPr lang="zh-CN" altLang="en-US" dirty="0"/>
          </a:p>
        </p:txBody>
      </p:sp>
      <p:sp>
        <p:nvSpPr>
          <p:cNvPr id="3" name="内容占位符 2"/>
          <p:cNvSpPr>
            <a:spLocks noGrp="1"/>
          </p:cNvSpPr>
          <p:nvPr>
            <p:ph idx="1"/>
          </p:nvPr>
        </p:nvSpPr>
        <p:spPr/>
        <p:txBody>
          <a:bodyPr>
            <a:normAutofit/>
          </a:bodyPr>
          <a:lstStyle/>
          <a:p>
            <a:pPr marL="457200" indent="-457200">
              <a:buFont typeface="Arial" panose="020B0604020202020204" pitchFamily="34" charset="0"/>
              <a:buChar char="•"/>
            </a:pPr>
            <a:r>
              <a:rPr lang="zh-CN" altLang="en-US" sz="2400" dirty="0" smtClean="0"/>
              <a:t>可分为单用户系统和多用户系统，客户端缺乏数据处理能力。</a:t>
            </a:r>
            <a:endParaRPr lang="en-US" altLang="zh-CN" sz="2400" dirty="0" smtClean="0"/>
          </a:p>
          <a:p>
            <a:pPr marL="457200" indent="-457200">
              <a:buFont typeface="Arial" panose="020B0604020202020204" pitchFamily="34" charset="0"/>
              <a:buChar char="•"/>
            </a:pPr>
            <a:r>
              <a:rPr lang="zh-CN" altLang="en-US" sz="2400" dirty="0" smtClean="0"/>
              <a:t>多用户系统需考虑的问题：并发控制、一致性控制。</a:t>
            </a:r>
            <a:endParaRPr lang="zh-CN" altLang="en-US" sz="2400"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6</a:t>
            </a:fld>
            <a:endParaRPr lang="zh-CN" altLang="en-US" dirty="0"/>
          </a:p>
        </p:txBody>
      </p:sp>
      <p:pic>
        <p:nvPicPr>
          <p:cNvPr id="5" name="图片 4">
            <a:extLst>
              <a:ext uri="{FF2B5EF4-FFF2-40B4-BE49-F238E27FC236}">
                <a16:creationId xmlns:a16="http://schemas.microsoft.com/office/drawing/2014/main" id="{1DB63921-DACC-AC49-B099-D8627F464151}"/>
              </a:ext>
            </a:extLst>
          </p:cNvPr>
          <p:cNvPicPr>
            <a:picLocks noChangeAspect="1"/>
          </p:cNvPicPr>
          <p:nvPr/>
        </p:nvPicPr>
        <p:blipFill>
          <a:blip r:embed="rId3"/>
          <a:stretch>
            <a:fillRect/>
          </a:stretch>
        </p:blipFill>
        <p:spPr>
          <a:xfrm>
            <a:off x="5502605" y="2609280"/>
            <a:ext cx="6498034" cy="3040282"/>
          </a:xfrm>
          <a:prstGeom prst="rect">
            <a:avLst/>
          </a:prstGeom>
        </p:spPr>
      </p:pic>
      <p:graphicFrame>
        <p:nvGraphicFramePr>
          <p:cNvPr id="6" name="Object 4"/>
          <p:cNvGraphicFramePr>
            <a:graphicFrameLocks noChangeAspect="1"/>
          </p:cNvGraphicFramePr>
          <p:nvPr>
            <p:extLst>
              <p:ext uri="{D42A27DB-BD31-4B8C-83A1-F6EECF244321}">
                <p14:modId xmlns:p14="http://schemas.microsoft.com/office/powerpoint/2010/main" val="2802374380"/>
              </p:ext>
            </p:extLst>
          </p:nvPr>
        </p:nvGraphicFramePr>
        <p:xfrm>
          <a:off x="984197" y="2932770"/>
          <a:ext cx="4121202" cy="2393303"/>
        </p:xfrm>
        <a:graphic>
          <a:graphicData uri="http://schemas.openxmlformats.org/presentationml/2006/ole">
            <mc:AlternateContent xmlns:mc="http://schemas.openxmlformats.org/markup-compatibility/2006">
              <mc:Choice xmlns:v="urn:schemas-microsoft-com:vml" Requires="v">
                <p:oleObj spid="_x0000_s1591" name="图片" r:id="rId4" imgW="2314575" imgH="1343025" progId="Word.Picture.8">
                  <p:embed/>
                </p:oleObj>
              </mc:Choice>
              <mc:Fallback>
                <p:oleObj name="图片" r:id="rId4" imgW="2314575" imgH="1343025" progId="Word.Picture.8">
                  <p:embed/>
                  <p:pic>
                    <p:nvPicPr>
                      <p:cNvPr id="8"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84197" y="2932770"/>
                        <a:ext cx="4121202" cy="2393303"/>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123247926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6.3.4 </a:t>
            </a:r>
            <a:r>
              <a:rPr lang="zh-CN" altLang="en-US" dirty="0"/>
              <a:t>分布式数据库设计中的折中</a:t>
            </a:r>
            <a:r>
              <a:rPr lang="zh-CN" altLang="en-US" dirty="0" smtClean="0"/>
              <a:t>方案（续）</a:t>
            </a:r>
            <a:endParaRPr lang="zh-CN" altLang="en-US" dirty="0"/>
          </a:p>
        </p:txBody>
      </p:sp>
      <p:sp>
        <p:nvSpPr>
          <p:cNvPr id="3" name="内容占位符 2"/>
          <p:cNvSpPr>
            <a:spLocks noGrp="1"/>
          </p:cNvSpPr>
          <p:nvPr>
            <p:ph idx="1"/>
          </p:nvPr>
        </p:nvSpPr>
        <p:spPr>
          <a:xfrm>
            <a:off x="838200" y="1285462"/>
            <a:ext cx="10515600" cy="5070888"/>
          </a:xfrm>
        </p:spPr>
        <p:txBody>
          <a:bodyPr>
            <a:noAutofit/>
          </a:bodyPr>
          <a:lstStyle/>
          <a:p>
            <a:pPr lvl="1"/>
            <a:r>
              <a:rPr kumimoji="1" lang="zh-CN" altLang="en-US" dirty="0" smtClean="0"/>
              <a:t>基于多数方法的一个特例：“读</a:t>
            </a:r>
            <a:r>
              <a:rPr kumimoji="1" lang="zh-CN" altLang="en-US" dirty="0"/>
              <a:t>一个、写</a:t>
            </a:r>
            <a:r>
              <a:rPr kumimoji="1" lang="zh-CN" altLang="en-US" dirty="0" smtClean="0"/>
              <a:t>所有</a:t>
            </a:r>
            <a:r>
              <a:rPr kumimoji="1" lang="zh-CN" altLang="en-US" dirty="0"/>
              <a:t>”策略（</a:t>
            </a:r>
            <a:r>
              <a:rPr kumimoji="1" lang="en-US" altLang="zh-CN" dirty="0"/>
              <a:t>read one</a:t>
            </a:r>
            <a:r>
              <a:rPr kumimoji="1" lang="zh-CN" altLang="en-US" dirty="0"/>
              <a:t>，</a:t>
            </a:r>
            <a:r>
              <a:rPr kumimoji="1" lang="en-US" altLang="zh-CN" dirty="0"/>
              <a:t>write </a:t>
            </a:r>
            <a:r>
              <a:rPr kumimoji="1" lang="en-US" altLang="zh-CN" dirty="0" smtClean="0"/>
              <a:t>all</a:t>
            </a:r>
            <a:r>
              <a:rPr kumimoji="1" lang="zh-CN" altLang="en-US" dirty="0" smtClean="0"/>
              <a:t>）</a:t>
            </a:r>
            <a:endParaRPr kumimoji="1" lang="en-US" altLang="zh-CN" dirty="0" smtClean="0"/>
          </a:p>
          <a:p>
            <a:pPr lvl="1"/>
            <a:r>
              <a:rPr kumimoji="1" lang="zh-CN" altLang="en-US" dirty="0" smtClean="0"/>
              <a:t>       读操作可读取</a:t>
            </a:r>
            <a:r>
              <a:rPr kumimoji="1" lang="zh-CN" altLang="en-US" dirty="0"/>
              <a:t>任一个副本，而写操作</a:t>
            </a:r>
            <a:r>
              <a:rPr kumimoji="1" lang="zh-CN" altLang="en-US" dirty="0" smtClean="0"/>
              <a:t>需要对所有副本执行完成。</a:t>
            </a:r>
            <a:endParaRPr kumimoji="1" lang="en-US" altLang="zh-CN" dirty="0" smtClean="0"/>
          </a:p>
          <a:p>
            <a:pPr lvl="1"/>
            <a:r>
              <a:rPr kumimoji="1" lang="en-US" altLang="zh-CN" dirty="0" smtClean="0"/>
              <a:t>       </a:t>
            </a:r>
            <a:r>
              <a:rPr kumimoji="1" lang="zh-CN" altLang="zh-CN" dirty="0" smtClean="0"/>
              <a:t>↓</a:t>
            </a:r>
            <a:endParaRPr kumimoji="1" lang="en-US" altLang="zh-CN" dirty="0" smtClean="0"/>
          </a:p>
          <a:p>
            <a:pPr lvl="1"/>
            <a:r>
              <a:rPr kumimoji="1" lang="zh-CN" altLang="en-US" dirty="0"/>
              <a:t>不</a:t>
            </a:r>
            <a:r>
              <a:rPr kumimoji="1" lang="zh-CN" altLang="en-US" dirty="0" smtClean="0"/>
              <a:t>需要版本号。</a:t>
            </a:r>
            <a:endParaRPr kumimoji="1" lang="en-US" altLang="zh-CN" dirty="0" smtClean="0"/>
          </a:p>
          <a:p>
            <a:pPr lvl="1"/>
            <a:endParaRPr kumimoji="1" lang="en-US" altLang="zh-CN" dirty="0" smtClean="0"/>
          </a:p>
          <a:p>
            <a:pPr lvl="1"/>
            <a:r>
              <a:rPr kumimoji="1" lang="zh-CN" altLang="en-US" dirty="0"/>
              <a:t>“读一个、写所有”</a:t>
            </a:r>
            <a:r>
              <a:rPr kumimoji="1" lang="zh-CN" altLang="en-US" dirty="0" smtClean="0"/>
              <a:t>策略存在的问题：任一节点宕机时都无法执行写操作。</a:t>
            </a:r>
            <a:endParaRPr kumimoji="1" lang="en-US" altLang="zh-CN" dirty="0" smtClean="0"/>
          </a:p>
          <a:p>
            <a:pPr lvl="1"/>
            <a:r>
              <a:rPr kumimoji="1" lang="en-US" altLang="zh-CN" dirty="0" smtClean="0"/>
              <a:t>       </a:t>
            </a:r>
            <a:r>
              <a:rPr kumimoji="1" lang="zh-CN" altLang="zh-CN" dirty="0" smtClean="0"/>
              <a:t>↓</a:t>
            </a:r>
            <a:r>
              <a:rPr kumimoji="1" lang="zh-CN" altLang="en-US" dirty="0" smtClean="0"/>
              <a:t>（变种）</a:t>
            </a:r>
            <a:endParaRPr kumimoji="1" lang="en-US" altLang="zh-CN" dirty="0" smtClean="0"/>
          </a:p>
          <a:p>
            <a:pPr lvl="1"/>
            <a:r>
              <a:rPr kumimoji="1" lang="zh-CN" altLang="en-US" dirty="0"/>
              <a:t>“读一个、写</a:t>
            </a:r>
            <a:r>
              <a:rPr kumimoji="1" lang="zh-CN" altLang="en-US" dirty="0" smtClean="0"/>
              <a:t>所有</a:t>
            </a:r>
            <a:r>
              <a:rPr kumimoji="1" lang="zh-CN" altLang="en-US" b="1" dirty="0" smtClean="0">
                <a:solidFill>
                  <a:srgbClr val="FF0000"/>
                </a:solidFill>
              </a:rPr>
              <a:t>可写</a:t>
            </a:r>
            <a:r>
              <a:rPr kumimoji="1" lang="zh-CN" altLang="en-US" dirty="0" smtClean="0"/>
              <a:t>”策略（</a:t>
            </a:r>
            <a:r>
              <a:rPr kumimoji="1" lang="en-US" altLang="zh-CN" dirty="0" smtClean="0"/>
              <a:t>read one</a:t>
            </a:r>
            <a:r>
              <a:rPr kumimoji="1" lang="zh-CN" altLang="en-US" dirty="0" smtClean="0"/>
              <a:t>，</a:t>
            </a:r>
            <a:r>
              <a:rPr kumimoji="1" lang="en-US" altLang="zh-CN" dirty="0" smtClean="0"/>
              <a:t>write all </a:t>
            </a:r>
            <a:r>
              <a:rPr kumimoji="1" lang="en-US" altLang="zh-CN" dirty="0" smtClean="0">
                <a:solidFill>
                  <a:srgbClr val="FF0000"/>
                </a:solidFill>
              </a:rPr>
              <a:t>available</a:t>
            </a:r>
            <a:r>
              <a:rPr kumimoji="1" lang="zh-CN" altLang="en-US" dirty="0" smtClean="0"/>
              <a:t>）</a:t>
            </a:r>
            <a:endParaRPr kumimoji="1" lang="en-US" altLang="zh-CN" dirty="0" smtClean="0"/>
          </a:p>
          <a:p>
            <a:pPr lvl="1"/>
            <a:r>
              <a:rPr kumimoji="1" lang="zh-CN" altLang="en-US" dirty="0" smtClean="0"/>
              <a:t>       读策略从任一副本读取，写策略要求对所有节点加锁，对不能加锁的节点判定为故障，对能够成功加锁的节点进行写操作。</a:t>
            </a:r>
            <a:endParaRPr kumimoji="1" lang="en-US" altLang="zh-CN"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60</a:t>
            </a:fld>
            <a:endParaRPr lang="zh-CN" altLang="en-US" dirty="0"/>
          </a:p>
        </p:txBody>
      </p:sp>
    </p:spTree>
    <p:extLst>
      <p:ext uri="{BB962C8B-B14F-4D97-AF65-F5344CB8AC3E}">
        <p14:creationId xmlns:p14="http://schemas.microsoft.com/office/powerpoint/2010/main" val="236359447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6.3.4 </a:t>
            </a:r>
            <a:r>
              <a:rPr lang="zh-CN" altLang="en-US" dirty="0"/>
              <a:t>分布式数据库设计中的折中</a:t>
            </a:r>
            <a:r>
              <a:rPr lang="zh-CN" altLang="en-US" dirty="0" smtClean="0"/>
              <a:t>方案（续）</a:t>
            </a:r>
            <a:endParaRPr lang="zh-CN" altLang="en-US" dirty="0"/>
          </a:p>
        </p:txBody>
      </p:sp>
      <p:sp>
        <p:nvSpPr>
          <p:cNvPr id="3" name="内容占位符 2"/>
          <p:cNvSpPr>
            <a:spLocks noGrp="1"/>
          </p:cNvSpPr>
          <p:nvPr>
            <p:ph idx="1"/>
          </p:nvPr>
        </p:nvSpPr>
        <p:spPr/>
        <p:txBody>
          <a:bodyPr>
            <a:noAutofit/>
          </a:bodyPr>
          <a:lstStyle/>
          <a:p>
            <a:pPr lvl="1"/>
            <a:r>
              <a:rPr kumimoji="1" lang="zh-CN" altLang="en-US" dirty="0" smtClean="0"/>
              <a:t>“</a:t>
            </a:r>
            <a:r>
              <a:rPr kumimoji="1" lang="zh-CN" altLang="en-US" dirty="0"/>
              <a:t>读一个、写</a:t>
            </a:r>
            <a:r>
              <a:rPr kumimoji="1" lang="zh-CN" altLang="en-US" dirty="0" smtClean="0"/>
              <a:t>所有</a:t>
            </a:r>
            <a:r>
              <a:rPr kumimoji="1" lang="zh-CN" altLang="en-US" b="1" dirty="0" smtClean="0"/>
              <a:t>可写</a:t>
            </a:r>
            <a:r>
              <a:rPr kumimoji="1" lang="zh-CN" altLang="en-US" dirty="0" smtClean="0"/>
              <a:t>”策略存在的问题：</a:t>
            </a:r>
            <a:endParaRPr kumimoji="1" lang="en-US" altLang="zh-CN" dirty="0"/>
          </a:p>
          <a:p>
            <a:pPr lvl="1">
              <a:buFont typeface="Wingdings" panose="05000000000000000000" pitchFamily="2" charset="2"/>
              <a:buChar char="Ø"/>
            </a:pPr>
            <a:r>
              <a:rPr kumimoji="1" lang="zh-CN" altLang="en-US" dirty="0" smtClean="0"/>
              <a:t>如果</a:t>
            </a:r>
            <a:r>
              <a:rPr kumimoji="1" lang="zh-CN" altLang="en-US" dirty="0"/>
              <a:t>故障连接</a:t>
            </a:r>
            <a:r>
              <a:rPr kumimoji="1" lang="zh-CN" altLang="en-US" dirty="0" smtClean="0"/>
              <a:t>恢复后没有</a:t>
            </a:r>
            <a:r>
              <a:rPr kumimoji="1" lang="zh-CN" altLang="en-US" dirty="0"/>
              <a:t>一个断开节点曾知道自己断开</a:t>
            </a:r>
            <a:r>
              <a:rPr kumimoji="1" lang="zh-CN" altLang="en-US" dirty="0" smtClean="0"/>
              <a:t>过，该</a:t>
            </a:r>
            <a:r>
              <a:rPr kumimoji="1" lang="zh-CN" altLang="en-US" dirty="0"/>
              <a:t>节点就具有旧值</a:t>
            </a:r>
            <a:r>
              <a:rPr kumimoji="1" lang="en-US" altLang="zh-CN" dirty="0"/>
              <a:t>, </a:t>
            </a:r>
            <a:r>
              <a:rPr kumimoji="1" lang="zh-CN" altLang="en-US" dirty="0"/>
              <a:t>对该节点的读将返回不正确的值</a:t>
            </a:r>
            <a:endParaRPr kumimoji="1" lang="en-US" altLang="zh-CN" dirty="0"/>
          </a:p>
          <a:p>
            <a:pPr lvl="1">
              <a:buFont typeface="Wingdings" panose="05000000000000000000" pitchFamily="2" charset="2"/>
              <a:buChar char="Ø"/>
            </a:pPr>
            <a:r>
              <a:rPr kumimoji="1" lang="zh-CN" altLang="en-US" dirty="0"/>
              <a:t>如果节点知道故障发生, 可以执行重整合(</a:t>
            </a:r>
            <a:r>
              <a:rPr kumimoji="1" lang="en-US" altLang="zh-CN" dirty="0"/>
              <a:t>reintegration), </a:t>
            </a:r>
            <a:r>
              <a:rPr kumimoji="1" lang="zh-CN" altLang="en-US" dirty="0"/>
              <a:t>但无法保证</a:t>
            </a:r>
            <a:endParaRPr kumimoji="1" lang="en-US" altLang="zh-CN" dirty="0"/>
          </a:p>
          <a:p>
            <a:pPr lvl="1">
              <a:buFont typeface="Wingdings" panose="05000000000000000000" pitchFamily="2" charset="2"/>
              <a:buChar char="Ø"/>
            </a:pPr>
            <a:r>
              <a:rPr kumimoji="1" lang="zh-CN" altLang="en-US" dirty="0" smtClean="0"/>
              <a:t>只适用于网络不会出现划分的情况。</a:t>
            </a:r>
            <a:endParaRPr kumimoji="1" lang="en-US" altLang="zh-CN" dirty="0" smtClean="0"/>
          </a:p>
          <a:p>
            <a:pPr lvl="1"/>
            <a:r>
              <a:rPr kumimoji="1" lang="en-US" altLang="zh-CN" dirty="0"/>
              <a:t> </a:t>
            </a:r>
            <a:r>
              <a:rPr kumimoji="1" lang="en-US" altLang="zh-CN" dirty="0" smtClean="0"/>
              <a:t>        </a:t>
            </a:r>
            <a:r>
              <a:rPr kumimoji="1" lang="zh-CN" altLang="en-US" dirty="0" smtClean="0"/>
              <a:t>若出现网络划分，则每个划分节点都会认为其他划分的节点出现了故障，</a:t>
            </a:r>
            <a:r>
              <a:rPr kumimoji="1" lang="en-US" altLang="zh-CN" dirty="0" smtClean="0"/>
              <a:t> </a:t>
            </a:r>
            <a:r>
              <a:rPr kumimoji="1" lang="zh-CN" altLang="en-US" dirty="0" smtClean="0"/>
              <a:t>各分割区的节点可能各自更新同一数据项。</a:t>
            </a:r>
            <a:endParaRPr kumimoji="1" lang="en-US" altLang="zh-CN"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61</a:t>
            </a:fld>
            <a:endParaRPr lang="zh-CN" altLang="en-US" dirty="0"/>
          </a:p>
        </p:txBody>
      </p:sp>
    </p:spTree>
    <p:extLst>
      <p:ext uri="{BB962C8B-B14F-4D97-AF65-F5344CB8AC3E}">
        <p14:creationId xmlns:p14="http://schemas.microsoft.com/office/powerpoint/2010/main" val="348057055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6.3.4 </a:t>
            </a:r>
            <a:r>
              <a:rPr lang="zh-CN" altLang="en-US" dirty="0"/>
              <a:t>分布式数据库设计中的折中</a:t>
            </a:r>
            <a:r>
              <a:rPr lang="zh-CN" altLang="en-US" dirty="0" smtClean="0"/>
              <a:t>方案（续）</a:t>
            </a:r>
            <a:endParaRPr lang="zh-CN" altLang="en-US" dirty="0"/>
          </a:p>
        </p:txBody>
      </p:sp>
      <p:sp>
        <p:nvSpPr>
          <p:cNvPr id="3" name="内容占位符 2"/>
          <p:cNvSpPr>
            <a:spLocks noGrp="1"/>
          </p:cNvSpPr>
          <p:nvPr>
            <p:ph idx="1"/>
          </p:nvPr>
        </p:nvSpPr>
        <p:spPr/>
        <p:txBody>
          <a:bodyPr>
            <a:noAutofit/>
          </a:bodyPr>
          <a:lstStyle/>
          <a:p>
            <a:pPr lvl="1"/>
            <a:r>
              <a:rPr kumimoji="1" lang="zh-CN" altLang="en-US" dirty="0" smtClean="0"/>
              <a:t>节点的故障恢复后如何接回系统？</a:t>
            </a:r>
            <a:endParaRPr kumimoji="1" lang="en-US" altLang="zh-CN" dirty="0" smtClean="0"/>
          </a:p>
          <a:p>
            <a:pPr marL="342900" lvl="1" indent="-342900">
              <a:buFont typeface="Wingdings" panose="05000000000000000000" pitchFamily="2" charset="2"/>
              <a:buChar char="Ø"/>
            </a:pPr>
            <a:r>
              <a:rPr kumimoji="1" lang="zh-CN" altLang="en-US" dirty="0" smtClean="0"/>
              <a:t>需要更新其系统表使之存储最新信息</a:t>
            </a:r>
            <a:endParaRPr kumimoji="1" lang="en-US" altLang="zh-CN" dirty="0" smtClean="0"/>
          </a:p>
          <a:p>
            <a:pPr marL="342900" lvl="1" indent="-342900">
              <a:buFont typeface="Wingdings" panose="05000000000000000000" pitchFamily="2" charset="2"/>
              <a:buChar char="Ø"/>
            </a:pPr>
            <a:r>
              <a:rPr kumimoji="1" lang="zh-CN" altLang="en-US" dirty="0" smtClean="0"/>
              <a:t>更新存储数据项的内容</a:t>
            </a:r>
            <a:endParaRPr kumimoji="1" lang="en-US" altLang="zh-CN" dirty="0" smtClean="0"/>
          </a:p>
          <a:p>
            <a:pPr lvl="1"/>
            <a:endParaRPr kumimoji="1" lang="en-US" altLang="zh-CN" dirty="0" smtClean="0"/>
          </a:p>
          <a:p>
            <a:pPr lvl="1"/>
            <a:r>
              <a:rPr kumimoji="1" lang="zh-CN" altLang="en-US" b="1" dirty="0" smtClean="0"/>
              <a:t>问题</a:t>
            </a:r>
            <a:r>
              <a:rPr kumimoji="1" lang="zh-CN" altLang="en-US" dirty="0" smtClean="0"/>
              <a:t>：节点重新接入系统恢复系统表和数据项内容时，数据项同时也在更新则会带来数据不一致的问题</a:t>
            </a:r>
            <a:endParaRPr kumimoji="1" lang="en-US" altLang="zh-CN" dirty="0" smtClean="0"/>
          </a:p>
          <a:p>
            <a:pPr lvl="1"/>
            <a:r>
              <a:rPr kumimoji="1" lang="zh-CN" altLang="en-US" b="1" dirty="0" smtClean="0"/>
              <a:t>解决途径</a:t>
            </a:r>
            <a:r>
              <a:rPr kumimoji="1" lang="zh-CN" altLang="en-US" dirty="0" smtClean="0"/>
              <a:t>：</a:t>
            </a:r>
            <a:endParaRPr kumimoji="1" lang="en-US" altLang="zh-CN" dirty="0" smtClean="0"/>
          </a:p>
          <a:p>
            <a:pPr marL="342900" lvl="1" indent="-342900">
              <a:buFont typeface="Wingdings" panose="05000000000000000000" pitchFamily="2" charset="2"/>
              <a:buChar char="Ø"/>
            </a:pPr>
            <a:r>
              <a:rPr kumimoji="1" lang="zh-CN" altLang="en-US" dirty="0" smtClean="0"/>
              <a:t>简单的暂停系统</a:t>
            </a:r>
            <a:endParaRPr kumimoji="1" lang="en-US" altLang="zh-CN" dirty="0" smtClean="0"/>
          </a:p>
          <a:p>
            <a:pPr marL="342900" lvl="1" indent="-342900">
              <a:buFont typeface="Wingdings" panose="05000000000000000000" pitchFamily="2" charset="2"/>
              <a:buChar char="Ø"/>
            </a:pPr>
            <a:r>
              <a:rPr kumimoji="1" lang="zh-CN" altLang="en-US" dirty="0" smtClean="0"/>
              <a:t>在申请加锁操作前保证数据项本身到达最新状态</a:t>
            </a:r>
            <a:endParaRPr kumimoji="1" lang="en-US" altLang="zh-CN" dirty="0" smtClean="0"/>
          </a:p>
          <a:p>
            <a:pPr lvl="1"/>
            <a:endParaRPr kumimoji="1" lang="en-US" altLang="zh-CN" dirty="0" smtClean="0"/>
          </a:p>
          <a:p>
            <a:pPr lvl="1"/>
            <a:endParaRPr kumimoji="1" lang="en-US" altLang="zh-CN" dirty="0" smtClean="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62</a:t>
            </a:fld>
            <a:endParaRPr lang="zh-CN" altLang="en-US" dirty="0"/>
          </a:p>
        </p:txBody>
      </p:sp>
    </p:spTree>
    <p:extLst>
      <p:ext uri="{BB962C8B-B14F-4D97-AF65-F5344CB8AC3E}">
        <p14:creationId xmlns:p14="http://schemas.microsoft.com/office/powerpoint/2010/main" val="107748113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9827"/>
            <a:ext cx="10515600" cy="920336"/>
          </a:xfrm>
        </p:spPr>
        <p:txBody>
          <a:bodyPr/>
          <a:lstStyle/>
          <a:p>
            <a:r>
              <a:rPr lang="en-US" altLang="zh-CN" dirty="0" smtClean="0"/>
              <a:t>6.3.5 </a:t>
            </a:r>
            <a:r>
              <a:rPr lang="zh-CN" altLang="en-US" dirty="0" smtClean="0"/>
              <a:t>异构</a:t>
            </a:r>
            <a:r>
              <a:rPr lang="zh-CN" altLang="en-US" dirty="0"/>
              <a:t>与基于云的分布式数据库</a:t>
            </a:r>
          </a:p>
        </p:txBody>
      </p:sp>
      <p:sp>
        <p:nvSpPr>
          <p:cNvPr id="3" name="内容占位符 2"/>
          <p:cNvSpPr>
            <a:spLocks noGrp="1"/>
          </p:cNvSpPr>
          <p:nvPr>
            <p:ph idx="1"/>
          </p:nvPr>
        </p:nvSpPr>
        <p:spPr>
          <a:xfrm>
            <a:off x="838200" y="880508"/>
            <a:ext cx="10515600" cy="5436013"/>
          </a:xfrm>
        </p:spPr>
        <p:txBody>
          <a:bodyPr>
            <a:normAutofit/>
          </a:bodyPr>
          <a:lstStyle/>
          <a:p>
            <a:pPr lvl="1"/>
            <a:r>
              <a:rPr kumimoji="1" lang="zh-CN" altLang="en-US" dirty="0" smtClean="0"/>
              <a:t>异构（</a:t>
            </a:r>
            <a:r>
              <a:rPr kumimoji="1" lang="en-US" altLang="zh-CN" dirty="0" smtClean="0"/>
              <a:t>heterogeneous</a:t>
            </a:r>
            <a:r>
              <a:rPr kumimoji="1" lang="zh-CN" altLang="en-US" dirty="0" smtClean="0"/>
              <a:t>）分布式数据库</a:t>
            </a:r>
            <a:endParaRPr kumimoji="1" lang="en-US" altLang="zh-CN" dirty="0"/>
          </a:p>
          <a:p>
            <a:pPr lvl="1"/>
            <a:r>
              <a:rPr lang="zh-CN" altLang="en-US" dirty="0" smtClean="0"/>
              <a:t>       不同</a:t>
            </a:r>
            <a:r>
              <a:rPr lang="zh-CN" altLang="en-US" dirty="0"/>
              <a:t>节点</a:t>
            </a:r>
            <a:r>
              <a:rPr lang="zh-CN" altLang="en-US" dirty="0" smtClean="0"/>
              <a:t>可使用不同的数据库管理系统软件，采取不同的管理模式，站点间只需有限的配合以完成全局事务处理。</a:t>
            </a:r>
            <a:endParaRPr lang="en-US" altLang="zh-CN" dirty="0" smtClean="0"/>
          </a:p>
          <a:p>
            <a:pPr lvl="1"/>
            <a:endParaRPr lang="en-US" altLang="zh-CN" dirty="0"/>
          </a:p>
          <a:p>
            <a:pPr lvl="1"/>
            <a:r>
              <a:rPr lang="zh-CN" altLang="en-US" dirty="0" smtClean="0"/>
              <a:t>面临的挑战：</a:t>
            </a:r>
            <a:endParaRPr lang="en-US" altLang="zh-CN" dirty="0"/>
          </a:p>
          <a:p>
            <a:pPr marL="352425" lvl="2" indent="-352425">
              <a:lnSpc>
                <a:spcPct val="120000"/>
              </a:lnSpc>
              <a:buFont typeface="Wingdings" panose="05000000000000000000" pitchFamily="2" charset="2"/>
              <a:buChar char="Ø"/>
            </a:pPr>
            <a:r>
              <a:rPr lang="zh-CN" altLang="en-US" dirty="0"/>
              <a:t>模式差异是查询处理中的主要问题</a:t>
            </a:r>
            <a:endParaRPr lang="en-US" altLang="zh-CN" dirty="0"/>
          </a:p>
          <a:p>
            <a:pPr marL="352425" lvl="2" indent="-352425">
              <a:lnSpc>
                <a:spcPct val="120000"/>
              </a:lnSpc>
              <a:buFont typeface="Wingdings" panose="05000000000000000000" pitchFamily="2" charset="2"/>
              <a:buChar char="Ø"/>
            </a:pPr>
            <a:r>
              <a:rPr lang="zh-CN" altLang="en-US" dirty="0"/>
              <a:t>软件差异是事务处理中的主要问题</a:t>
            </a:r>
            <a:endParaRPr lang="en-US" altLang="zh-CN" dirty="0"/>
          </a:p>
          <a:p>
            <a:pPr marL="352425" lvl="2" indent="-352425">
              <a:lnSpc>
                <a:spcPct val="120000"/>
              </a:lnSpc>
              <a:buFont typeface="Wingdings" panose="05000000000000000000" pitchFamily="2" charset="2"/>
              <a:buChar char="Ø"/>
            </a:pPr>
            <a:r>
              <a:rPr lang="zh-CN" altLang="en-US" dirty="0"/>
              <a:t>数据模型可不同</a:t>
            </a:r>
            <a:r>
              <a:rPr lang="en-US" altLang="zh-CN" dirty="0"/>
              <a:t> (</a:t>
            </a:r>
            <a:r>
              <a:rPr lang="zh-CN" altLang="en-US" dirty="0"/>
              <a:t>层次</a:t>
            </a:r>
            <a:r>
              <a:rPr lang="zh-CN" altLang="en-US" dirty="0" smtClean="0"/>
              <a:t>式、</a:t>
            </a:r>
            <a:r>
              <a:rPr lang="en-US" altLang="zh-CN" dirty="0" smtClean="0"/>
              <a:t> </a:t>
            </a:r>
            <a:r>
              <a:rPr lang="zh-CN" altLang="en-US" dirty="0" smtClean="0"/>
              <a:t>关系式等</a:t>
            </a:r>
            <a:r>
              <a:rPr lang="en-US" altLang="zh-CN" dirty="0" smtClean="0"/>
              <a:t>)</a:t>
            </a:r>
            <a:r>
              <a:rPr lang="zh-CN" altLang="en-US" dirty="0"/>
              <a:t>，事务提交协议可能不兼容，并发控制可能基于不同技术</a:t>
            </a:r>
            <a:r>
              <a:rPr lang="en-US" altLang="zh-CN" dirty="0"/>
              <a:t> (</a:t>
            </a:r>
            <a:r>
              <a:rPr lang="zh-CN" altLang="en-US" dirty="0" smtClean="0"/>
              <a:t>锁、时间戳等</a:t>
            </a:r>
            <a:r>
              <a:rPr lang="en-US" altLang="zh-CN" dirty="0" smtClean="0"/>
              <a:t>)</a:t>
            </a:r>
            <a:r>
              <a:rPr lang="zh-CN" altLang="en-US" dirty="0"/>
              <a:t>，系统级</a:t>
            </a:r>
            <a:r>
              <a:rPr lang="zh-CN" altLang="en-US" dirty="0" smtClean="0"/>
              <a:t>细节甚至完全不兼容</a:t>
            </a:r>
            <a:endParaRPr lang="en-US" altLang="zh-CN" dirty="0" smtClean="0"/>
          </a:p>
          <a:p>
            <a:pPr marL="352425" lvl="2" indent="-352425">
              <a:lnSpc>
                <a:spcPct val="120000"/>
              </a:lnSpc>
              <a:buFont typeface="Wingdings" panose="05000000000000000000" pitchFamily="2" charset="2"/>
              <a:buChar char="Ø"/>
            </a:pPr>
            <a:r>
              <a:rPr lang="zh-CN" altLang="en-US" dirty="0"/>
              <a:t>节点可能相互不知晓，并且在事务处理中只能提供有限的合作</a:t>
            </a:r>
            <a:r>
              <a:rPr lang="zh-CN" altLang="en-US" dirty="0" smtClean="0"/>
              <a:t>手段</a:t>
            </a:r>
            <a:endParaRPr lang="en-US" altLang="zh-CN"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63</a:t>
            </a:fld>
            <a:endParaRPr lang="zh-CN" altLang="en-US" dirty="0"/>
          </a:p>
        </p:txBody>
      </p:sp>
    </p:spTree>
    <p:extLst>
      <p:ext uri="{BB962C8B-B14F-4D97-AF65-F5344CB8AC3E}">
        <p14:creationId xmlns:p14="http://schemas.microsoft.com/office/powerpoint/2010/main" val="81213131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9827"/>
            <a:ext cx="10515600" cy="920336"/>
          </a:xfrm>
        </p:spPr>
        <p:txBody>
          <a:bodyPr/>
          <a:lstStyle/>
          <a:p>
            <a:r>
              <a:rPr lang="en-US" altLang="zh-CN" dirty="0" smtClean="0"/>
              <a:t>6.3.5 </a:t>
            </a:r>
            <a:r>
              <a:rPr lang="zh-CN" altLang="en-US" dirty="0" smtClean="0"/>
              <a:t>异构</a:t>
            </a:r>
            <a:r>
              <a:rPr lang="zh-CN" altLang="en-US" dirty="0"/>
              <a:t>与基于云的</a:t>
            </a:r>
            <a:r>
              <a:rPr lang="zh-CN" altLang="en-US" dirty="0" smtClean="0"/>
              <a:t>分布式数据库（续）</a:t>
            </a:r>
            <a:endParaRPr lang="zh-CN" altLang="en-US" dirty="0"/>
          </a:p>
        </p:txBody>
      </p:sp>
      <p:sp>
        <p:nvSpPr>
          <p:cNvPr id="3" name="内容占位符 2"/>
          <p:cNvSpPr>
            <a:spLocks noGrp="1"/>
          </p:cNvSpPr>
          <p:nvPr>
            <p:ph idx="1"/>
          </p:nvPr>
        </p:nvSpPr>
        <p:spPr>
          <a:xfrm>
            <a:off x="838200" y="880508"/>
            <a:ext cx="10515600" cy="5436013"/>
          </a:xfrm>
        </p:spPr>
        <p:txBody>
          <a:bodyPr>
            <a:normAutofit/>
          </a:bodyPr>
          <a:lstStyle/>
          <a:p>
            <a:pPr lvl="1">
              <a:lnSpc>
                <a:spcPct val="110000"/>
              </a:lnSpc>
            </a:pPr>
            <a:r>
              <a:rPr lang="zh-CN" altLang="en-US" dirty="0" smtClean="0"/>
              <a:t>多数据库系统</a:t>
            </a:r>
            <a:endParaRPr lang="en-US" altLang="zh-CN" dirty="0" smtClean="0"/>
          </a:p>
          <a:p>
            <a:pPr lvl="1">
              <a:lnSpc>
                <a:spcPct val="110000"/>
              </a:lnSpc>
            </a:pPr>
            <a:r>
              <a:rPr lang="en-US" altLang="zh-CN" dirty="0"/>
              <a:t> </a:t>
            </a:r>
            <a:r>
              <a:rPr lang="en-US" altLang="zh-CN" dirty="0" smtClean="0"/>
              <a:t>      </a:t>
            </a:r>
            <a:r>
              <a:rPr lang="zh-CN" altLang="en-US" dirty="0" smtClean="0"/>
              <a:t>操作来自多节点的异构分布式数据库系统，需要在已有数据库系统之上搭建一</a:t>
            </a:r>
            <a:r>
              <a:rPr lang="zh-CN" altLang="en-US" dirty="0"/>
              <a:t>个新的软件</a:t>
            </a:r>
            <a:r>
              <a:rPr lang="zh-CN" altLang="en-US" dirty="0" smtClean="0"/>
              <a:t>层以实现控制协调，</a:t>
            </a:r>
            <a:r>
              <a:rPr lang="zh-CN" altLang="en-US" dirty="0"/>
              <a:t>称之为</a:t>
            </a:r>
            <a:r>
              <a:rPr lang="zh-CN" altLang="en-US" dirty="0" smtClean="0"/>
              <a:t>“多数据库系统”（</a:t>
            </a:r>
            <a:r>
              <a:rPr lang="en-US" altLang="zh-CN" dirty="0" smtClean="0"/>
              <a:t>multidatabase system</a:t>
            </a:r>
            <a:r>
              <a:rPr lang="zh-CN" altLang="en-US" dirty="0" smtClean="0"/>
              <a:t>）。</a:t>
            </a:r>
            <a:endParaRPr lang="en-US" altLang="zh-CN" dirty="0" smtClean="0"/>
          </a:p>
          <a:p>
            <a:pPr lvl="1">
              <a:lnSpc>
                <a:spcPct val="110000"/>
              </a:lnSpc>
            </a:pPr>
            <a:endParaRPr lang="en-US" altLang="zh-CN" dirty="0" smtClean="0"/>
          </a:p>
          <a:p>
            <a:pPr lvl="1">
              <a:lnSpc>
                <a:spcPct val="110000"/>
              </a:lnSpc>
            </a:pPr>
            <a:r>
              <a:rPr lang="zh-CN" altLang="en-US" dirty="0" smtClean="0"/>
              <a:t>特点：只是</a:t>
            </a:r>
            <a:r>
              <a:rPr lang="zh-CN" altLang="en-US" dirty="0"/>
              <a:t>逻辑</a:t>
            </a:r>
            <a:r>
              <a:rPr lang="zh-CN" altLang="en-US" dirty="0" smtClean="0"/>
              <a:t>上将多个局部数据库集成</a:t>
            </a:r>
            <a:r>
              <a:rPr lang="zh-CN" altLang="en-US" dirty="0"/>
              <a:t>在一起，各节点保持原有的并发控制和事务管理</a:t>
            </a:r>
            <a:r>
              <a:rPr lang="zh-CN" altLang="en-US" dirty="0" smtClean="0"/>
              <a:t>机制。</a:t>
            </a:r>
            <a:endParaRPr lang="en-US" altLang="zh-CN" dirty="0" smtClean="0"/>
          </a:p>
          <a:p>
            <a:pPr lvl="1">
              <a:lnSpc>
                <a:spcPct val="110000"/>
              </a:lnSpc>
            </a:pPr>
            <a:endParaRPr lang="en-US" altLang="zh-CN" dirty="0" smtClean="0"/>
          </a:p>
          <a:p>
            <a:pPr lvl="1">
              <a:lnSpc>
                <a:spcPct val="110000"/>
              </a:lnSpc>
            </a:pPr>
            <a:r>
              <a:rPr lang="zh-CN" altLang="en-US" dirty="0" smtClean="0"/>
              <a:t>不采用同构化集成的原因：</a:t>
            </a:r>
            <a:endParaRPr lang="en-US" altLang="zh-CN" dirty="0" smtClean="0"/>
          </a:p>
          <a:p>
            <a:pPr lvl="1">
              <a:lnSpc>
                <a:spcPct val="110000"/>
              </a:lnSpc>
            </a:pPr>
            <a:r>
              <a:rPr lang="zh-CN" altLang="en-US" dirty="0" smtClean="0"/>
              <a:t>（</a:t>
            </a:r>
            <a:r>
              <a:rPr lang="en-US" altLang="zh-CN" dirty="0" smtClean="0"/>
              <a:t>1</a:t>
            </a:r>
            <a:r>
              <a:rPr lang="zh-CN" altLang="en-US" dirty="0" smtClean="0"/>
              <a:t>）集成</a:t>
            </a:r>
            <a:r>
              <a:rPr lang="zh-CN" altLang="en-US" dirty="0"/>
              <a:t>为同构数据库代价</a:t>
            </a:r>
            <a:r>
              <a:rPr lang="zh-CN" altLang="en-US" dirty="0" smtClean="0"/>
              <a:t>巨大</a:t>
            </a:r>
            <a:endParaRPr lang="en-US" altLang="zh-CN" dirty="0" smtClean="0"/>
          </a:p>
          <a:p>
            <a:pPr lvl="1">
              <a:lnSpc>
                <a:spcPct val="110000"/>
              </a:lnSpc>
            </a:pPr>
            <a:r>
              <a:rPr lang="en-US" altLang="zh-CN" dirty="0"/>
              <a:t> </a:t>
            </a:r>
            <a:r>
              <a:rPr lang="en-US" altLang="zh-CN" dirty="0" smtClean="0"/>
              <a:t>        </a:t>
            </a:r>
            <a:r>
              <a:rPr lang="zh-CN" altLang="en-US" dirty="0" smtClean="0"/>
              <a:t>涉及不同数据库之间的功能转换</a:t>
            </a:r>
            <a:endParaRPr lang="en-US" altLang="zh-CN" dirty="0" smtClean="0"/>
          </a:p>
          <a:p>
            <a:pPr lvl="1">
              <a:lnSpc>
                <a:spcPct val="110000"/>
              </a:lnSpc>
            </a:pPr>
            <a:r>
              <a:rPr lang="zh-CN" altLang="en-US" dirty="0" smtClean="0"/>
              <a:t>（</a:t>
            </a:r>
            <a:r>
              <a:rPr lang="en-US" altLang="zh-CN" dirty="0" smtClean="0"/>
              <a:t>2</a:t>
            </a:r>
            <a:r>
              <a:rPr lang="zh-CN" altLang="en-US" dirty="0" smtClean="0"/>
              <a:t>）不同</a:t>
            </a:r>
            <a:r>
              <a:rPr lang="zh-CN" altLang="en-US" dirty="0"/>
              <a:t>的数据库可能属于不同组织机构</a:t>
            </a:r>
            <a:r>
              <a:rPr lang="zh-CN" altLang="en-US" dirty="0" smtClean="0"/>
              <a:t>，有保留自治性的需求</a:t>
            </a:r>
            <a:endParaRPr lang="en-US" altLang="zh-CN"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64</a:t>
            </a:fld>
            <a:endParaRPr lang="zh-CN" altLang="en-US" dirty="0"/>
          </a:p>
        </p:txBody>
      </p:sp>
    </p:spTree>
    <p:extLst>
      <p:ext uri="{BB962C8B-B14F-4D97-AF65-F5344CB8AC3E}">
        <p14:creationId xmlns:p14="http://schemas.microsoft.com/office/powerpoint/2010/main" val="259142172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9827"/>
            <a:ext cx="10515600" cy="920336"/>
          </a:xfrm>
        </p:spPr>
        <p:txBody>
          <a:bodyPr/>
          <a:lstStyle/>
          <a:p>
            <a:r>
              <a:rPr lang="en-US" altLang="zh-CN" dirty="0" smtClean="0"/>
              <a:t>6.3.5 </a:t>
            </a:r>
            <a:r>
              <a:rPr lang="zh-CN" altLang="en-US" dirty="0" smtClean="0"/>
              <a:t>异构</a:t>
            </a:r>
            <a:r>
              <a:rPr lang="zh-CN" altLang="en-US" dirty="0"/>
              <a:t>与基于云的</a:t>
            </a:r>
            <a:r>
              <a:rPr lang="zh-CN" altLang="en-US" dirty="0" smtClean="0"/>
              <a:t>分布式数据库（续）</a:t>
            </a:r>
            <a:endParaRPr lang="zh-CN" altLang="en-US" dirty="0"/>
          </a:p>
        </p:txBody>
      </p:sp>
      <p:sp>
        <p:nvSpPr>
          <p:cNvPr id="3" name="内容占位符 2"/>
          <p:cNvSpPr>
            <a:spLocks noGrp="1"/>
          </p:cNvSpPr>
          <p:nvPr>
            <p:ph idx="1"/>
          </p:nvPr>
        </p:nvSpPr>
        <p:spPr>
          <a:xfrm>
            <a:off x="838200" y="880508"/>
            <a:ext cx="10515600" cy="5436013"/>
          </a:xfrm>
        </p:spPr>
        <p:txBody>
          <a:bodyPr>
            <a:normAutofit/>
          </a:bodyPr>
          <a:lstStyle/>
          <a:p>
            <a:pPr lvl="1"/>
            <a:r>
              <a:rPr lang="zh-CN" altLang="en-US" dirty="0" smtClean="0"/>
              <a:t>多数据库系统的挑战：</a:t>
            </a:r>
            <a:endParaRPr lang="en-US" altLang="zh-CN" dirty="0" smtClean="0"/>
          </a:p>
          <a:p>
            <a:pPr marL="342900" lvl="1" indent="-342900">
              <a:buFont typeface="Wingdings" panose="05000000000000000000" pitchFamily="2" charset="2"/>
              <a:buChar char="Ø"/>
            </a:pPr>
            <a:r>
              <a:rPr lang="zh-CN" altLang="en-US" dirty="0" smtClean="0"/>
              <a:t>   需要</a:t>
            </a:r>
            <a:r>
              <a:rPr lang="zh-CN" altLang="en-US" dirty="0"/>
              <a:t>提供通用的</a:t>
            </a:r>
            <a:r>
              <a:rPr lang="zh-CN" altLang="en-US" dirty="0" smtClean="0"/>
              <a:t>数据模型</a:t>
            </a:r>
            <a:endParaRPr lang="en-US" altLang="zh-CN" dirty="0" smtClean="0"/>
          </a:p>
          <a:p>
            <a:pPr lvl="1"/>
            <a:r>
              <a:rPr lang="zh-CN" altLang="en-US" dirty="0" smtClean="0"/>
              <a:t>            通常使用关系模型，并将</a:t>
            </a:r>
            <a:r>
              <a:rPr lang="en-US" altLang="zh-CN" dirty="0"/>
              <a:t>SQL</a:t>
            </a:r>
            <a:r>
              <a:rPr lang="zh-CN" altLang="en-US" dirty="0"/>
              <a:t>作为通用查询语言</a:t>
            </a:r>
            <a:endParaRPr lang="en-US" altLang="zh-CN" dirty="0"/>
          </a:p>
          <a:p>
            <a:pPr marL="342900" lvl="1" indent="-342900">
              <a:buFont typeface="Wingdings" panose="05000000000000000000" pitchFamily="2" charset="2"/>
              <a:buChar char="Ø"/>
            </a:pPr>
            <a:r>
              <a:rPr lang="zh-CN" altLang="en-US" dirty="0" smtClean="0"/>
              <a:t>   需要</a:t>
            </a:r>
            <a:r>
              <a:rPr lang="zh-CN" altLang="en-US" dirty="0"/>
              <a:t>提供统一的数据</a:t>
            </a:r>
            <a:r>
              <a:rPr lang="zh-CN" altLang="en-US" dirty="0" smtClean="0"/>
              <a:t>视图</a:t>
            </a:r>
            <a:endParaRPr lang="en-US" altLang="zh-CN" dirty="0" smtClean="0"/>
          </a:p>
          <a:p>
            <a:pPr marL="342900" lvl="1" indent="-342900">
              <a:buFont typeface="Wingdings" panose="05000000000000000000" pitchFamily="2" charset="2"/>
              <a:buChar char="Ø"/>
            </a:pPr>
            <a:r>
              <a:rPr lang="zh-CN" altLang="en-US" dirty="0" smtClean="0"/>
              <a:t>   查询处理</a:t>
            </a:r>
            <a:endParaRPr lang="en-US" altLang="zh-CN" dirty="0" smtClean="0"/>
          </a:p>
          <a:p>
            <a:pPr marL="627063" lvl="1">
              <a:buFont typeface="Wingdings" panose="05000000000000000000" pitchFamily="2" charset="2"/>
              <a:buChar char="Ø"/>
            </a:pPr>
            <a:r>
              <a:rPr lang="zh-CN" altLang="en-US" dirty="0" smtClean="0"/>
              <a:t>如何将全局模式的查询转换为子数据库的局部查询</a:t>
            </a:r>
            <a:endParaRPr lang="en-US" altLang="zh-CN" dirty="0" smtClean="0"/>
          </a:p>
          <a:p>
            <a:pPr marL="627063" lvl="1">
              <a:buFont typeface="Wingdings" panose="05000000000000000000" pitchFamily="2" charset="2"/>
              <a:buChar char="Ø"/>
            </a:pPr>
            <a:r>
              <a:rPr lang="zh-CN" altLang="en-US" dirty="0" smtClean="0"/>
              <a:t>某些子数据库可能查询能力有限，例如仅限特定域操作</a:t>
            </a:r>
            <a:endParaRPr lang="en-US" altLang="zh-CN" dirty="0"/>
          </a:p>
          <a:p>
            <a:pPr marL="627063" lvl="1">
              <a:buFont typeface="Wingdings" panose="05000000000000000000" pitchFamily="2" charset="2"/>
              <a:buChar char="Ø"/>
            </a:pPr>
            <a:r>
              <a:rPr lang="zh-CN" altLang="en-US" dirty="0" smtClean="0"/>
              <a:t>多个数据库结果之间的去重操作</a:t>
            </a:r>
            <a:endParaRPr lang="en-US" altLang="zh-CN" dirty="0" smtClean="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65</a:t>
            </a:fld>
            <a:endParaRPr lang="zh-CN" altLang="en-US" dirty="0"/>
          </a:p>
        </p:txBody>
      </p:sp>
    </p:spTree>
    <p:extLst>
      <p:ext uri="{BB962C8B-B14F-4D97-AF65-F5344CB8AC3E}">
        <p14:creationId xmlns:p14="http://schemas.microsoft.com/office/powerpoint/2010/main" val="291211946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9827"/>
            <a:ext cx="10515600" cy="920336"/>
          </a:xfrm>
        </p:spPr>
        <p:txBody>
          <a:bodyPr/>
          <a:lstStyle/>
          <a:p>
            <a:r>
              <a:rPr lang="en-US" altLang="zh-CN" dirty="0" smtClean="0"/>
              <a:t>6.3.5 </a:t>
            </a:r>
            <a:r>
              <a:rPr lang="zh-CN" altLang="en-US" dirty="0" smtClean="0"/>
              <a:t>异构</a:t>
            </a:r>
            <a:r>
              <a:rPr lang="zh-CN" altLang="en-US" dirty="0"/>
              <a:t>与基于云的</a:t>
            </a:r>
            <a:r>
              <a:rPr lang="zh-CN" altLang="en-US" dirty="0" smtClean="0"/>
              <a:t>分布式数据库（续）</a:t>
            </a:r>
            <a:endParaRPr lang="zh-CN" altLang="en-US" dirty="0"/>
          </a:p>
        </p:txBody>
      </p:sp>
      <p:sp>
        <p:nvSpPr>
          <p:cNvPr id="3" name="内容占位符 2"/>
          <p:cNvSpPr>
            <a:spLocks noGrp="1"/>
          </p:cNvSpPr>
          <p:nvPr>
            <p:ph idx="1"/>
          </p:nvPr>
        </p:nvSpPr>
        <p:spPr>
          <a:xfrm>
            <a:off x="838200" y="880508"/>
            <a:ext cx="10515600" cy="5840967"/>
          </a:xfrm>
        </p:spPr>
        <p:txBody>
          <a:bodyPr>
            <a:normAutofit lnSpcReduction="10000"/>
          </a:bodyPr>
          <a:lstStyle/>
          <a:p>
            <a:pPr lvl="1"/>
            <a:r>
              <a:rPr kumimoji="1" lang="zh-CN" altLang="en-US" dirty="0"/>
              <a:t>基于云的</a:t>
            </a:r>
            <a:r>
              <a:rPr kumimoji="1" lang="zh-CN" altLang="en-US" dirty="0" smtClean="0"/>
              <a:t>分布式数据库</a:t>
            </a:r>
            <a:endParaRPr kumimoji="1" lang="en-US" altLang="zh-CN" dirty="0" smtClean="0"/>
          </a:p>
          <a:p>
            <a:pPr lvl="1"/>
            <a:r>
              <a:rPr kumimoji="1" lang="zh-CN" altLang="en-US" dirty="0" smtClean="0"/>
              <a:t>       云</a:t>
            </a:r>
            <a:r>
              <a:rPr kumimoji="1" lang="zh-CN" altLang="en-US" dirty="0"/>
              <a:t>计算</a:t>
            </a:r>
            <a:r>
              <a:rPr kumimoji="1" lang="zh-CN" altLang="en-US" dirty="0" smtClean="0"/>
              <a:t>使用户能以通用</a:t>
            </a:r>
            <a:r>
              <a:rPr kumimoji="1" lang="zh-CN" altLang="en-US" dirty="0"/>
              <a:t>的接入方式访问共享的可配置系统资源</a:t>
            </a:r>
            <a:r>
              <a:rPr kumimoji="1" lang="zh-CN" altLang="en-US" dirty="0" smtClean="0"/>
              <a:t>，仅需少量的管理，用户使用虚拟机就像得到了所需的物理资源节点。通常网络运营商提供资源和服务，例如阿里、亚马逊、华为。云</a:t>
            </a:r>
            <a:r>
              <a:rPr kumimoji="1" lang="zh-CN" altLang="en-US" dirty="0"/>
              <a:t>计算的兴起为异构分布式数据库提供</a:t>
            </a:r>
            <a:r>
              <a:rPr kumimoji="1" lang="zh-CN" altLang="en-US" dirty="0" smtClean="0"/>
              <a:t>了良好支持</a:t>
            </a:r>
            <a:endParaRPr kumimoji="1" lang="en-US" altLang="zh-CN" dirty="0"/>
          </a:p>
          <a:p>
            <a:pPr marL="800100" lvl="2" indent="-342900">
              <a:buFont typeface="Wingdings" panose="05000000000000000000" pitchFamily="2" charset="2"/>
              <a:buChar char="Ø"/>
            </a:pPr>
            <a:r>
              <a:rPr kumimoji="1" lang="zh-CN" altLang="en-US" dirty="0" smtClean="0"/>
              <a:t>易配置</a:t>
            </a:r>
            <a:endParaRPr kumimoji="1" lang="en-US" altLang="zh-CN" dirty="0"/>
          </a:p>
          <a:p>
            <a:pPr marL="800100" lvl="2" indent="-342900">
              <a:buFont typeface="Wingdings" panose="05000000000000000000" pitchFamily="2" charset="2"/>
              <a:buChar char="Ø"/>
            </a:pPr>
            <a:r>
              <a:rPr kumimoji="1" lang="zh-CN" altLang="en-US" dirty="0"/>
              <a:t>高度灵活</a:t>
            </a:r>
            <a:endParaRPr kumimoji="1" lang="en-US" altLang="zh-CN" dirty="0"/>
          </a:p>
          <a:p>
            <a:pPr marL="800100" lvl="2" indent="-342900">
              <a:buFont typeface="Wingdings" panose="05000000000000000000" pitchFamily="2" charset="2"/>
              <a:buChar char="Ø"/>
            </a:pPr>
            <a:r>
              <a:rPr kumimoji="1" lang="zh-CN" altLang="en-US" dirty="0"/>
              <a:t>经济</a:t>
            </a:r>
            <a:r>
              <a:rPr kumimoji="1" lang="zh-CN" altLang="en-US" dirty="0" smtClean="0"/>
              <a:t>适用（环境部署、运维）</a:t>
            </a:r>
            <a:endParaRPr kumimoji="1" lang="en-US" altLang="zh-CN" dirty="0" smtClean="0"/>
          </a:p>
          <a:p>
            <a:pPr marL="800100" lvl="2" indent="-342900">
              <a:buFont typeface="Wingdings" panose="05000000000000000000" pitchFamily="2" charset="2"/>
              <a:buChar char="Ø"/>
            </a:pPr>
            <a:endParaRPr kumimoji="1" lang="en-US" altLang="zh-CN" dirty="0"/>
          </a:p>
          <a:p>
            <a:pPr lvl="1"/>
            <a:r>
              <a:rPr kumimoji="1" lang="zh-CN" altLang="en-US" dirty="0"/>
              <a:t>基于云的分布式数据库存在的挑战</a:t>
            </a:r>
            <a:endParaRPr kumimoji="1" lang="en-US" altLang="zh-CN" dirty="0"/>
          </a:p>
          <a:p>
            <a:pPr marL="800100" lvl="2" indent="-342900">
              <a:lnSpc>
                <a:spcPct val="110000"/>
              </a:lnSpc>
              <a:buFont typeface="Wingdings" panose="05000000000000000000" pitchFamily="2" charset="2"/>
              <a:buChar char="Ø"/>
            </a:pPr>
            <a:r>
              <a:rPr kumimoji="1" lang="zh-CN" altLang="en-US" dirty="0"/>
              <a:t>物理位置</a:t>
            </a:r>
            <a:r>
              <a:rPr kumimoji="1" lang="zh-CN" altLang="en-US" dirty="0" smtClean="0"/>
              <a:t>问题（云服务商决定，查询优化面临存储和通讯优化失效）</a:t>
            </a:r>
            <a:endParaRPr kumimoji="1" lang="en-US" altLang="zh-CN" dirty="0"/>
          </a:p>
          <a:p>
            <a:pPr marL="800100" lvl="2" indent="-342900">
              <a:lnSpc>
                <a:spcPct val="110000"/>
              </a:lnSpc>
              <a:buFont typeface="Wingdings" panose="05000000000000000000" pitchFamily="2" charset="2"/>
              <a:buChar char="Ø"/>
            </a:pPr>
            <a:r>
              <a:rPr kumimoji="1" lang="zh-CN" altLang="en-US" dirty="0"/>
              <a:t>复制</a:t>
            </a:r>
            <a:r>
              <a:rPr kumimoji="1" lang="zh-CN" altLang="en-US" dirty="0" smtClean="0"/>
              <a:t>问题（云服务可能复制客户数据，潜在破坏隔离性和原子性，访问的可能不是最新数据）</a:t>
            </a:r>
            <a:endParaRPr kumimoji="1" lang="en-US" altLang="zh-CN" dirty="0"/>
          </a:p>
          <a:p>
            <a:pPr marL="800100" lvl="2" indent="-342900">
              <a:lnSpc>
                <a:spcPct val="110000"/>
              </a:lnSpc>
              <a:buFont typeface="Wingdings" panose="05000000000000000000" pitchFamily="2" charset="2"/>
              <a:buChar char="Ø"/>
            </a:pPr>
            <a:r>
              <a:rPr kumimoji="1" lang="zh-CN" altLang="en-US" dirty="0"/>
              <a:t>隐私</a:t>
            </a:r>
            <a:r>
              <a:rPr kumimoji="1" lang="zh-CN" altLang="en-US" dirty="0" smtClean="0"/>
              <a:t>问题</a:t>
            </a:r>
            <a:endParaRPr kumimoji="1" lang="en-US" altLang="zh-CN"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66</a:t>
            </a:fld>
            <a:endParaRPr lang="zh-CN" altLang="en-US" dirty="0"/>
          </a:p>
        </p:txBody>
      </p:sp>
    </p:spTree>
    <p:extLst>
      <p:ext uri="{BB962C8B-B14F-4D97-AF65-F5344CB8AC3E}">
        <p14:creationId xmlns:p14="http://schemas.microsoft.com/office/powerpoint/2010/main" val="139631306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6.3.6 </a:t>
            </a:r>
            <a:r>
              <a:rPr lang="zh-CN" altLang="en-US" dirty="0"/>
              <a:t>分布式目录系统</a:t>
            </a:r>
          </a:p>
        </p:txBody>
      </p:sp>
      <p:sp>
        <p:nvSpPr>
          <p:cNvPr id="3" name="内容占位符 2"/>
          <p:cNvSpPr>
            <a:spLocks noGrp="1"/>
          </p:cNvSpPr>
          <p:nvPr>
            <p:ph idx="1"/>
          </p:nvPr>
        </p:nvSpPr>
        <p:spPr>
          <a:xfrm>
            <a:off x="838200" y="1285461"/>
            <a:ext cx="10515600" cy="5245967"/>
          </a:xfrm>
        </p:spPr>
        <p:txBody>
          <a:bodyPr>
            <a:noAutofit/>
          </a:bodyPr>
          <a:lstStyle/>
          <a:p>
            <a:pPr lvl="1">
              <a:lnSpc>
                <a:spcPct val="110000"/>
              </a:lnSpc>
            </a:pPr>
            <a:r>
              <a:rPr lang="zh-CN" altLang="en-US" dirty="0" smtClean="0"/>
              <a:t>目录系统是关于某类对象的信息列表，</a:t>
            </a:r>
            <a:r>
              <a:rPr lang="zh-CN" altLang="en-US" sz="2400" dirty="0" smtClean="0"/>
              <a:t>是</a:t>
            </a:r>
            <a:r>
              <a:rPr lang="zh-CN" altLang="en-US" sz="2400" dirty="0"/>
              <a:t>为查询、浏览和搜索而优化的系统</a:t>
            </a:r>
            <a:r>
              <a:rPr lang="zh-CN" altLang="en-US" sz="2400" dirty="0" smtClean="0"/>
              <a:t>，</a:t>
            </a:r>
            <a:r>
              <a:rPr lang="zh-CN" altLang="en-US" dirty="0"/>
              <a:t>便于高效查找和节点间交换信息</a:t>
            </a:r>
            <a:r>
              <a:rPr lang="zh-CN" altLang="en-US" dirty="0" smtClean="0"/>
              <a:t>。</a:t>
            </a:r>
            <a:endParaRPr lang="en-US" altLang="zh-CN" dirty="0" smtClean="0"/>
          </a:p>
          <a:p>
            <a:pPr lvl="1">
              <a:lnSpc>
                <a:spcPct val="110000"/>
              </a:lnSpc>
            </a:pPr>
            <a:r>
              <a:rPr lang="zh-CN" altLang="en-US" dirty="0"/>
              <a:t>和关系数据库不同，目录</a:t>
            </a:r>
            <a:r>
              <a:rPr lang="zh-CN" altLang="en-US" sz="2400" dirty="0" smtClean="0"/>
              <a:t>系统成</a:t>
            </a:r>
            <a:r>
              <a:rPr lang="zh-CN" altLang="en-US" sz="2400" dirty="0"/>
              <a:t>树状结构组织数据，类似</a:t>
            </a:r>
            <a:r>
              <a:rPr lang="zh-CN" altLang="en-US" sz="2400" dirty="0" smtClean="0"/>
              <a:t>文件目录，目录系统有</a:t>
            </a:r>
            <a:r>
              <a:rPr lang="zh-CN" altLang="en-US" sz="2400" dirty="0"/>
              <a:t>优异的读性能，但写性能差，并且没有事务处理、回滚等复杂功能，不适于存储修改频繁的数据</a:t>
            </a:r>
            <a:r>
              <a:rPr lang="zh-CN" altLang="en-US" sz="2400" dirty="0" smtClean="0"/>
              <a:t>。</a:t>
            </a:r>
            <a:endParaRPr lang="en-US" altLang="zh-CN" sz="2400" dirty="0" smtClean="0"/>
          </a:p>
          <a:p>
            <a:pPr lvl="1">
              <a:lnSpc>
                <a:spcPct val="110000"/>
              </a:lnSpc>
            </a:pPr>
            <a:r>
              <a:rPr lang="en-US" altLang="zh-CN" dirty="0" smtClean="0"/>
              <a:t>       </a:t>
            </a:r>
            <a:r>
              <a:rPr lang="zh-CN" altLang="zh-CN" dirty="0" smtClean="0"/>
              <a:t>↓</a:t>
            </a:r>
            <a:endParaRPr lang="en-US" altLang="zh-CN" sz="2400" dirty="0" smtClean="0"/>
          </a:p>
          <a:p>
            <a:pPr lvl="1">
              <a:lnSpc>
                <a:spcPct val="110000"/>
              </a:lnSpc>
            </a:pPr>
            <a:r>
              <a:rPr lang="zh-CN" altLang="en-US" sz="2400" dirty="0" smtClean="0"/>
              <a:t>目录</a:t>
            </a:r>
            <a:r>
              <a:rPr lang="zh-CN" altLang="en-US" sz="2400" dirty="0"/>
              <a:t>更适合应对查询为主的业务</a:t>
            </a:r>
            <a:r>
              <a:rPr lang="zh-CN" altLang="en-US" sz="2400" dirty="0" smtClean="0"/>
              <a:t>。 </a:t>
            </a:r>
            <a:endParaRPr lang="en-US" altLang="zh-CN" dirty="0" smtClean="0"/>
          </a:p>
          <a:p>
            <a:pPr lvl="1">
              <a:lnSpc>
                <a:spcPct val="110000"/>
              </a:lnSpc>
            </a:pPr>
            <a:r>
              <a:rPr lang="zh-CN" altLang="en-US" dirty="0" smtClean="0"/>
              <a:t>例：电子通讯录，可设计为分布式的目录系统。</a:t>
            </a:r>
            <a:endParaRPr lang="en-US" altLang="zh-CN" dirty="0" smtClean="0"/>
          </a:p>
          <a:p>
            <a:pPr lvl="1">
              <a:lnSpc>
                <a:spcPct val="110000"/>
              </a:lnSpc>
            </a:pPr>
            <a:endParaRPr lang="en-US" altLang="zh-CN" dirty="0" smtClean="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67</a:t>
            </a:fld>
            <a:endParaRPr lang="zh-CN" altLang="en-US" dirty="0"/>
          </a:p>
        </p:txBody>
      </p:sp>
    </p:spTree>
    <p:extLst>
      <p:ext uri="{BB962C8B-B14F-4D97-AF65-F5344CB8AC3E}">
        <p14:creationId xmlns:p14="http://schemas.microsoft.com/office/powerpoint/2010/main" val="137837494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6.3.6 </a:t>
            </a:r>
            <a:r>
              <a:rPr lang="zh-CN" altLang="en-US" dirty="0"/>
              <a:t>分布式目录</a:t>
            </a:r>
            <a:r>
              <a:rPr lang="zh-CN" altLang="en-US" dirty="0" smtClean="0"/>
              <a:t>系统（续）</a:t>
            </a:r>
            <a:endParaRPr lang="zh-CN" altLang="en-US" dirty="0"/>
          </a:p>
        </p:txBody>
      </p:sp>
      <p:sp>
        <p:nvSpPr>
          <p:cNvPr id="3" name="内容占位符 2"/>
          <p:cNvSpPr>
            <a:spLocks noGrp="1"/>
          </p:cNvSpPr>
          <p:nvPr>
            <p:ph idx="1"/>
          </p:nvPr>
        </p:nvSpPr>
        <p:spPr>
          <a:xfrm>
            <a:off x="838200" y="1285461"/>
            <a:ext cx="10515600" cy="5245967"/>
          </a:xfrm>
        </p:spPr>
        <p:txBody>
          <a:bodyPr>
            <a:normAutofit/>
          </a:bodyPr>
          <a:lstStyle/>
          <a:p>
            <a:pPr lvl="1"/>
            <a:r>
              <a:rPr lang="zh-CN" altLang="en-US" dirty="0"/>
              <a:t>目录系统是比数据库轻量级的信息管理手段，基于协议管理。</a:t>
            </a:r>
            <a:endParaRPr lang="en-US" altLang="zh-CN" dirty="0"/>
          </a:p>
          <a:p>
            <a:pPr lvl="1"/>
            <a:endParaRPr lang="en-US" altLang="zh-CN" dirty="0"/>
          </a:p>
          <a:p>
            <a:pPr lvl="1"/>
            <a:r>
              <a:rPr lang="zh-CN" altLang="zh-CN" dirty="0"/>
              <a:t>轻量级的目录访问协议</a:t>
            </a:r>
            <a:r>
              <a:rPr lang="en-US" altLang="zh-CN" dirty="0"/>
              <a:t>LDAP</a:t>
            </a:r>
            <a:r>
              <a:rPr lang="zh-CN" altLang="zh-CN" dirty="0"/>
              <a:t>（</a:t>
            </a:r>
            <a:r>
              <a:rPr lang="en-US" altLang="zh-CN" dirty="0"/>
              <a:t>lightweight directory access protocol</a:t>
            </a:r>
            <a:r>
              <a:rPr lang="zh-CN" altLang="zh-CN" dirty="0"/>
              <a:t>）</a:t>
            </a:r>
            <a:endParaRPr lang="en-US" altLang="zh-CN" dirty="0"/>
          </a:p>
          <a:p>
            <a:pPr marL="274638" lvl="2" indent="-274638">
              <a:lnSpc>
                <a:spcPct val="120000"/>
              </a:lnSpc>
              <a:buFont typeface="Wingdings" panose="05000000000000000000" pitchFamily="2" charset="2"/>
              <a:buChar char="Ø"/>
            </a:pPr>
            <a:r>
              <a:rPr lang="zh-CN" altLang="en-US" dirty="0"/>
              <a:t>其数据访问协议相对简化，轻量级</a:t>
            </a:r>
            <a:endParaRPr lang="en-US" altLang="zh-CN" dirty="0"/>
          </a:p>
          <a:p>
            <a:pPr marL="274638" lvl="2" indent="-274638">
              <a:lnSpc>
                <a:spcPct val="120000"/>
              </a:lnSpc>
              <a:buFont typeface="Wingdings" panose="05000000000000000000" pitchFamily="2" charset="2"/>
              <a:buChar char="Ø"/>
            </a:pPr>
            <a:r>
              <a:rPr lang="zh-CN" altLang="en-US" dirty="0"/>
              <a:t>目录系统提供一种分层命名方式，直接与各节点存储的内容相关，方便通过网络从其他节点读取数据</a:t>
            </a:r>
            <a:endParaRPr lang="en-US" altLang="zh-CN" dirty="0"/>
          </a:p>
          <a:p>
            <a:pPr marL="274638" lvl="2" indent="-274638">
              <a:lnSpc>
                <a:spcPct val="120000"/>
              </a:lnSpc>
              <a:buFont typeface="Wingdings" panose="05000000000000000000" pitchFamily="2" charset="2"/>
              <a:buChar char="Ø"/>
            </a:pPr>
            <a:r>
              <a:rPr lang="zh-CN" altLang="en-US" dirty="0"/>
              <a:t>目录协议可保障分布式系统中各节点的自治性，同时能够彼此引用</a:t>
            </a:r>
            <a:endParaRPr lang="en-US" altLang="zh-CN"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68</a:t>
            </a:fld>
            <a:endParaRPr lang="zh-CN" altLang="en-US" dirty="0"/>
          </a:p>
        </p:txBody>
      </p:sp>
    </p:spTree>
    <p:extLst>
      <p:ext uri="{BB962C8B-B14F-4D97-AF65-F5344CB8AC3E}">
        <p14:creationId xmlns:p14="http://schemas.microsoft.com/office/powerpoint/2010/main" val="61683693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6.4</a:t>
            </a:r>
            <a:r>
              <a:rPr lang="zh-CN" altLang="en-US" b="1" dirty="0"/>
              <a:t> </a:t>
            </a:r>
            <a:r>
              <a:rPr lang="zh-CN" altLang="zh-CN" b="1" dirty="0"/>
              <a:t>实例分析</a:t>
            </a:r>
            <a:endParaRPr lang="zh-CN" altLang="en-US" dirty="0"/>
          </a:p>
        </p:txBody>
      </p:sp>
      <p:sp>
        <p:nvSpPr>
          <p:cNvPr id="3" name="内容占位符 2"/>
          <p:cNvSpPr>
            <a:spLocks noGrp="1"/>
          </p:cNvSpPr>
          <p:nvPr>
            <p:ph idx="1"/>
          </p:nvPr>
        </p:nvSpPr>
        <p:spPr>
          <a:xfrm>
            <a:off x="838200" y="1285462"/>
            <a:ext cx="10515600" cy="5259029"/>
          </a:xfrm>
        </p:spPr>
        <p:txBody>
          <a:bodyPr>
            <a:normAutofit fontScale="85000" lnSpcReduction="20000"/>
          </a:bodyPr>
          <a:lstStyle/>
          <a:p>
            <a:r>
              <a:rPr lang="en-US" altLang="zh-CN" dirty="0" smtClean="0"/>
              <a:t>6.4.1 </a:t>
            </a:r>
            <a:r>
              <a:rPr lang="zh-CN" altLang="en-US" dirty="0" smtClean="0"/>
              <a:t>大</a:t>
            </a:r>
            <a:r>
              <a:rPr lang="zh-CN" altLang="en-US" dirty="0"/>
              <a:t>数据管理体系结构</a:t>
            </a:r>
            <a:r>
              <a:rPr lang="zh-CN" altLang="en-US" dirty="0" smtClean="0"/>
              <a:t>概述</a:t>
            </a:r>
            <a:endParaRPr lang="en-US" altLang="zh-CN" dirty="0" smtClean="0"/>
          </a:p>
          <a:p>
            <a:pPr lvl="1"/>
            <a:r>
              <a:rPr lang="en-US" altLang="zh-CN" sz="2800" dirty="0" smtClean="0">
                <a:latin typeface="+mn-ea"/>
              </a:rPr>
              <a:t>       IT</a:t>
            </a:r>
            <a:r>
              <a:rPr lang="zh-CN" altLang="en-US" sz="2800" dirty="0">
                <a:latin typeface="+mn-ea"/>
              </a:rPr>
              <a:t>技术、互联网在本世纪初开始迅速发展，用户规模、数据量都越来越大，导致传统关系型数据库出现</a:t>
            </a:r>
            <a:r>
              <a:rPr lang="zh-CN" altLang="en-US" sz="2800" dirty="0" smtClean="0">
                <a:latin typeface="+mn-ea"/>
              </a:rPr>
              <a:t>瓶颈，传统的</a:t>
            </a:r>
            <a:r>
              <a:rPr lang="en-US" altLang="zh-CN" sz="2800" dirty="0" smtClean="0">
                <a:latin typeface="+mn-ea"/>
              </a:rPr>
              <a:t>IOE</a:t>
            </a:r>
            <a:r>
              <a:rPr lang="zh-CN" altLang="en-US" sz="2800" dirty="0" smtClean="0">
                <a:latin typeface="+mn-ea"/>
              </a:rPr>
              <a:t>模式</a:t>
            </a:r>
            <a:r>
              <a:rPr lang="zh-CN" altLang="en-US" sz="2800" dirty="0">
                <a:latin typeface="+mn-ea"/>
              </a:rPr>
              <a:t>（</a:t>
            </a:r>
            <a:r>
              <a:rPr lang="en-US" altLang="zh-CN" sz="2800" dirty="0">
                <a:latin typeface="+mn-ea"/>
              </a:rPr>
              <a:t> IBM</a:t>
            </a:r>
            <a:r>
              <a:rPr lang="zh-CN" altLang="en-US" sz="2800" dirty="0">
                <a:latin typeface="+mn-ea"/>
              </a:rPr>
              <a:t>的小型机、</a:t>
            </a:r>
            <a:r>
              <a:rPr lang="en-US" altLang="zh-CN" sz="2800" dirty="0">
                <a:latin typeface="+mn-ea"/>
              </a:rPr>
              <a:t>Oracle</a:t>
            </a:r>
            <a:r>
              <a:rPr lang="zh-CN" altLang="en-US" sz="2800" dirty="0">
                <a:latin typeface="+mn-ea"/>
              </a:rPr>
              <a:t>数据库、</a:t>
            </a:r>
            <a:r>
              <a:rPr lang="en-US" altLang="zh-CN" sz="2800" dirty="0">
                <a:latin typeface="+mn-ea"/>
              </a:rPr>
              <a:t>EMC</a:t>
            </a:r>
            <a:r>
              <a:rPr lang="zh-CN" altLang="en-US" sz="2800" dirty="0">
                <a:latin typeface="+mn-ea"/>
              </a:rPr>
              <a:t>存储设备）的体系</a:t>
            </a:r>
            <a:r>
              <a:rPr lang="zh-CN" altLang="en-US" sz="2800" dirty="0" smtClean="0">
                <a:latin typeface="+mn-ea"/>
              </a:rPr>
              <a:t>架构也难以应对大数据管理需求，伴随而来的是去</a:t>
            </a:r>
            <a:r>
              <a:rPr lang="en-US" altLang="zh-CN" sz="2800" dirty="0" smtClean="0">
                <a:latin typeface="+mn-ea"/>
              </a:rPr>
              <a:t>IOE</a:t>
            </a:r>
            <a:r>
              <a:rPr lang="zh-CN" altLang="en-US" sz="2800" dirty="0" smtClean="0">
                <a:latin typeface="+mn-ea"/>
              </a:rPr>
              <a:t>化的架构设计，采用大规模的廉价集群、</a:t>
            </a:r>
            <a:r>
              <a:rPr lang="zh-CN" altLang="en-US" sz="2800" dirty="0"/>
              <a:t>在开源软件基础上开发的</a:t>
            </a:r>
            <a:r>
              <a:rPr lang="zh-CN" altLang="en-US" sz="2800" dirty="0" smtClean="0"/>
              <a:t>系统组成大数据管理系统。</a:t>
            </a:r>
            <a:endParaRPr lang="en-US" altLang="zh-CN" sz="2800" dirty="0">
              <a:latin typeface="+mn-ea"/>
            </a:endParaRPr>
          </a:p>
          <a:p>
            <a:pPr lvl="1"/>
            <a:r>
              <a:rPr lang="zh-CN" altLang="en-US" sz="2800" dirty="0" smtClean="0"/>
              <a:t>       以谷歌的三篇大数据的论文（</a:t>
            </a:r>
            <a:r>
              <a:rPr lang="en-US" altLang="zh-CN" sz="2800" dirty="0" smtClean="0"/>
              <a:t>GFS, BigTable</a:t>
            </a:r>
            <a:r>
              <a:rPr lang="zh-CN" altLang="en-US" sz="2800" dirty="0" smtClean="0"/>
              <a:t>，</a:t>
            </a:r>
            <a:r>
              <a:rPr lang="en-US" altLang="zh-CN" sz="2800" dirty="0" err="1" smtClean="0"/>
              <a:t>MapReduce</a:t>
            </a:r>
            <a:r>
              <a:rPr lang="zh-CN" altLang="en-US" sz="2800" dirty="0" smtClean="0"/>
              <a:t>）为代表，开启了大数据管理的新时代。</a:t>
            </a:r>
            <a:endParaRPr lang="en-US" altLang="zh-CN" sz="2800" dirty="0" smtClean="0"/>
          </a:p>
          <a:p>
            <a:r>
              <a:rPr lang="zh-CN" altLang="en-US" b="1" dirty="0" smtClean="0"/>
              <a:t>大</a:t>
            </a:r>
            <a:r>
              <a:rPr lang="zh-CN" altLang="en-US" b="1" dirty="0"/>
              <a:t>数据管理系统</a:t>
            </a:r>
            <a:r>
              <a:rPr lang="zh-CN" altLang="en-US" b="1" dirty="0" smtClean="0"/>
              <a:t>的初步格局</a:t>
            </a:r>
            <a:endParaRPr lang="en-US" altLang="zh-CN" b="1" dirty="0"/>
          </a:p>
          <a:p>
            <a:pPr>
              <a:buFont typeface="Wingdings" panose="05000000000000000000" pitchFamily="2" charset="2"/>
              <a:buChar char="Ø"/>
            </a:pPr>
            <a:r>
              <a:rPr lang="en-US" altLang="zh-CN" dirty="0"/>
              <a:t>NoSQL</a:t>
            </a:r>
            <a:r>
              <a:rPr lang="zh-CN" altLang="en-US" dirty="0"/>
              <a:t>数据管理</a:t>
            </a:r>
            <a:r>
              <a:rPr lang="zh-CN" altLang="en-US" dirty="0" smtClean="0"/>
              <a:t>系统</a:t>
            </a:r>
            <a:endParaRPr lang="en-US" altLang="zh-CN" dirty="0" smtClean="0"/>
          </a:p>
          <a:p>
            <a:pPr>
              <a:buFont typeface="Wingdings" panose="05000000000000000000" pitchFamily="2" charset="2"/>
              <a:buChar char="Ø"/>
            </a:pPr>
            <a:r>
              <a:rPr lang="en-US" altLang="zh-CN" dirty="0"/>
              <a:t>Map Reduce</a:t>
            </a:r>
            <a:r>
              <a:rPr lang="zh-CN" altLang="en-US" dirty="0"/>
              <a:t>技术</a:t>
            </a:r>
            <a:endParaRPr lang="en-US" altLang="zh-CN" dirty="0"/>
          </a:p>
          <a:p>
            <a:pPr>
              <a:buFont typeface="Wingdings" panose="05000000000000000000" pitchFamily="2" charset="2"/>
              <a:buChar char="Ø"/>
            </a:pPr>
            <a:r>
              <a:rPr lang="en-US" altLang="zh-CN" dirty="0" err="1" smtClean="0"/>
              <a:t>NewSQL</a:t>
            </a:r>
            <a:r>
              <a:rPr lang="zh-CN" altLang="en-US" dirty="0" smtClean="0"/>
              <a:t>数据库系统</a:t>
            </a:r>
            <a:endParaRPr lang="en-US" altLang="zh-CN"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69</a:t>
            </a:fld>
            <a:endParaRPr lang="zh-CN" altLang="en-US" dirty="0"/>
          </a:p>
        </p:txBody>
      </p:sp>
    </p:spTree>
    <p:extLst>
      <p:ext uri="{BB962C8B-B14F-4D97-AF65-F5344CB8AC3E}">
        <p14:creationId xmlns:p14="http://schemas.microsoft.com/office/powerpoint/2010/main" val="7802479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6.1.1</a:t>
            </a:r>
            <a:r>
              <a:rPr kumimoji="1" lang="zh-CN" altLang="en-US" dirty="0"/>
              <a:t> 集中式体系架构（续）</a:t>
            </a:r>
            <a:endParaRPr lang="zh-CN" altLang="en-US" dirty="0"/>
          </a:p>
        </p:txBody>
      </p:sp>
      <p:sp>
        <p:nvSpPr>
          <p:cNvPr id="3" name="内容占位符 2"/>
          <p:cNvSpPr>
            <a:spLocks noGrp="1"/>
          </p:cNvSpPr>
          <p:nvPr>
            <p:ph idx="1"/>
          </p:nvPr>
        </p:nvSpPr>
        <p:spPr/>
        <p:txBody>
          <a:bodyPr>
            <a:normAutofit/>
          </a:bodyPr>
          <a:lstStyle/>
          <a:p>
            <a:r>
              <a:rPr lang="zh-CN" altLang="en-US" sz="2400" dirty="0" smtClean="0"/>
              <a:t>现代处理器一般具有多个计算核心，具有并行性。</a:t>
            </a:r>
            <a:endParaRPr lang="en-US" altLang="zh-CN" sz="2400" dirty="0" smtClean="0"/>
          </a:p>
          <a:p>
            <a:r>
              <a:rPr lang="en-US" altLang="zh-CN" sz="2400" dirty="0" smtClean="0"/>
              <a:t>   </a:t>
            </a:r>
            <a:r>
              <a:rPr lang="zh-CN" altLang="zh-CN" sz="2400" dirty="0" smtClean="0"/>
              <a:t>↓</a:t>
            </a:r>
            <a:endParaRPr lang="en-US" altLang="zh-CN" sz="2400" dirty="0" smtClean="0"/>
          </a:p>
          <a:p>
            <a:r>
              <a:rPr lang="zh-CN" altLang="en-US" sz="2400" dirty="0" smtClean="0"/>
              <a:t>集中式体系架构的并行性（事务处理的并行），可分为两种：</a:t>
            </a:r>
            <a:endParaRPr lang="en-US" altLang="zh-CN" sz="2400" dirty="0" smtClean="0"/>
          </a:p>
          <a:p>
            <a:r>
              <a:rPr lang="zh-CN" altLang="en-US" sz="2400" b="1" dirty="0" smtClean="0"/>
              <a:t>粗粒度并行：</a:t>
            </a:r>
            <a:r>
              <a:rPr lang="zh-CN" altLang="en-US" sz="2400" dirty="0" smtClean="0"/>
              <a:t>较为常见，不同的计算核心处理不同的事务，没有提升每个事务的处理时间，但通过增加整体吞吐量提升系统性能。</a:t>
            </a:r>
            <a:endParaRPr lang="en-US" altLang="zh-CN" sz="2400" dirty="0" smtClean="0"/>
          </a:p>
          <a:p>
            <a:r>
              <a:rPr lang="zh-CN" altLang="en-US" sz="2400" b="1" dirty="0" smtClean="0"/>
              <a:t>细粒度并行：</a:t>
            </a:r>
            <a:r>
              <a:rPr lang="zh-CN" altLang="en-US" sz="2400" dirty="0" smtClean="0"/>
              <a:t>为了完成一个事务运用了多个处理器线程共同运行，通过降低每个事务的处理时间提升整体系统性能。</a:t>
            </a:r>
            <a:endParaRPr lang="zh-CN" altLang="en-US" sz="2400"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7</a:t>
            </a:fld>
            <a:endParaRPr lang="zh-CN" altLang="en-US" dirty="0"/>
          </a:p>
        </p:txBody>
      </p:sp>
    </p:spTree>
    <p:extLst>
      <p:ext uri="{BB962C8B-B14F-4D97-AF65-F5344CB8AC3E}">
        <p14:creationId xmlns:p14="http://schemas.microsoft.com/office/powerpoint/2010/main" val="295452414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6.4.1 </a:t>
            </a:r>
            <a:r>
              <a:rPr lang="zh-CN" altLang="en-US" dirty="0"/>
              <a:t>大数据管理体系结构</a:t>
            </a:r>
            <a:r>
              <a:rPr lang="zh-CN" altLang="en-US" dirty="0" smtClean="0"/>
              <a:t>概述（续）</a:t>
            </a:r>
            <a:endParaRPr lang="zh-CN" altLang="en-US" dirty="0"/>
          </a:p>
        </p:txBody>
      </p:sp>
      <p:sp>
        <p:nvSpPr>
          <p:cNvPr id="3" name="内容占位符 2"/>
          <p:cNvSpPr>
            <a:spLocks noGrp="1"/>
          </p:cNvSpPr>
          <p:nvPr>
            <p:ph idx="1"/>
          </p:nvPr>
        </p:nvSpPr>
        <p:spPr>
          <a:xfrm>
            <a:off x="838200" y="1285461"/>
            <a:ext cx="10515600" cy="5167589"/>
          </a:xfrm>
        </p:spPr>
        <p:txBody>
          <a:bodyPr>
            <a:normAutofit lnSpcReduction="10000"/>
          </a:bodyPr>
          <a:lstStyle/>
          <a:p>
            <a:r>
              <a:rPr lang="en-US" altLang="zh-CN" sz="2400" dirty="0" err="1"/>
              <a:t>NoSql</a:t>
            </a:r>
            <a:r>
              <a:rPr lang="zh-CN" altLang="en-US" sz="2400" dirty="0"/>
              <a:t>数据库</a:t>
            </a:r>
            <a:r>
              <a:rPr lang="zh-CN" altLang="en-US" sz="2400" dirty="0" smtClean="0"/>
              <a:t>的典型特征</a:t>
            </a:r>
            <a:r>
              <a:rPr lang="zh-CN" altLang="en-US" sz="2400" dirty="0"/>
              <a:t>：</a:t>
            </a:r>
            <a:endParaRPr lang="en-US" altLang="zh-CN" sz="2400" dirty="0"/>
          </a:p>
          <a:p>
            <a:r>
              <a:rPr lang="zh-CN" altLang="en-US" sz="2400" dirty="0"/>
              <a:t>1.</a:t>
            </a:r>
            <a:r>
              <a:rPr lang="zh-CN" altLang="en-US" sz="2400" dirty="0" smtClean="0"/>
              <a:t>不严格要求预先定义数据模式。每</a:t>
            </a:r>
            <a:r>
              <a:rPr lang="zh-CN" altLang="en-US" sz="2400" dirty="0"/>
              <a:t>条</a:t>
            </a:r>
            <a:r>
              <a:rPr lang="zh-CN" altLang="en-US" sz="2400" dirty="0" smtClean="0"/>
              <a:t>记录的取值都</a:t>
            </a:r>
            <a:r>
              <a:rPr lang="zh-CN" altLang="en-US" sz="2400" dirty="0"/>
              <a:t>可能有不同的属性和</a:t>
            </a:r>
            <a:r>
              <a:rPr lang="zh-CN" altLang="en-US" sz="2400" dirty="0" smtClean="0"/>
              <a:t>格式，新插入的数据可能刷新已有的模式信息。</a:t>
            </a:r>
            <a:endParaRPr lang="zh-CN" altLang="en-US" sz="2400" dirty="0"/>
          </a:p>
          <a:p>
            <a:r>
              <a:rPr lang="zh-CN" altLang="en-US" sz="2400" dirty="0"/>
              <a:t>2. 无共享架构。相对于将所有数据存储的存储区域网络中的全共享架构。NoSQL往往将数据划分后存储在各个本地服务器上</a:t>
            </a:r>
            <a:r>
              <a:rPr lang="zh-CN" altLang="en-US" sz="2400" dirty="0" smtClean="0"/>
              <a:t>。数据处理的本地化是大数据系统提升性能的关键。</a:t>
            </a:r>
            <a:endParaRPr lang="zh-CN" altLang="en-US" sz="2400" dirty="0"/>
          </a:p>
          <a:p>
            <a:r>
              <a:rPr lang="zh-CN" altLang="en-US" sz="2400" dirty="0"/>
              <a:t>3. 弹性可扩展。可以在系统运行的时候，动态增加或者删除结点。不需要停机维护，数据可以自动迁移</a:t>
            </a:r>
            <a:r>
              <a:rPr lang="zh-CN" altLang="en-US" sz="2400" dirty="0" smtClean="0"/>
              <a:t>。</a:t>
            </a:r>
            <a:endParaRPr lang="en-US" altLang="zh-CN" sz="2400" dirty="0" smtClean="0"/>
          </a:p>
          <a:p>
            <a:r>
              <a:rPr lang="zh-CN" altLang="en-US" sz="2400" dirty="0"/>
              <a:t>4. 分区。相对于将数据存放于同一个节点，NoSQL数据库需要将数据进行分区，将记录分散在多个节点上面。并且通常分区的同时还要做复制。这样既提高了并行性能，又能保证没有单点失效的问题</a:t>
            </a:r>
            <a:r>
              <a:rPr lang="zh-CN" altLang="en-US" sz="2400" dirty="0" smtClean="0"/>
              <a:t>。</a:t>
            </a:r>
            <a:endParaRPr lang="zh-CN" altLang="en-US" sz="2400"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70</a:t>
            </a:fld>
            <a:endParaRPr lang="zh-CN" altLang="en-US" dirty="0"/>
          </a:p>
        </p:txBody>
      </p:sp>
    </p:spTree>
    <p:extLst>
      <p:ext uri="{BB962C8B-B14F-4D97-AF65-F5344CB8AC3E}">
        <p14:creationId xmlns:p14="http://schemas.microsoft.com/office/powerpoint/2010/main" val="386159568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6.4.1 </a:t>
            </a:r>
            <a:r>
              <a:rPr lang="zh-CN" altLang="en-US" dirty="0"/>
              <a:t>大数据管理体系结构</a:t>
            </a:r>
            <a:r>
              <a:rPr lang="zh-CN" altLang="en-US" dirty="0" smtClean="0"/>
              <a:t>概述（续）</a:t>
            </a:r>
            <a:endParaRPr lang="zh-CN" altLang="en-US" dirty="0"/>
          </a:p>
        </p:txBody>
      </p:sp>
      <p:sp>
        <p:nvSpPr>
          <p:cNvPr id="3" name="内容占位符 2"/>
          <p:cNvSpPr>
            <a:spLocks noGrp="1"/>
          </p:cNvSpPr>
          <p:nvPr>
            <p:ph idx="1"/>
          </p:nvPr>
        </p:nvSpPr>
        <p:spPr>
          <a:xfrm>
            <a:off x="838200" y="1285461"/>
            <a:ext cx="10515600" cy="5167589"/>
          </a:xfrm>
        </p:spPr>
        <p:txBody>
          <a:bodyPr>
            <a:noAutofit/>
          </a:bodyPr>
          <a:lstStyle/>
          <a:p>
            <a:pPr algn="just"/>
            <a:r>
              <a:rPr lang="zh-CN" altLang="en-US" sz="2400" dirty="0" smtClean="0"/>
              <a:t>5</a:t>
            </a:r>
            <a:r>
              <a:rPr lang="zh-CN" altLang="en-US" sz="2400" dirty="0"/>
              <a:t>. 异步复制。和RAID存储系统不同的是，NoSQL中的复制，往往是基于日志的异步复制。这样，数据就可以尽快地写入一个节点，而不会被网络传输引起迟延。缺点是并不总是能保证一致性，这样的方式在出现故障的时候，可能会丢失少量的数据。</a:t>
            </a:r>
          </a:p>
          <a:p>
            <a:pPr algn="just"/>
            <a:r>
              <a:rPr lang="zh-CN" altLang="en-US" sz="2400" dirty="0"/>
              <a:t>6. BASE。相对于事务严格的ACID特性，NoSQL数据库保证的是BASE</a:t>
            </a:r>
            <a:r>
              <a:rPr lang="zh-CN" altLang="en-US" sz="2400" dirty="0" smtClean="0"/>
              <a:t>特性，核心是</a:t>
            </a:r>
            <a:r>
              <a:rPr lang="zh-CN" altLang="en-US" sz="2400" dirty="0"/>
              <a:t>基本可用（</a:t>
            </a:r>
            <a:r>
              <a:rPr lang="en-US" altLang="zh-CN" sz="2400" dirty="0"/>
              <a:t>Basically Available</a:t>
            </a:r>
            <a:r>
              <a:rPr lang="zh-CN" altLang="en-US" sz="2400" dirty="0" smtClean="0"/>
              <a:t>）、</a:t>
            </a:r>
            <a:r>
              <a:rPr lang="zh-CN" altLang="en-US" sz="2400" dirty="0"/>
              <a:t>软状态（</a:t>
            </a:r>
            <a:r>
              <a:rPr lang="en-US" altLang="zh-CN" sz="2400" dirty="0"/>
              <a:t>Soft state</a:t>
            </a:r>
            <a:r>
              <a:rPr lang="zh-CN" altLang="en-US" sz="2400" dirty="0"/>
              <a:t>）</a:t>
            </a:r>
            <a:r>
              <a:rPr lang="zh-CN" altLang="en-US" sz="2400" dirty="0" smtClean="0"/>
              <a:t>和</a:t>
            </a:r>
            <a:r>
              <a:rPr lang="zh-CN" altLang="en-US" sz="2400" dirty="0"/>
              <a:t>最终一致性（</a:t>
            </a:r>
            <a:r>
              <a:rPr lang="en-US" altLang="zh-CN" sz="2400" dirty="0"/>
              <a:t>Eventually consistent</a:t>
            </a:r>
            <a:r>
              <a:rPr lang="zh-CN" altLang="en-US" sz="2400" dirty="0"/>
              <a:t>）</a:t>
            </a:r>
            <a:r>
              <a:rPr lang="zh-CN" altLang="en-US" sz="2400" dirty="0" smtClean="0"/>
              <a:t>。软</a:t>
            </a:r>
            <a:r>
              <a:rPr lang="zh-CN" altLang="en-US" sz="2400" dirty="0"/>
              <a:t>状态（</a:t>
            </a:r>
            <a:r>
              <a:rPr lang="en-US" altLang="zh-CN" sz="2400" dirty="0"/>
              <a:t>Soft state</a:t>
            </a:r>
            <a:r>
              <a:rPr lang="zh-CN" altLang="en-US" sz="2400" dirty="0" smtClean="0"/>
              <a:t>）体现了允许</a:t>
            </a:r>
            <a:r>
              <a:rPr lang="zh-CN" altLang="en-US" sz="2400" dirty="0"/>
              <a:t>系统中的数据存在中间状态，并认为该中间状态的存在不会影响系统的整体可用性，即允许系统在不同节点的数据副本</a:t>
            </a:r>
            <a:r>
              <a:rPr lang="zh-CN" altLang="en-US" sz="2400" dirty="0" smtClean="0"/>
              <a:t>之间存在短暂的不一致。</a:t>
            </a:r>
            <a:endParaRPr lang="en-US" altLang="zh-CN" sz="2400" dirty="0" smtClean="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71</a:t>
            </a:fld>
            <a:endParaRPr lang="zh-CN" altLang="en-US" dirty="0"/>
          </a:p>
        </p:txBody>
      </p:sp>
    </p:spTree>
    <p:extLst>
      <p:ext uri="{BB962C8B-B14F-4D97-AF65-F5344CB8AC3E}">
        <p14:creationId xmlns:p14="http://schemas.microsoft.com/office/powerpoint/2010/main" val="84119233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6.4.1 </a:t>
            </a:r>
            <a:r>
              <a:rPr lang="zh-CN" altLang="en-US" dirty="0"/>
              <a:t>大数据管理体系结构</a:t>
            </a:r>
            <a:r>
              <a:rPr lang="zh-CN" altLang="en-US" dirty="0" smtClean="0"/>
              <a:t>概述（续）</a:t>
            </a:r>
            <a:endParaRPr lang="zh-CN" altLang="en-US" dirty="0"/>
          </a:p>
        </p:txBody>
      </p:sp>
      <p:sp>
        <p:nvSpPr>
          <p:cNvPr id="3" name="内容占位符 2"/>
          <p:cNvSpPr>
            <a:spLocks noGrp="1"/>
          </p:cNvSpPr>
          <p:nvPr>
            <p:ph idx="1"/>
          </p:nvPr>
        </p:nvSpPr>
        <p:spPr>
          <a:xfrm>
            <a:off x="838200" y="1285461"/>
            <a:ext cx="10515600" cy="5167589"/>
          </a:xfrm>
        </p:spPr>
        <p:txBody>
          <a:bodyPr>
            <a:noAutofit/>
          </a:bodyPr>
          <a:lstStyle/>
          <a:p>
            <a:r>
              <a:rPr lang="zh-CN" altLang="en-US" dirty="0">
                <a:latin typeface="+mn-ea"/>
              </a:rPr>
              <a:t>NoSQL数据库的适用场景：</a:t>
            </a:r>
          </a:p>
          <a:p>
            <a:r>
              <a:rPr lang="zh-CN" altLang="en-US" sz="2400" dirty="0">
                <a:latin typeface="+mn-ea"/>
              </a:rPr>
              <a:t>1、数据模型比较简单；</a:t>
            </a:r>
          </a:p>
          <a:p>
            <a:r>
              <a:rPr lang="zh-CN" altLang="en-US" sz="2400" dirty="0">
                <a:latin typeface="+mn-ea"/>
              </a:rPr>
              <a:t>2、需要灵活性更强的IT系统；</a:t>
            </a:r>
          </a:p>
          <a:p>
            <a:r>
              <a:rPr lang="zh-CN" altLang="en-US" sz="2400" dirty="0">
                <a:latin typeface="+mn-ea"/>
              </a:rPr>
              <a:t>3、</a:t>
            </a:r>
            <a:r>
              <a:rPr lang="zh-CN" altLang="en-US" sz="2400" dirty="0" smtClean="0">
                <a:latin typeface="+mn-ea"/>
              </a:rPr>
              <a:t>对大数据访问性能</a:t>
            </a:r>
            <a:r>
              <a:rPr lang="zh-CN" altLang="en-US" sz="2400" dirty="0">
                <a:latin typeface="+mn-ea"/>
              </a:rPr>
              <a:t>要求较高；</a:t>
            </a:r>
          </a:p>
          <a:p>
            <a:r>
              <a:rPr lang="zh-CN" altLang="en-US" sz="2400" dirty="0">
                <a:latin typeface="+mn-ea"/>
              </a:rPr>
              <a:t>4、不需要高度的数据一致性；</a:t>
            </a:r>
          </a:p>
          <a:p>
            <a:r>
              <a:rPr lang="zh-CN" altLang="en-US" sz="2400" dirty="0">
                <a:latin typeface="+mn-ea"/>
              </a:rPr>
              <a:t>5、对于给定key，比较容易映射复杂值的环境。</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72</a:t>
            </a:fld>
            <a:endParaRPr lang="zh-CN" altLang="en-US" dirty="0"/>
          </a:p>
        </p:txBody>
      </p:sp>
    </p:spTree>
    <p:extLst>
      <p:ext uri="{BB962C8B-B14F-4D97-AF65-F5344CB8AC3E}">
        <p14:creationId xmlns:p14="http://schemas.microsoft.com/office/powerpoint/2010/main" val="298650988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29992"/>
            <a:ext cx="10515600" cy="560009"/>
          </a:xfrm>
        </p:spPr>
        <p:txBody>
          <a:bodyPr>
            <a:normAutofit/>
          </a:bodyPr>
          <a:lstStyle/>
          <a:p>
            <a:r>
              <a:rPr lang="en-US" altLang="zh-CN" sz="2400" dirty="0" err="1"/>
              <a:t>NoSql</a:t>
            </a:r>
            <a:r>
              <a:rPr lang="zh-CN" altLang="en-US" sz="2400" dirty="0"/>
              <a:t>分类</a:t>
            </a:r>
          </a:p>
        </p:txBody>
      </p:sp>
      <p:sp>
        <p:nvSpPr>
          <p:cNvPr id="3" name="内容占位符 2"/>
          <p:cNvSpPr>
            <a:spLocks noGrp="1"/>
          </p:cNvSpPr>
          <p:nvPr>
            <p:ph idx="1"/>
          </p:nvPr>
        </p:nvSpPr>
        <p:spPr>
          <a:xfrm>
            <a:off x="838200" y="1285462"/>
            <a:ext cx="10515600" cy="687029"/>
          </a:xfrm>
        </p:spPr>
        <p:txBody>
          <a:bodyPr/>
          <a:lstStyle/>
          <a:p>
            <a:r>
              <a:rPr lang="zh-CN" altLang="en-US" dirty="0" smtClean="0"/>
              <a:t>。</a:t>
            </a:r>
            <a:endParaRPr lang="zh-CN" altLang="en-US"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73</a:t>
            </a:fld>
            <a:endParaRPr lang="zh-CN" altLang="en-US" dirty="0"/>
          </a:p>
        </p:txBody>
      </p:sp>
      <p:graphicFrame>
        <p:nvGraphicFramePr>
          <p:cNvPr id="6" name="内容占位符 5"/>
          <p:cNvGraphicFramePr>
            <a:graphicFrameLocks/>
          </p:cNvGraphicFramePr>
          <p:nvPr>
            <p:extLst>
              <p:ext uri="{D42A27DB-BD31-4B8C-83A1-F6EECF244321}">
                <p14:modId xmlns:p14="http://schemas.microsoft.com/office/powerpoint/2010/main" val="3507259692"/>
              </p:ext>
            </p:extLst>
          </p:nvPr>
        </p:nvGraphicFramePr>
        <p:xfrm>
          <a:off x="927735" y="741493"/>
          <a:ext cx="10606768" cy="5932170"/>
        </p:xfrm>
        <a:graphic>
          <a:graphicData uri="http://schemas.openxmlformats.org/drawingml/2006/table">
            <a:tbl>
              <a:tblPr firstRow="1" bandRow="1">
                <a:tableStyleId>{5C22544A-7EE6-4342-B048-85BDC9FD1C3A}</a:tableStyleId>
              </a:tblPr>
              <a:tblGrid>
                <a:gridCol w="1547239">
                  <a:extLst>
                    <a:ext uri="{9D8B030D-6E8A-4147-A177-3AD203B41FA5}">
                      <a16:colId xmlns:a16="http://schemas.microsoft.com/office/drawing/2014/main" val="20000"/>
                    </a:ext>
                  </a:extLst>
                </a:gridCol>
                <a:gridCol w="1523435">
                  <a:extLst>
                    <a:ext uri="{9D8B030D-6E8A-4147-A177-3AD203B41FA5}">
                      <a16:colId xmlns:a16="http://schemas.microsoft.com/office/drawing/2014/main" val="20001"/>
                    </a:ext>
                  </a:extLst>
                </a:gridCol>
                <a:gridCol w="1923634">
                  <a:extLst>
                    <a:ext uri="{9D8B030D-6E8A-4147-A177-3AD203B41FA5}">
                      <a16:colId xmlns:a16="http://schemas.microsoft.com/office/drawing/2014/main" val="20002"/>
                    </a:ext>
                  </a:extLst>
                </a:gridCol>
                <a:gridCol w="1552446">
                  <a:extLst>
                    <a:ext uri="{9D8B030D-6E8A-4147-A177-3AD203B41FA5}">
                      <a16:colId xmlns:a16="http://schemas.microsoft.com/office/drawing/2014/main" val="20003"/>
                    </a:ext>
                  </a:extLst>
                </a:gridCol>
                <a:gridCol w="2075383">
                  <a:extLst>
                    <a:ext uri="{9D8B030D-6E8A-4147-A177-3AD203B41FA5}">
                      <a16:colId xmlns:a16="http://schemas.microsoft.com/office/drawing/2014/main" val="20004"/>
                    </a:ext>
                  </a:extLst>
                </a:gridCol>
                <a:gridCol w="1984631">
                  <a:extLst>
                    <a:ext uri="{9D8B030D-6E8A-4147-A177-3AD203B41FA5}">
                      <a16:colId xmlns:a16="http://schemas.microsoft.com/office/drawing/2014/main" val="20005"/>
                    </a:ext>
                  </a:extLst>
                </a:gridCol>
              </a:tblGrid>
              <a:tr h="652780">
                <a:tc>
                  <a:txBody>
                    <a:bodyPr/>
                    <a:lstStyle/>
                    <a:p>
                      <a:r>
                        <a:rPr lang="zh-CN" altLang="en-US" sz="1600" b="1" dirty="0">
                          <a:effectLst/>
                          <a:latin typeface="+mn-ea"/>
                          <a:ea typeface="+mn-ea"/>
                        </a:rPr>
                        <a:t>分类</a:t>
                      </a:r>
                    </a:p>
                  </a:txBody>
                  <a:tcPr>
                    <a:solidFill>
                      <a:srgbClr val="92D050"/>
                    </a:solidFill>
                  </a:tcPr>
                </a:tc>
                <a:tc>
                  <a:txBody>
                    <a:bodyPr/>
                    <a:lstStyle/>
                    <a:p>
                      <a:r>
                        <a:rPr lang="en-US" altLang="zh-CN" sz="1600" b="1" dirty="0">
                          <a:effectLst/>
                          <a:latin typeface="+mn-ea"/>
                          <a:ea typeface="+mn-ea"/>
                        </a:rPr>
                        <a:t>Examples</a:t>
                      </a:r>
                      <a:r>
                        <a:rPr lang="zh-CN" altLang="en-US" sz="1600" b="1" dirty="0">
                          <a:effectLst/>
                          <a:latin typeface="+mn-ea"/>
                          <a:ea typeface="+mn-ea"/>
                        </a:rPr>
                        <a:t>举例</a:t>
                      </a:r>
                      <a:endParaRPr lang="zh-CN" altLang="en-US" sz="1600" dirty="0">
                        <a:latin typeface="+mn-ea"/>
                        <a:ea typeface="+mn-ea"/>
                      </a:endParaRPr>
                    </a:p>
                  </a:txBody>
                  <a:tcPr>
                    <a:solidFill>
                      <a:srgbClr val="92D050"/>
                    </a:solidFill>
                  </a:tcPr>
                </a:tc>
                <a:tc>
                  <a:txBody>
                    <a:bodyPr/>
                    <a:lstStyle/>
                    <a:p>
                      <a:r>
                        <a:rPr lang="zh-CN" altLang="en-US" sz="1600" dirty="0">
                          <a:effectLst/>
                          <a:latin typeface="+mn-ea"/>
                          <a:ea typeface="+mn-ea"/>
                        </a:rPr>
                        <a:t>典型应用场景</a:t>
                      </a:r>
                    </a:p>
                  </a:txBody>
                  <a:tcPr>
                    <a:solidFill>
                      <a:srgbClr val="92D050"/>
                    </a:solidFill>
                  </a:tcPr>
                </a:tc>
                <a:tc>
                  <a:txBody>
                    <a:bodyPr/>
                    <a:lstStyle/>
                    <a:p>
                      <a:r>
                        <a:rPr lang="zh-CN" altLang="en-US" sz="1600" dirty="0">
                          <a:effectLst/>
                          <a:latin typeface="+mn-ea"/>
                          <a:ea typeface="+mn-ea"/>
                        </a:rPr>
                        <a:t>数据模型</a:t>
                      </a:r>
                    </a:p>
                  </a:txBody>
                  <a:tcPr>
                    <a:solidFill>
                      <a:srgbClr val="92D050"/>
                    </a:solidFill>
                  </a:tcPr>
                </a:tc>
                <a:tc>
                  <a:txBody>
                    <a:bodyPr/>
                    <a:lstStyle/>
                    <a:p>
                      <a:r>
                        <a:rPr lang="zh-CN" altLang="en-US" sz="1600" dirty="0">
                          <a:latin typeface="+mn-ea"/>
                          <a:ea typeface="+mn-ea"/>
                        </a:rPr>
                        <a:t>优点</a:t>
                      </a:r>
                    </a:p>
                  </a:txBody>
                  <a:tcPr>
                    <a:solidFill>
                      <a:srgbClr val="92D050"/>
                    </a:solidFill>
                  </a:tcPr>
                </a:tc>
                <a:tc>
                  <a:txBody>
                    <a:bodyPr/>
                    <a:lstStyle/>
                    <a:p>
                      <a:r>
                        <a:rPr lang="zh-CN" altLang="en-US" sz="1600" dirty="0">
                          <a:latin typeface="+mn-ea"/>
                          <a:ea typeface="+mn-ea"/>
                        </a:rPr>
                        <a:t>缺点</a:t>
                      </a:r>
                    </a:p>
                  </a:txBody>
                  <a:tcPr>
                    <a:solidFill>
                      <a:srgbClr val="92D050"/>
                    </a:solidFill>
                  </a:tcPr>
                </a:tc>
                <a:extLst>
                  <a:ext uri="{0D108BD9-81ED-4DB2-BD59-A6C34878D82A}">
                    <a16:rowId xmlns:a16="http://schemas.microsoft.com/office/drawing/2014/main" val="10000"/>
                  </a:ext>
                </a:extLst>
              </a:tr>
              <a:tr h="1398905">
                <a:tc>
                  <a:txBody>
                    <a:bodyPr/>
                    <a:lstStyle/>
                    <a:p>
                      <a:r>
                        <a:rPr lang="zh-CN" altLang="en-US" sz="1600" b="0" dirty="0">
                          <a:effectLst/>
                          <a:latin typeface="+mn-ea"/>
                          <a:ea typeface="+mn-ea"/>
                        </a:rPr>
                        <a:t>键值</a:t>
                      </a:r>
                      <a:endParaRPr lang="en-US" altLang="zh-CN" sz="1600" b="0" dirty="0">
                        <a:effectLst/>
                        <a:latin typeface="+mn-ea"/>
                        <a:ea typeface="+mn-ea"/>
                      </a:endParaRPr>
                    </a:p>
                    <a:p>
                      <a:endParaRPr lang="en-US" altLang="zh-CN" sz="1600" b="0" dirty="0">
                        <a:effectLst/>
                        <a:latin typeface="+mn-ea"/>
                        <a:ea typeface="+mn-ea"/>
                      </a:endParaRPr>
                    </a:p>
                    <a:p>
                      <a:r>
                        <a:rPr lang="zh-CN" altLang="en-US" sz="1600" b="0" dirty="0">
                          <a:effectLst/>
                          <a:latin typeface="+mn-ea"/>
                          <a:ea typeface="+mn-ea"/>
                        </a:rPr>
                        <a:t>（</a:t>
                      </a:r>
                      <a:r>
                        <a:rPr lang="en-US" altLang="zh-CN" sz="1600" b="0" dirty="0">
                          <a:effectLst/>
                          <a:latin typeface="+mn-ea"/>
                          <a:ea typeface="+mn-ea"/>
                        </a:rPr>
                        <a:t>key-value</a:t>
                      </a:r>
                      <a:r>
                        <a:rPr lang="zh-CN" altLang="en-US" sz="1600" b="0" dirty="0">
                          <a:effectLst/>
                          <a:latin typeface="+mn-ea"/>
                          <a:ea typeface="+mn-ea"/>
                        </a:rPr>
                        <a:t>）</a:t>
                      </a:r>
                    </a:p>
                  </a:txBody>
                  <a:tcPr>
                    <a:solidFill>
                      <a:srgbClr val="E2FF8C"/>
                    </a:solidFill>
                  </a:tcPr>
                </a:tc>
                <a:tc>
                  <a:txBody>
                    <a:bodyPr/>
                    <a:lstStyle/>
                    <a:p>
                      <a:r>
                        <a:rPr lang="en-US" altLang="zh-CN" sz="1600" dirty="0">
                          <a:effectLst/>
                          <a:latin typeface="+mn-ea"/>
                          <a:ea typeface="+mn-ea"/>
                        </a:rPr>
                        <a:t>Tokyo Cabinet/Tyrant, </a:t>
                      </a:r>
                      <a:r>
                        <a:rPr lang="en-US" altLang="zh-CN" sz="1600" dirty="0" err="1">
                          <a:effectLst/>
                          <a:latin typeface="+mn-ea"/>
                          <a:ea typeface="+mn-ea"/>
                        </a:rPr>
                        <a:t>Redis</a:t>
                      </a:r>
                      <a:r>
                        <a:rPr lang="en-US" altLang="zh-CN" sz="1600" dirty="0">
                          <a:effectLst/>
                          <a:latin typeface="+mn-ea"/>
                          <a:ea typeface="+mn-ea"/>
                        </a:rPr>
                        <a:t>, </a:t>
                      </a:r>
                      <a:r>
                        <a:rPr lang="en-US" altLang="zh-CN" sz="1600" dirty="0" err="1">
                          <a:effectLst/>
                          <a:latin typeface="+mn-ea"/>
                          <a:ea typeface="+mn-ea"/>
                        </a:rPr>
                        <a:t>Voldemort</a:t>
                      </a:r>
                      <a:r>
                        <a:rPr lang="en-US" altLang="zh-CN" sz="1600" dirty="0">
                          <a:effectLst/>
                          <a:latin typeface="+mn-ea"/>
                          <a:ea typeface="+mn-ea"/>
                        </a:rPr>
                        <a:t>, Oracle BDB</a:t>
                      </a:r>
                      <a:endParaRPr lang="zh-CN" altLang="en-US" sz="1600" dirty="0">
                        <a:latin typeface="+mn-ea"/>
                        <a:ea typeface="+mn-ea"/>
                      </a:endParaRPr>
                    </a:p>
                  </a:txBody>
                  <a:tcPr>
                    <a:solidFill>
                      <a:srgbClr val="E2FF8C"/>
                    </a:solidFill>
                  </a:tcPr>
                </a:tc>
                <a:tc>
                  <a:txBody>
                    <a:bodyPr/>
                    <a:lstStyle/>
                    <a:p>
                      <a:r>
                        <a:rPr lang="zh-CN" altLang="en-US" sz="1600" dirty="0">
                          <a:latin typeface="+mn-ea"/>
                          <a:ea typeface="+mn-ea"/>
                        </a:rPr>
                        <a:t>内容缓存，主要用于处理大量数据的高访问负载，也用于一些日志系统等等</a:t>
                      </a:r>
                    </a:p>
                  </a:txBody>
                  <a:tcPr>
                    <a:solidFill>
                      <a:srgbClr val="E2FF8C"/>
                    </a:solidFill>
                  </a:tcPr>
                </a:tc>
                <a:tc>
                  <a:txBody>
                    <a:bodyPr/>
                    <a:lstStyle/>
                    <a:p>
                      <a:r>
                        <a:rPr lang="en-US" altLang="zh-CN" sz="1600" dirty="0">
                          <a:effectLst/>
                          <a:latin typeface="+mn-ea"/>
                          <a:ea typeface="+mn-ea"/>
                        </a:rPr>
                        <a:t>Key </a:t>
                      </a:r>
                      <a:r>
                        <a:rPr lang="zh-CN" altLang="en-US" sz="1600" dirty="0">
                          <a:effectLst/>
                          <a:latin typeface="+mn-ea"/>
                          <a:ea typeface="+mn-ea"/>
                        </a:rPr>
                        <a:t>指向 </a:t>
                      </a:r>
                      <a:r>
                        <a:rPr lang="en-US" altLang="zh-CN" sz="1600" dirty="0">
                          <a:effectLst/>
                          <a:latin typeface="+mn-ea"/>
                          <a:ea typeface="+mn-ea"/>
                        </a:rPr>
                        <a:t>Value </a:t>
                      </a:r>
                      <a:r>
                        <a:rPr lang="zh-CN" altLang="en-US" sz="1600" dirty="0">
                          <a:effectLst/>
                          <a:latin typeface="+mn-ea"/>
                          <a:ea typeface="+mn-ea"/>
                        </a:rPr>
                        <a:t>的键值对，通常用</a:t>
                      </a:r>
                      <a:r>
                        <a:rPr lang="en-US" altLang="zh-CN" sz="1600" dirty="0">
                          <a:effectLst/>
                          <a:latin typeface="+mn-ea"/>
                          <a:ea typeface="+mn-ea"/>
                        </a:rPr>
                        <a:t>hash table</a:t>
                      </a:r>
                      <a:r>
                        <a:rPr lang="zh-CN" altLang="en-US" sz="1600" dirty="0">
                          <a:effectLst/>
                          <a:latin typeface="+mn-ea"/>
                          <a:ea typeface="+mn-ea"/>
                        </a:rPr>
                        <a:t>来实现</a:t>
                      </a:r>
                      <a:endParaRPr lang="zh-CN" altLang="en-US" sz="1600" dirty="0">
                        <a:latin typeface="+mn-ea"/>
                        <a:ea typeface="+mn-ea"/>
                      </a:endParaRPr>
                    </a:p>
                  </a:txBody>
                  <a:tcPr>
                    <a:solidFill>
                      <a:srgbClr val="E2FF8C"/>
                    </a:solidFill>
                  </a:tcPr>
                </a:tc>
                <a:tc>
                  <a:txBody>
                    <a:bodyPr/>
                    <a:lstStyle/>
                    <a:p>
                      <a:r>
                        <a:rPr lang="zh-CN" altLang="en-US" sz="1600" dirty="0">
                          <a:effectLst/>
                          <a:latin typeface="+mn-ea"/>
                          <a:ea typeface="+mn-ea"/>
                        </a:rPr>
                        <a:t>查找速度快</a:t>
                      </a:r>
                    </a:p>
                  </a:txBody>
                  <a:tcPr>
                    <a:solidFill>
                      <a:srgbClr val="E2FF8C"/>
                    </a:solidFill>
                  </a:tcPr>
                </a:tc>
                <a:tc>
                  <a:txBody>
                    <a:bodyPr/>
                    <a:lstStyle/>
                    <a:p>
                      <a:r>
                        <a:rPr lang="zh-CN" altLang="en-US" sz="1600" dirty="0">
                          <a:effectLst/>
                          <a:latin typeface="+mn-ea"/>
                          <a:ea typeface="+mn-ea"/>
                        </a:rPr>
                        <a:t>数据无结构化，通常只被当作字符串或者二进制数据</a:t>
                      </a:r>
                    </a:p>
                  </a:txBody>
                  <a:tcPr>
                    <a:solidFill>
                      <a:srgbClr val="E2FF8C"/>
                    </a:solidFill>
                  </a:tcPr>
                </a:tc>
                <a:extLst>
                  <a:ext uri="{0D108BD9-81ED-4DB2-BD59-A6C34878D82A}">
                    <a16:rowId xmlns:a16="http://schemas.microsoft.com/office/drawing/2014/main" val="10001"/>
                  </a:ext>
                </a:extLst>
              </a:tr>
              <a:tr h="908050">
                <a:tc>
                  <a:txBody>
                    <a:bodyPr/>
                    <a:lstStyle/>
                    <a:p>
                      <a:r>
                        <a:rPr lang="zh-CN" altLang="en-US" sz="1600" b="0" dirty="0">
                          <a:effectLst/>
                          <a:latin typeface="+mn-ea"/>
                          <a:ea typeface="+mn-ea"/>
                        </a:rPr>
                        <a:t>列存储数据库</a:t>
                      </a:r>
                    </a:p>
                  </a:txBody>
                  <a:tcPr>
                    <a:solidFill>
                      <a:srgbClr val="E2FF8C"/>
                    </a:solidFill>
                  </a:tcPr>
                </a:tc>
                <a:tc>
                  <a:txBody>
                    <a:bodyPr/>
                    <a:lstStyle/>
                    <a:p>
                      <a:r>
                        <a:rPr lang="en-US" altLang="zh-CN" sz="1600" dirty="0">
                          <a:effectLst/>
                          <a:latin typeface="+mn-ea"/>
                          <a:ea typeface="+mn-ea"/>
                        </a:rPr>
                        <a:t>Cassandra, </a:t>
                      </a:r>
                      <a:r>
                        <a:rPr lang="en-US" altLang="zh-CN" sz="1600" dirty="0" err="1">
                          <a:effectLst/>
                          <a:latin typeface="+mn-ea"/>
                          <a:ea typeface="+mn-ea"/>
                        </a:rPr>
                        <a:t>HBase</a:t>
                      </a:r>
                      <a:r>
                        <a:rPr lang="en-US" altLang="zh-CN" sz="1600" dirty="0">
                          <a:effectLst/>
                          <a:latin typeface="+mn-ea"/>
                          <a:ea typeface="+mn-ea"/>
                        </a:rPr>
                        <a:t>, </a:t>
                      </a:r>
                      <a:r>
                        <a:rPr lang="en-US" altLang="zh-CN" sz="1600" dirty="0" err="1">
                          <a:effectLst/>
                          <a:latin typeface="+mn-ea"/>
                          <a:ea typeface="+mn-ea"/>
                        </a:rPr>
                        <a:t>Riak</a:t>
                      </a:r>
                      <a:endParaRPr lang="zh-CN" altLang="en-US" sz="1600" dirty="0">
                        <a:latin typeface="+mn-ea"/>
                        <a:ea typeface="+mn-ea"/>
                      </a:endParaRPr>
                    </a:p>
                  </a:txBody>
                  <a:tcPr>
                    <a:solidFill>
                      <a:srgbClr val="E2FF8C"/>
                    </a:solidFill>
                  </a:tcPr>
                </a:tc>
                <a:tc>
                  <a:txBody>
                    <a:bodyPr/>
                    <a:lstStyle/>
                    <a:p>
                      <a:r>
                        <a:rPr lang="zh-CN" altLang="en-US" sz="1600" dirty="0">
                          <a:effectLst/>
                          <a:latin typeface="+mn-ea"/>
                          <a:ea typeface="+mn-ea"/>
                        </a:rPr>
                        <a:t>分布式的文件系统</a:t>
                      </a:r>
                    </a:p>
                  </a:txBody>
                  <a:tcPr>
                    <a:solidFill>
                      <a:srgbClr val="E2FF8C"/>
                    </a:solidFill>
                  </a:tcPr>
                </a:tc>
                <a:tc>
                  <a:txBody>
                    <a:bodyPr/>
                    <a:lstStyle/>
                    <a:p>
                      <a:r>
                        <a:rPr lang="zh-CN" altLang="en-US" sz="1600" dirty="0">
                          <a:effectLst/>
                          <a:latin typeface="+mn-ea"/>
                          <a:ea typeface="+mn-ea"/>
                        </a:rPr>
                        <a:t>以列簇式存储，将同一列数据存在一起</a:t>
                      </a:r>
                    </a:p>
                  </a:txBody>
                  <a:tcPr>
                    <a:solidFill>
                      <a:srgbClr val="E2FF8C"/>
                    </a:solidFill>
                  </a:tcPr>
                </a:tc>
                <a:tc>
                  <a:txBody>
                    <a:bodyPr/>
                    <a:lstStyle/>
                    <a:p>
                      <a:r>
                        <a:rPr lang="zh-CN" altLang="en-US" sz="1600" dirty="0">
                          <a:effectLst/>
                          <a:latin typeface="+mn-ea"/>
                          <a:ea typeface="+mn-ea"/>
                        </a:rPr>
                        <a:t>查找速度快，可扩展性强，更容易进行分布式扩展</a:t>
                      </a:r>
                    </a:p>
                  </a:txBody>
                  <a:tcPr>
                    <a:solidFill>
                      <a:srgbClr val="E2FF8C"/>
                    </a:solidFill>
                  </a:tcPr>
                </a:tc>
                <a:tc>
                  <a:txBody>
                    <a:bodyPr/>
                    <a:lstStyle/>
                    <a:p>
                      <a:r>
                        <a:rPr lang="zh-CN" altLang="en-US" sz="1600" dirty="0">
                          <a:effectLst/>
                          <a:latin typeface="+mn-ea"/>
                          <a:ea typeface="+mn-ea"/>
                        </a:rPr>
                        <a:t>功能相对局限</a:t>
                      </a:r>
                    </a:p>
                  </a:txBody>
                  <a:tcPr>
                    <a:solidFill>
                      <a:srgbClr val="E2FF8C"/>
                    </a:solidFill>
                  </a:tcPr>
                </a:tc>
                <a:extLst>
                  <a:ext uri="{0D108BD9-81ED-4DB2-BD59-A6C34878D82A}">
                    <a16:rowId xmlns:a16="http://schemas.microsoft.com/office/drawing/2014/main" val="10002"/>
                  </a:ext>
                </a:extLst>
              </a:tr>
              <a:tr h="1417955">
                <a:tc>
                  <a:txBody>
                    <a:bodyPr/>
                    <a:lstStyle/>
                    <a:p>
                      <a:r>
                        <a:rPr lang="zh-CN" altLang="en-US" sz="1600" b="0" dirty="0">
                          <a:effectLst/>
                          <a:latin typeface="+mn-ea"/>
                          <a:ea typeface="+mn-ea"/>
                        </a:rPr>
                        <a:t>文档型数据库</a:t>
                      </a:r>
                    </a:p>
                  </a:txBody>
                  <a:tcPr>
                    <a:solidFill>
                      <a:srgbClr val="E2FF8C"/>
                    </a:solidFill>
                  </a:tcPr>
                </a:tc>
                <a:tc>
                  <a:txBody>
                    <a:bodyPr/>
                    <a:lstStyle/>
                    <a:p>
                      <a:r>
                        <a:rPr lang="en-US" altLang="zh-CN" sz="1600" dirty="0" err="1">
                          <a:effectLst/>
                          <a:latin typeface="+mn-ea"/>
                          <a:ea typeface="+mn-ea"/>
                        </a:rPr>
                        <a:t>CouchDB</a:t>
                      </a:r>
                      <a:r>
                        <a:rPr lang="en-US" altLang="zh-CN" sz="1600" dirty="0">
                          <a:effectLst/>
                          <a:latin typeface="+mn-ea"/>
                          <a:ea typeface="+mn-ea"/>
                        </a:rPr>
                        <a:t>, </a:t>
                      </a:r>
                      <a:r>
                        <a:rPr lang="en-US" altLang="zh-CN" sz="1600" dirty="0" err="1">
                          <a:effectLst/>
                          <a:latin typeface="+mn-ea"/>
                          <a:ea typeface="+mn-ea"/>
                        </a:rPr>
                        <a:t>MongoDb</a:t>
                      </a:r>
                      <a:endParaRPr lang="zh-CN" altLang="en-US" sz="1600" dirty="0">
                        <a:latin typeface="+mn-ea"/>
                        <a:ea typeface="+mn-ea"/>
                      </a:endParaRPr>
                    </a:p>
                  </a:txBody>
                  <a:tcPr>
                    <a:solidFill>
                      <a:srgbClr val="E2FF8C"/>
                    </a:solidFill>
                  </a:tcPr>
                </a:tc>
                <a:tc>
                  <a:txBody>
                    <a:bodyPr/>
                    <a:lstStyle/>
                    <a:p>
                      <a:r>
                        <a:rPr lang="zh-CN" altLang="en-US" sz="1600" dirty="0">
                          <a:effectLst/>
                          <a:latin typeface="+mn-ea"/>
                          <a:ea typeface="+mn-ea"/>
                        </a:rPr>
                        <a:t>与</a:t>
                      </a:r>
                      <a:r>
                        <a:rPr lang="en-US" altLang="zh-CN" sz="1600" dirty="0">
                          <a:effectLst/>
                          <a:latin typeface="+mn-ea"/>
                          <a:ea typeface="+mn-ea"/>
                        </a:rPr>
                        <a:t>Key-Value</a:t>
                      </a:r>
                      <a:r>
                        <a:rPr lang="zh-CN" altLang="en-US" sz="1600" dirty="0">
                          <a:effectLst/>
                          <a:latin typeface="+mn-ea"/>
                          <a:ea typeface="+mn-ea"/>
                        </a:rPr>
                        <a:t>类似，</a:t>
                      </a:r>
                      <a:r>
                        <a:rPr lang="en-US" altLang="zh-CN" sz="1600" dirty="0">
                          <a:effectLst/>
                          <a:latin typeface="+mn-ea"/>
                          <a:ea typeface="+mn-ea"/>
                        </a:rPr>
                        <a:t>Value</a:t>
                      </a:r>
                      <a:r>
                        <a:rPr lang="zh-CN" altLang="en-US" sz="1600" dirty="0">
                          <a:effectLst/>
                          <a:latin typeface="+mn-ea"/>
                          <a:ea typeface="+mn-ea"/>
                        </a:rPr>
                        <a:t>是结构化的，不同的是数据库能够了解</a:t>
                      </a:r>
                      <a:r>
                        <a:rPr lang="en-US" altLang="zh-CN" sz="1600" dirty="0">
                          <a:effectLst/>
                          <a:latin typeface="+mn-ea"/>
                          <a:ea typeface="+mn-ea"/>
                        </a:rPr>
                        <a:t>Value</a:t>
                      </a:r>
                      <a:r>
                        <a:rPr lang="zh-CN" altLang="en-US" sz="1600" dirty="0">
                          <a:effectLst/>
                          <a:latin typeface="+mn-ea"/>
                          <a:ea typeface="+mn-ea"/>
                        </a:rPr>
                        <a:t>的内容</a:t>
                      </a:r>
                      <a:endParaRPr lang="zh-CN" altLang="en-US" sz="1600" dirty="0">
                        <a:latin typeface="+mn-ea"/>
                        <a:ea typeface="+mn-ea"/>
                      </a:endParaRPr>
                    </a:p>
                  </a:txBody>
                  <a:tcPr>
                    <a:solidFill>
                      <a:srgbClr val="E2FF8C"/>
                    </a:solidFill>
                  </a:tcPr>
                </a:tc>
                <a:tc>
                  <a:txBody>
                    <a:bodyPr/>
                    <a:lstStyle/>
                    <a:p>
                      <a:r>
                        <a:rPr lang="en-US" altLang="zh-CN" sz="1600" dirty="0">
                          <a:effectLst/>
                          <a:latin typeface="+mn-ea"/>
                          <a:ea typeface="+mn-ea"/>
                        </a:rPr>
                        <a:t>Key-Value</a:t>
                      </a:r>
                      <a:r>
                        <a:rPr lang="zh-CN" altLang="en-US" sz="1600" dirty="0">
                          <a:effectLst/>
                          <a:latin typeface="+mn-ea"/>
                          <a:ea typeface="+mn-ea"/>
                        </a:rPr>
                        <a:t>对应的键值对，</a:t>
                      </a:r>
                      <a:r>
                        <a:rPr lang="en-US" altLang="zh-CN" sz="1600" dirty="0">
                          <a:effectLst/>
                          <a:latin typeface="+mn-ea"/>
                          <a:ea typeface="+mn-ea"/>
                        </a:rPr>
                        <a:t>Value</a:t>
                      </a:r>
                      <a:r>
                        <a:rPr lang="zh-CN" altLang="en-US" sz="1600" dirty="0">
                          <a:effectLst/>
                          <a:latin typeface="+mn-ea"/>
                          <a:ea typeface="+mn-ea"/>
                        </a:rPr>
                        <a:t>为结构化数据</a:t>
                      </a:r>
                      <a:endParaRPr lang="zh-CN" altLang="en-US" sz="1600" dirty="0">
                        <a:latin typeface="+mn-ea"/>
                        <a:ea typeface="+mn-ea"/>
                      </a:endParaRPr>
                    </a:p>
                  </a:txBody>
                  <a:tcPr>
                    <a:solidFill>
                      <a:srgbClr val="E2FF8C"/>
                    </a:solidFill>
                  </a:tcPr>
                </a:tc>
                <a:tc>
                  <a:txBody>
                    <a:bodyPr/>
                    <a:lstStyle/>
                    <a:p>
                      <a:r>
                        <a:rPr lang="zh-CN" altLang="en-US" sz="1600" dirty="0">
                          <a:effectLst/>
                          <a:latin typeface="+mn-ea"/>
                          <a:ea typeface="+mn-ea"/>
                        </a:rPr>
                        <a:t>数据结构要求不严格，表结构可变，不需要像关系型数据库一样需要预先定义表结构</a:t>
                      </a:r>
                    </a:p>
                  </a:txBody>
                  <a:tcPr>
                    <a:solidFill>
                      <a:srgbClr val="E2FF8C"/>
                    </a:solidFill>
                  </a:tcPr>
                </a:tc>
                <a:tc>
                  <a:txBody>
                    <a:bodyPr/>
                    <a:lstStyle/>
                    <a:p>
                      <a:r>
                        <a:rPr lang="zh-CN" altLang="en-US" sz="1600" dirty="0">
                          <a:effectLst/>
                          <a:latin typeface="+mn-ea"/>
                          <a:ea typeface="+mn-ea"/>
                        </a:rPr>
                        <a:t>查询性能不高，而且缺乏统一的查询语法。</a:t>
                      </a:r>
                    </a:p>
                  </a:txBody>
                  <a:tcPr>
                    <a:solidFill>
                      <a:srgbClr val="E2FF8C"/>
                    </a:solidFill>
                  </a:tcPr>
                </a:tc>
                <a:extLst>
                  <a:ext uri="{0D108BD9-81ED-4DB2-BD59-A6C34878D82A}">
                    <a16:rowId xmlns:a16="http://schemas.microsoft.com/office/drawing/2014/main" val="10003"/>
                  </a:ext>
                </a:extLst>
              </a:tr>
              <a:tr h="1398905">
                <a:tc>
                  <a:txBody>
                    <a:bodyPr/>
                    <a:lstStyle/>
                    <a:p>
                      <a:r>
                        <a:rPr lang="zh-CN" altLang="en-US" sz="1600" b="0" dirty="0">
                          <a:effectLst/>
                          <a:latin typeface="+mn-ea"/>
                          <a:ea typeface="+mn-ea"/>
                        </a:rPr>
                        <a:t>图形</a:t>
                      </a:r>
                      <a:r>
                        <a:rPr lang="en-US" altLang="zh-CN" sz="1600" b="0" dirty="0">
                          <a:effectLst/>
                          <a:latin typeface="+mn-ea"/>
                          <a:ea typeface="+mn-ea"/>
                        </a:rPr>
                        <a:t>(Graph)</a:t>
                      </a:r>
                      <a:r>
                        <a:rPr lang="zh-CN" altLang="en-US" sz="1600" b="0" dirty="0">
                          <a:effectLst/>
                          <a:latin typeface="+mn-ea"/>
                          <a:ea typeface="+mn-ea"/>
                        </a:rPr>
                        <a:t>数据库</a:t>
                      </a:r>
                    </a:p>
                  </a:txBody>
                  <a:tcPr>
                    <a:solidFill>
                      <a:srgbClr val="E2FF8C"/>
                    </a:solidFill>
                  </a:tcPr>
                </a:tc>
                <a:tc>
                  <a:txBody>
                    <a:bodyPr/>
                    <a:lstStyle/>
                    <a:p>
                      <a:r>
                        <a:rPr lang="en-US" altLang="zh-CN" sz="1600" dirty="0">
                          <a:effectLst/>
                          <a:latin typeface="+mn-ea"/>
                          <a:ea typeface="+mn-ea"/>
                        </a:rPr>
                        <a:t>Neo4J, </a:t>
                      </a:r>
                      <a:r>
                        <a:rPr lang="en-US" altLang="zh-CN" sz="1600" dirty="0" err="1">
                          <a:effectLst/>
                          <a:latin typeface="+mn-ea"/>
                          <a:ea typeface="+mn-ea"/>
                        </a:rPr>
                        <a:t>InfoGrid</a:t>
                      </a:r>
                      <a:r>
                        <a:rPr lang="en-US" altLang="zh-CN" sz="1600" dirty="0">
                          <a:effectLst/>
                          <a:latin typeface="+mn-ea"/>
                          <a:ea typeface="+mn-ea"/>
                        </a:rPr>
                        <a:t>, Infinite Graph</a:t>
                      </a:r>
                      <a:endParaRPr lang="zh-CN" altLang="en-US" sz="1600" dirty="0">
                        <a:latin typeface="+mn-ea"/>
                        <a:ea typeface="+mn-ea"/>
                      </a:endParaRPr>
                    </a:p>
                  </a:txBody>
                  <a:tcPr>
                    <a:solidFill>
                      <a:srgbClr val="E2FF8C"/>
                    </a:solidFill>
                  </a:tcPr>
                </a:tc>
                <a:tc>
                  <a:txBody>
                    <a:bodyPr/>
                    <a:lstStyle/>
                    <a:p>
                      <a:r>
                        <a:rPr lang="zh-CN" altLang="en-US" sz="1600" dirty="0">
                          <a:effectLst/>
                          <a:latin typeface="+mn-ea"/>
                          <a:ea typeface="+mn-ea"/>
                        </a:rPr>
                        <a:t>社交网络，推荐系统等。专注于构建关系图谱</a:t>
                      </a:r>
                    </a:p>
                  </a:txBody>
                  <a:tcPr>
                    <a:solidFill>
                      <a:srgbClr val="E2FF8C"/>
                    </a:solidFill>
                  </a:tcPr>
                </a:tc>
                <a:tc>
                  <a:txBody>
                    <a:bodyPr/>
                    <a:lstStyle/>
                    <a:p>
                      <a:r>
                        <a:rPr lang="zh-CN" altLang="en-US" sz="1600" dirty="0">
                          <a:effectLst/>
                          <a:latin typeface="+mn-ea"/>
                          <a:ea typeface="+mn-ea"/>
                        </a:rPr>
                        <a:t>图结构</a:t>
                      </a:r>
                    </a:p>
                  </a:txBody>
                  <a:tcPr>
                    <a:solidFill>
                      <a:srgbClr val="E2FF8C"/>
                    </a:solidFill>
                  </a:tcPr>
                </a:tc>
                <a:tc>
                  <a:txBody>
                    <a:bodyPr/>
                    <a:lstStyle/>
                    <a:p>
                      <a:r>
                        <a:rPr lang="zh-CN" altLang="en-US" sz="1600" dirty="0">
                          <a:effectLst/>
                          <a:latin typeface="+mn-ea"/>
                          <a:ea typeface="+mn-ea"/>
                        </a:rPr>
                        <a:t>利用图结构相关算法。比如最短路径寻址，</a:t>
                      </a:r>
                      <a:r>
                        <a:rPr lang="en-US" altLang="zh-CN" sz="1600" dirty="0">
                          <a:effectLst/>
                          <a:latin typeface="+mn-ea"/>
                          <a:ea typeface="+mn-ea"/>
                        </a:rPr>
                        <a:t>N</a:t>
                      </a:r>
                      <a:r>
                        <a:rPr lang="zh-CN" altLang="en-US" sz="1600" dirty="0">
                          <a:effectLst/>
                          <a:latin typeface="+mn-ea"/>
                          <a:ea typeface="+mn-ea"/>
                        </a:rPr>
                        <a:t>度关系查找等</a:t>
                      </a:r>
                      <a:endParaRPr lang="zh-CN" altLang="en-US" sz="1600" dirty="0">
                        <a:latin typeface="+mn-ea"/>
                        <a:ea typeface="+mn-ea"/>
                      </a:endParaRPr>
                    </a:p>
                  </a:txBody>
                  <a:tcPr>
                    <a:solidFill>
                      <a:srgbClr val="E2FF8C"/>
                    </a:solidFill>
                  </a:tcPr>
                </a:tc>
                <a:tc>
                  <a:txBody>
                    <a:bodyPr/>
                    <a:lstStyle/>
                    <a:p>
                      <a:r>
                        <a:rPr lang="zh-CN" altLang="en-US" sz="1600" dirty="0">
                          <a:effectLst/>
                          <a:latin typeface="+mn-ea"/>
                          <a:ea typeface="+mn-ea"/>
                        </a:rPr>
                        <a:t>很多时候需要对整个图做计算才能得出需要的信息，而且这种结构不太好做分布式的集群方案</a:t>
                      </a:r>
                    </a:p>
                  </a:txBody>
                  <a:tcPr>
                    <a:solidFill>
                      <a:srgbClr val="E2FF8C"/>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48590447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6.4.1 </a:t>
            </a:r>
            <a:r>
              <a:rPr lang="zh-CN" altLang="en-US" dirty="0"/>
              <a:t>大数据管理体系结构</a:t>
            </a:r>
            <a:r>
              <a:rPr lang="zh-CN" altLang="en-US" dirty="0" smtClean="0"/>
              <a:t>概述（续）</a:t>
            </a:r>
            <a:endParaRPr lang="zh-CN" altLang="en-US" dirty="0"/>
          </a:p>
        </p:txBody>
      </p:sp>
      <p:sp>
        <p:nvSpPr>
          <p:cNvPr id="3" name="内容占位符 2"/>
          <p:cNvSpPr>
            <a:spLocks noGrp="1"/>
          </p:cNvSpPr>
          <p:nvPr>
            <p:ph idx="1"/>
          </p:nvPr>
        </p:nvSpPr>
        <p:spPr>
          <a:xfrm>
            <a:off x="838200" y="1285461"/>
            <a:ext cx="10515600" cy="5167589"/>
          </a:xfrm>
        </p:spPr>
        <p:txBody>
          <a:bodyPr>
            <a:noAutofit/>
          </a:bodyPr>
          <a:lstStyle/>
          <a:p>
            <a:r>
              <a:rPr lang="en-US" altLang="zh-CN" dirty="0" err="1" smtClean="0"/>
              <a:t>MapReduce</a:t>
            </a:r>
            <a:endParaRPr lang="en-US" altLang="zh-CN" dirty="0" smtClean="0"/>
          </a:p>
          <a:p>
            <a:r>
              <a:rPr lang="en-US" altLang="zh-CN" sz="2400" dirty="0" smtClean="0">
                <a:latin typeface="+mn-ea"/>
              </a:rPr>
              <a:t>       Google</a:t>
            </a:r>
            <a:r>
              <a:rPr lang="zh-CN" altLang="en-US" sz="2400" dirty="0">
                <a:latin typeface="+mn-ea"/>
              </a:rPr>
              <a:t>公司于</a:t>
            </a:r>
            <a:r>
              <a:rPr lang="en-US" altLang="zh-CN" sz="2400" dirty="0">
                <a:latin typeface="+mn-ea"/>
              </a:rPr>
              <a:t>2004</a:t>
            </a:r>
            <a:r>
              <a:rPr lang="zh-CN" altLang="en-US" sz="2400" dirty="0">
                <a:latin typeface="+mn-ea"/>
              </a:rPr>
              <a:t>年提出的大规模并行计算解决方案，主要应用于大规模廉价集群上的大数据并行处理。</a:t>
            </a:r>
          </a:p>
          <a:p>
            <a:pPr marL="342900" indent="-342900">
              <a:buFont typeface="Wingdings" panose="05000000000000000000" pitchFamily="2" charset="2"/>
              <a:buChar char="Ø"/>
            </a:pPr>
            <a:r>
              <a:rPr lang="zh-CN" altLang="en-US" sz="2400" dirty="0" smtClean="0">
                <a:latin typeface="+mn-ea"/>
              </a:rPr>
              <a:t>是</a:t>
            </a:r>
            <a:r>
              <a:rPr lang="zh-CN" altLang="en-US" sz="2400" dirty="0">
                <a:latin typeface="+mn-ea"/>
              </a:rPr>
              <a:t>一种并行编程</a:t>
            </a:r>
            <a:r>
              <a:rPr lang="zh-CN" altLang="en-US" sz="2400" dirty="0" smtClean="0">
                <a:latin typeface="+mn-ea"/>
              </a:rPr>
              <a:t>模型，它</a:t>
            </a:r>
            <a:r>
              <a:rPr lang="zh-CN" altLang="en-US" sz="2400" dirty="0">
                <a:latin typeface="+mn-ea"/>
              </a:rPr>
              <a:t>把计算过程分解为两个阶段，即</a:t>
            </a:r>
            <a:r>
              <a:rPr lang="en-US" altLang="zh-CN" sz="2400" dirty="0">
                <a:latin typeface="+mn-ea"/>
              </a:rPr>
              <a:t>Map</a:t>
            </a:r>
            <a:r>
              <a:rPr lang="zh-CN" altLang="en-US" sz="2400" dirty="0">
                <a:latin typeface="+mn-ea"/>
              </a:rPr>
              <a:t>阶段和</a:t>
            </a:r>
            <a:r>
              <a:rPr lang="en-US" altLang="zh-CN" sz="2400" dirty="0">
                <a:latin typeface="+mn-ea"/>
              </a:rPr>
              <a:t>Reduce</a:t>
            </a:r>
            <a:r>
              <a:rPr lang="zh-CN" altLang="en-US" sz="2400" dirty="0">
                <a:latin typeface="+mn-ea"/>
              </a:rPr>
              <a:t>阶段。</a:t>
            </a:r>
          </a:p>
          <a:p>
            <a:pPr marL="342900" indent="-342900">
              <a:buFont typeface="Wingdings" panose="05000000000000000000" pitchFamily="2" charset="2"/>
              <a:buChar char="Ø"/>
            </a:pPr>
            <a:r>
              <a:rPr lang="zh-CN" altLang="en-US" sz="2400" dirty="0" smtClean="0">
                <a:latin typeface="+mn-ea"/>
              </a:rPr>
              <a:t>是</a:t>
            </a:r>
            <a:r>
              <a:rPr lang="zh-CN" altLang="en-US" sz="2400" dirty="0">
                <a:latin typeface="+mn-ea"/>
              </a:rPr>
              <a:t>一个</a:t>
            </a:r>
            <a:r>
              <a:rPr lang="zh-CN" altLang="en-US" sz="2400" dirty="0" smtClean="0">
                <a:latin typeface="+mn-ea"/>
              </a:rPr>
              <a:t>分布式运算程序</a:t>
            </a:r>
            <a:r>
              <a:rPr lang="zh-CN" altLang="en-US" sz="2400" dirty="0">
                <a:latin typeface="+mn-ea"/>
              </a:rPr>
              <a:t>的编程框架，是用户开发“基于 </a:t>
            </a:r>
            <a:r>
              <a:rPr lang="en-US" altLang="zh-CN" sz="2400" dirty="0" err="1">
                <a:latin typeface="+mn-ea"/>
              </a:rPr>
              <a:t>hadoop</a:t>
            </a:r>
            <a:r>
              <a:rPr lang="en-US" altLang="zh-CN" sz="2400" dirty="0">
                <a:latin typeface="+mn-ea"/>
              </a:rPr>
              <a:t> </a:t>
            </a:r>
            <a:r>
              <a:rPr lang="zh-CN" altLang="en-US" sz="2400" dirty="0">
                <a:latin typeface="+mn-ea"/>
              </a:rPr>
              <a:t>的数据分析应用”的核心</a:t>
            </a:r>
            <a:r>
              <a:rPr lang="zh-CN" altLang="en-US" sz="2400" dirty="0" smtClean="0">
                <a:latin typeface="+mn-ea"/>
              </a:rPr>
              <a:t>框架。</a:t>
            </a:r>
            <a:endParaRPr lang="zh-CN" altLang="en-US" sz="2400" dirty="0">
              <a:latin typeface="+mn-ea"/>
            </a:endParaRPr>
          </a:p>
          <a:p>
            <a:pPr marL="342900" indent="-342900">
              <a:buFont typeface="Wingdings" panose="05000000000000000000" pitchFamily="2" charset="2"/>
              <a:buChar char="Ø"/>
            </a:pPr>
            <a:r>
              <a:rPr lang="zh-CN" altLang="en-US" sz="2400" dirty="0" smtClean="0">
                <a:latin typeface="+mn-ea"/>
              </a:rPr>
              <a:t>核心</a:t>
            </a:r>
            <a:r>
              <a:rPr lang="zh-CN" altLang="en-US" sz="2400" dirty="0">
                <a:latin typeface="+mn-ea"/>
              </a:rPr>
              <a:t>功能是将用户编写的业务逻辑代码和自带默认组件整合成一个完整的分布式运算程序，并发运行在一个 </a:t>
            </a:r>
            <a:r>
              <a:rPr lang="en-US" altLang="zh-CN" sz="2400" dirty="0" err="1">
                <a:latin typeface="+mn-ea"/>
              </a:rPr>
              <a:t>hadoop</a:t>
            </a:r>
            <a:r>
              <a:rPr lang="en-US" altLang="zh-CN" sz="2400" dirty="0">
                <a:latin typeface="+mn-ea"/>
              </a:rPr>
              <a:t> </a:t>
            </a:r>
            <a:r>
              <a:rPr lang="zh-CN" altLang="en-US" sz="2400" dirty="0">
                <a:latin typeface="+mn-ea"/>
              </a:rPr>
              <a:t>集群</a:t>
            </a:r>
            <a:r>
              <a:rPr lang="zh-CN" altLang="en-US" sz="2400" dirty="0" smtClean="0">
                <a:latin typeface="+mn-ea"/>
              </a:rPr>
              <a:t>上</a:t>
            </a:r>
            <a:endParaRPr lang="zh-CN" altLang="en-US" sz="2400" dirty="0">
              <a:latin typeface="+mn-ea"/>
            </a:endParaRP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74</a:t>
            </a:fld>
            <a:endParaRPr lang="zh-CN" altLang="en-US" dirty="0"/>
          </a:p>
        </p:txBody>
      </p:sp>
    </p:spTree>
    <p:extLst>
      <p:ext uri="{BB962C8B-B14F-4D97-AF65-F5344CB8AC3E}">
        <p14:creationId xmlns:p14="http://schemas.microsoft.com/office/powerpoint/2010/main" val="313697430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6.4.1 </a:t>
            </a:r>
            <a:r>
              <a:rPr lang="zh-CN" altLang="en-US" dirty="0"/>
              <a:t>大数据管理体系结构</a:t>
            </a:r>
            <a:r>
              <a:rPr lang="zh-CN" altLang="en-US" dirty="0" smtClean="0"/>
              <a:t>概述（续）</a:t>
            </a:r>
            <a:endParaRPr lang="zh-CN" altLang="en-US" dirty="0"/>
          </a:p>
        </p:txBody>
      </p:sp>
      <p:sp>
        <p:nvSpPr>
          <p:cNvPr id="3" name="内容占位符 2"/>
          <p:cNvSpPr>
            <a:spLocks noGrp="1"/>
          </p:cNvSpPr>
          <p:nvPr>
            <p:ph idx="1"/>
          </p:nvPr>
        </p:nvSpPr>
        <p:spPr>
          <a:xfrm>
            <a:off x="838200" y="1285461"/>
            <a:ext cx="10515600" cy="5167589"/>
          </a:xfrm>
        </p:spPr>
        <p:txBody>
          <a:bodyPr>
            <a:noAutofit/>
          </a:bodyPr>
          <a:lstStyle/>
          <a:p>
            <a:r>
              <a:rPr lang="en-US" altLang="zh-CN" dirty="0" err="1"/>
              <a:t>MapReduce</a:t>
            </a:r>
            <a:r>
              <a:rPr lang="zh-CN" altLang="en-US" dirty="0"/>
              <a:t>的主要思想</a:t>
            </a:r>
            <a:endParaRPr lang="en-US" altLang="zh-CN" dirty="0"/>
          </a:p>
          <a:p>
            <a:pPr>
              <a:buFont typeface="Wingdings" panose="05000000000000000000" pitchFamily="2" charset="2"/>
              <a:buChar char="Ø"/>
            </a:pPr>
            <a:r>
              <a:rPr lang="zh-CN" altLang="en-US" dirty="0">
                <a:latin typeface="+mn-ea"/>
              </a:rPr>
              <a:t>面向海量数据存储和处理的需要，基于“横向”扩展的思路，以廉价服务器为主</a:t>
            </a:r>
            <a:endParaRPr lang="en-US" altLang="zh-CN" dirty="0">
              <a:latin typeface="+mn-ea"/>
            </a:endParaRPr>
          </a:p>
          <a:p>
            <a:pPr>
              <a:buFont typeface="Wingdings" panose="05000000000000000000" pitchFamily="2" charset="2"/>
              <a:buChar char="Ø"/>
            </a:pPr>
            <a:r>
              <a:rPr lang="zh-CN" altLang="en-US" dirty="0">
                <a:latin typeface="+mn-ea"/>
              </a:rPr>
              <a:t>复杂计算问题“分而治之”</a:t>
            </a:r>
            <a:endParaRPr lang="en-US" altLang="zh-CN" dirty="0">
              <a:latin typeface="+mn-ea"/>
            </a:endParaRPr>
          </a:p>
          <a:p>
            <a:pPr>
              <a:buFont typeface="Wingdings" panose="05000000000000000000" pitchFamily="2" charset="2"/>
              <a:buChar char="Ø"/>
            </a:pPr>
            <a:r>
              <a:rPr lang="zh-CN" altLang="en-US" dirty="0">
                <a:latin typeface="+mn-ea"/>
              </a:rPr>
              <a:t>处理向数据迁移，以减少</a:t>
            </a:r>
            <a:r>
              <a:rPr lang="en-US" altLang="zh-CN" dirty="0">
                <a:latin typeface="+mn-ea"/>
              </a:rPr>
              <a:t>I/O</a:t>
            </a:r>
            <a:r>
              <a:rPr lang="zh-CN" altLang="en-US" dirty="0">
                <a:latin typeface="+mn-ea"/>
              </a:rPr>
              <a:t>和可能的通信开销</a:t>
            </a:r>
            <a:endParaRPr lang="en-US" altLang="zh-CN" dirty="0">
              <a:latin typeface="+mn-ea"/>
            </a:endParaRPr>
          </a:p>
          <a:p>
            <a:pPr>
              <a:buFont typeface="Wingdings" panose="05000000000000000000" pitchFamily="2" charset="2"/>
              <a:buChar char="Ø"/>
            </a:pPr>
            <a:r>
              <a:rPr lang="zh-CN" altLang="en-US" dirty="0">
                <a:latin typeface="+mn-ea"/>
              </a:rPr>
              <a:t>类似“非过程化”策略，开发者只关注业务逻辑</a:t>
            </a:r>
            <a:endParaRPr lang="en-US" altLang="zh-CN" dirty="0">
              <a:latin typeface="+mn-ea"/>
            </a:endParaRPr>
          </a:p>
          <a:p>
            <a:pPr>
              <a:buFont typeface="Wingdings" panose="05000000000000000000" pitchFamily="2" charset="2"/>
              <a:buChar char="Ø"/>
            </a:pPr>
            <a:r>
              <a:rPr lang="zh-CN" altLang="en-US" dirty="0">
                <a:latin typeface="+mn-ea"/>
              </a:rPr>
              <a:t>失效检测和恢复策略</a:t>
            </a:r>
            <a:endParaRPr lang="en-US" altLang="zh-CN" dirty="0">
              <a:latin typeface="+mn-ea"/>
            </a:endParaRPr>
          </a:p>
          <a:p>
            <a:pPr>
              <a:buFont typeface="Wingdings" panose="05000000000000000000" pitchFamily="2" charset="2"/>
              <a:buChar char="Ø"/>
            </a:pPr>
            <a:r>
              <a:rPr lang="zh-CN" altLang="en-US" dirty="0">
                <a:latin typeface="+mn-ea"/>
              </a:rPr>
              <a:t>良好的可扩展性</a:t>
            </a:r>
            <a:endParaRPr lang="en-US" altLang="zh-CN" dirty="0">
              <a:latin typeface="+mn-ea"/>
            </a:endParaRP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75</a:t>
            </a:fld>
            <a:endParaRPr lang="zh-CN" altLang="en-US" dirty="0"/>
          </a:p>
        </p:txBody>
      </p:sp>
    </p:spTree>
    <p:extLst>
      <p:ext uri="{BB962C8B-B14F-4D97-AF65-F5344CB8AC3E}">
        <p14:creationId xmlns:p14="http://schemas.microsoft.com/office/powerpoint/2010/main" val="227024543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6.4.1 </a:t>
            </a:r>
            <a:r>
              <a:rPr lang="zh-CN" altLang="en-US" dirty="0"/>
              <a:t>大数据管理体系结构概述（续）</a:t>
            </a:r>
          </a:p>
        </p:txBody>
      </p:sp>
      <p:sp>
        <p:nvSpPr>
          <p:cNvPr id="3" name="内容占位符 2"/>
          <p:cNvSpPr>
            <a:spLocks noGrp="1"/>
          </p:cNvSpPr>
          <p:nvPr>
            <p:ph idx="1"/>
          </p:nvPr>
        </p:nvSpPr>
        <p:spPr>
          <a:xfrm>
            <a:off x="838200" y="1285461"/>
            <a:ext cx="5392783" cy="5436013"/>
          </a:xfrm>
        </p:spPr>
        <p:txBody>
          <a:bodyPr>
            <a:normAutofit/>
          </a:bodyPr>
          <a:lstStyle/>
          <a:p>
            <a:r>
              <a:rPr lang="en-US" altLang="zh-CN" sz="2400" dirty="0" err="1"/>
              <a:t>MapReduce</a:t>
            </a:r>
            <a:r>
              <a:rPr lang="zh-CN" altLang="en-US" sz="2400" dirty="0"/>
              <a:t>工作</a:t>
            </a:r>
            <a:r>
              <a:rPr lang="zh-CN" altLang="en-US" sz="2400" dirty="0" smtClean="0"/>
              <a:t>流程</a:t>
            </a:r>
            <a:endParaRPr lang="en-US" altLang="zh-CN" sz="2400" dirty="0" smtClean="0"/>
          </a:p>
          <a:p>
            <a:pPr>
              <a:buClr>
                <a:schemeClr val="tx1"/>
              </a:buClr>
              <a:buFont typeface="Wingdings" panose="05000000000000000000" charset="0"/>
              <a:buChar char="Ø"/>
            </a:pPr>
            <a:r>
              <a:rPr lang="zh-CN" altLang="en-US" sz="2400" dirty="0">
                <a:latin typeface="Times New Roman" panose="02020603050405020304" pitchFamily="18" charset="0"/>
                <a:sym typeface="+mn-ea"/>
              </a:rPr>
              <a:t>大数据集拆分成多个小数据块在多台机器上并行执行</a:t>
            </a:r>
          </a:p>
          <a:p>
            <a:pPr>
              <a:buClr>
                <a:schemeClr val="tx1"/>
              </a:buClr>
              <a:buFont typeface="Wingdings" panose="05000000000000000000" charset="0"/>
              <a:buChar char="Ø"/>
            </a:pPr>
            <a:r>
              <a:rPr lang="en-US" altLang="zh-CN" sz="2400" dirty="0">
                <a:latin typeface="Times New Roman" panose="02020603050405020304" pitchFamily="18" charset="0"/>
                <a:sym typeface="+mn-ea"/>
              </a:rPr>
              <a:t>Map</a:t>
            </a:r>
            <a:r>
              <a:rPr lang="zh-CN" altLang="en-US" sz="2400" dirty="0">
                <a:latin typeface="Times New Roman" panose="02020603050405020304" pitchFamily="18" charset="0"/>
                <a:sym typeface="+mn-ea"/>
              </a:rPr>
              <a:t>任务通常运行在数据存储的节点上，不同</a:t>
            </a:r>
            <a:r>
              <a:rPr lang="en-US" altLang="zh-CN" sz="2400" dirty="0">
                <a:latin typeface="Times New Roman" panose="02020603050405020304" pitchFamily="18" charset="0"/>
                <a:sym typeface="+mn-ea"/>
              </a:rPr>
              <a:t>Map</a:t>
            </a:r>
            <a:r>
              <a:rPr lang="zh-CN" altLang="en-US" sz="2400" dirty="0">
                <a:latin typeface="Times New Roman" panose="02020603050405020304" pitchFamily="18" charset="0"/>
                <a:sym typeface="+mn-ea"/>
              </a:rPr>
              <a:t>任务之间不会进行通信</a:t>
            </a:r>
          </a:p>
          <a:p>
            <a:pPr>
              <a:buClr>
                <a:schemeClr val="tx1"/>
              </a:buClr>
              <a:buFont typeface="Wingdings" panose="05000000000000000000" charset="0"/>
              <a:buChar char="Ø"/>
            </a:pPr>
            <a:r>
              <a:rPr lang="en-US" altLang="zh-CN" sz="2400" dirty="0">
                <a:latin typeface="Times New Roman" panose="02020603050405020304" pitchFamily="18" charset="0"/>
                <a:sym typeface="+mn-ea"/>
              </a:rPr>
              <a:t>Reduce</a:t>
            </a:r>
            <a:r>
              <a:rPr lang="zh-CN" altLang="en-US" sz="2400" dirty="0">
                <a:latin typeface="Times New Roman" panose="02020603050405020304" pitchFamily="18" charset="0"/>
                <a:sym typeface="+mn-ea"/>
              </a:rPr>
              <a:t>任务对中间结果进行汇总得到最后的结果，不同的</a:t>
            </a:r>
            <a:r>
              <a:rPr lang="en-US" altLang="zh-CN" sz="2400" dirty="0">
                <a:latin typeface="Times New Roman" panose="02020603050405020304" pitchFamily="18" charset="0"/>
                <a:sym typeface="+mn-ea"/>
              </a:rPr>
              <a:t>Reduce</a:t>
            </a:r>
            <a:r>
              <a:rPr lang="zh-CN" altLang="en-US" sz="2400" dirty="0">
                <a:latin typeface="Times New Roman" panose="02020603050405020304" pitchFamily="18" charset="0"/>
                <a:sym typeface="+mn-ea"/>
              </a:rPr>
              <a:t>任务间也不会发生任何信息交换。</a:t>
            </a:r>
          </a:p>
          <a:p>
            <a:pPr>
              <a:buClr>
                <a:schemeClr val="tx1"/>
              </a:buClr>
              <a:buFont typeface="Wingdings" panose="05000000000000000000" charset="0"/>
              <a:buChar char="Ø"/>
            </a:pPr>
            <a:r>
              <a:rPr lang="zh-CN" altLang="en-US" sz="2400" dirty="0">
                <a:latin typeface="Times New Roman" panose="02020603050405020304" pitchFamily="18" charset="0"/>
                <a:sym typeface="+mn-ea"/>
              </a:rPr>
              <a:t>所有的数据交换都是通过</a:t>
            </a:r>
            <a:r>
              <a:rPr lang="en-US" altLang="zh-CN" sz="2400" dirty="0" err="1">
                <a:latin typeface="Times New Roman" panose="02020603050405020304" pitchFamily="18" charset="0"/>
                <a:sym typeface="+mn-ea"/>
              </a:rPr>
              <a:t>MapReduce</a:t>
            </a:r>
            <a:r>
              <a:rPr lang="zh-CN" altLang="en-US" sz="2400" dirty="0">
                <a:latin typeface="Times New Roman" panose="02020603050405020304" pitchFamily="18" charset="0"/>
                <a:sym typeface="+mn-ea"/>
              </a:rPr>
              <a:t>框架自身去实现</a:t>
            </a:r>
            <a:r>
              <a:rPr lang="zh-CN" altLang="en-US" sz="2400" dirty="0" smtClean="0">
                <a:latin typeface="Times New Roman" panose="02020603050405020304" pitchFamily="18" charset="0"/>
                <a:sym typeface="+mn-ea"/>
              </a:rPr>
              <a:t>。</a:t>
            </a:r>
            <a:endParaRPr lang="zh-CN" altLang="en-US" sz="2400"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76</a:t>
            </a:fld>
            <a:endParaRPr lang="zh-CN" altLang="en-US" dirty="0"/>
          </a:p>
        </p:txBody>
      </p:sp>
      <p:pic>
        <p:nvPicPr>
          <p:cNvPr id="5" name="Picture 4"/>
          <p:cNvPicPr>
            <a:picLocks noChangeAspect="1"/>
          </p:cNvPicPr>
          <p:nvPr/>
        </p:nvPicPr>
        <p:blipFill>
          <a:blip r:embed="rId2"/>
          <a:stretch>
            <a:fillRect/>
          </a:stretch>
        </p:blipFill>
        <p:spPr>
          <a:xfrm>
            <a:off x="6230983" y="1148401"/>
            <a:ext cx="6022975" cy="2971165"/>
          </a:xfrm>
          <a:prstGeom prst="rect">
            <a:avLst/>
          </a:prstGeom>
          <a:noFill/>
          <a:ln w="9525">
            <a:noFill/>
          </a:ln>
        </p:spPr>
      </p:pic>
    </p:spTree>
    <p:extLst>
      <p:ext uri="{BB962C8B-B14F-4D97-AF65-F5344CB8AC3E}">
        <p14:creationId xmlns:p14="http://schemas.microsoft.com/office/powerpoint/2010/main" val="146287989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6.4.1 </a:t>
            </a:r>
            <a:r>
              <a:rPr lang="zh-CN" altLang="en-US" dirty="0"/>
              <a:t>大数据管理体系结构概述（续）</a:t>
            </a:r>
          </a:p>
        </p:txBody>
      </p:sp>
      <p:sp>
        <p:nvSpPr>
          <p:cNvPr id="3" name="内容占位符 2"/>
          <p:cNvSpPr>
            <a:spLocks noGrp="1"/>
          </p:cNvSpPr>
          <p:nvPr>
            <p:ph idx="1"/>
          </p:nvPr>
        </p:nvSpPr>
        <p:spPr>
          <a:xfrm>
            <a:off x="838200" y="1285461"/>
            <a:ext cx="10617926" cy="5436013"/>
          </a:xfrm>
        </p:spPr>
        <p:txBody>
          <a:bodyPr>
            <a:normAutofit/>
          </a:bodyPr>
          <a:lstStyle/>
          <a:p>
            <a:r>
              <a:rPr lang="en-US" altLang="zh-CN" sz="2400" dirty="0" err="1"/>
              <a:t>hadoop</a:t>
            </a:r>
            <a:r>
              <a:rPr lang="en-US" altLang="zh-CN" sz="2400" dirty="0"/>
              <a:t> </a:t>
            </a:r>
            <a:r>
              <a:rPr lang="zh-CN" altLang="en-US" sz="2400" dirty="0"/>
              <a:t>的四大组件</a:t>
            </a:r>
            <a:endParaRPr lang="zh-CN" altLang="en-US" sz="2400" dirty="0">
              <a:latin typeface="+mn-ea"/>
            </a:endParaRPr>
          </a:p>
          <a:p>
            <a:r>
              <a:rPr lang="zh-CN" altLang="en-US" sz="2400" dirty="0">
                <a:latin typeface="+mn-ea"/>
              </a:rPr>
              <a:t>1、</a:t>
            </a:r>
            <a:r>
              <a:rPr lang="en-US" altLang="zh-CN" sz="2400" dirty="0"/>
              <a:t>HDFS</a:t>
            </a:r>
            <a:r>
              <a:rPr lang="zh-CN" altLang="en-US" sz="2400" dirty="0"/>
              <a:t>：分布式存储系统</a:t>
            </a:r>
            <a:endParaRPr lang="zh-CN" altLang="en-US" sz="2400" dirty="0">
              <a:latin typeface="+mn-ea"/>
            </a:endParaRPr>
          </a:p>
          <a:p>
            <a:r>
              <a:rPr lang="zh-CN" altLang="en-US" sz="2400" dirty="0">
                <a:latin typeface="+mn-ea"/>
              </a:rPr>
              <a:t>2、</a:t>
            </a:r>
            <a:r>
              <a:rPr lang="en-US" altLang="zh-CN" sz="2400" dirty="0" err="1"/>
              <a:t>MapReduce</a:t>
            </a:r>
            <a:r>
              <a:rPr lang="zh-CN" altLang="en-US" sz="2400" dirty="0"/>
              <a:t>：分布式计算系统</a:t>
            </a:r>
            <a:endParaRPr lang="zh-CN" altLang="en-US" sz="2400" dirty="0">
              <a:latin typeface="+mn-ea"/>
            </a:endParaRPr>
          </a:p>
          <a:p>
            <a:r>
              <a:rPr lang="zh-CN" altLang="en-US" sz="2400" dirty="0">
                <a:latin typeface="+mn-ea"/>
              </a:rPr>
              <a:t>3、</a:t>
            </a:r>
            <a:r>
              <a:rPr lang="en-US" altLang="zh-CN" sz="2400" dirty="0"/>
              <a:t>YARN</a:t>
            </a:r>
            <a:r>
              <a:rPr lang="zh-CN" altLang="en-US" sz="2400" dirty="0"/>
              <a:t>： </a:t>
            </a:r>
            <a:r>
              <a:rPr lang="en-US" altLang="zh-CN" sz="2400" dirty="0" err="1"/>
              <a:t>hadoop</a:t>
            </a:r>
            <a:r>
              <a:rPr lang="en-US" altLang="zh-CN" sz="2400" dirty="0"/>
              <a:t> </a:t>
            </a:r>
            <a:r>
              <a:rPr lang="zh-CN" altLang="en-US" sz="2400" dirty="0"/>
              <a:t>的资源调度系统</a:t>
            </a:r>
            <a:endParaRPr lang="zh-CN" altLang="en-US" sz="2400" dirty="0">
              <a:latin typeface="+mn-ea"/>
            </a:endParaRPr>
          </a:p>
          <a:p>
            <a:r>
              <a:rPr lang="zh-CN" altLang="en-US" sz="2400" dirty="0">
                <a:latin typeface="+mn-ea"/>
              </a:rPr>
              <a:t>4、</a:t>
            </a:r>
            <a:r>
              <a:rPr lang="en-US" altLang="zh-CN" sz="2400" dirty="0"/>
              <a:t>Common</a:t>
            </a:r>
            <a:r>
              <a:rPr lang="zh-CN" altLang="en-US" sz="2400" dirty="0"/>
              <a:t>： 以上三大组件的底层支撑组件，主要提供基础工具包和 </a:t>
            </a:r>
            <a:r>
              <a:rPr lang="en-US" altLang="zh-CN" sz="2400" dirty="0"/>
              <a:t>RPC </a:t>
            </a:r>
            <a:r>
              <a:rPr lang="zh-CN" altLang="en-US" sz="2400" dirty="0"/>
              <a:t>框架等</a:t>
            </a:r>
            <a:endParaRPr lang="zh-CN" altLang="en-US" sz="2400" dirty="0">
              <a:latin typeface="+mn-ea"/>
            </a:endParaRP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77</a:t>
            </a:fld>
            <a:endParaRPr lang="zh-CN" altLang="en-US" dirty="0"/>
          </a:p>
        </p:txBody>
      </p:sp>
    </p:spTree>
    <p:extLst>
      <p:ext uri="{BB962C8B-B14F-4D97-AF65-F5344CB8AC3E}">
        <p14:creationId xmlns:p14="http://schemas.microsoft.com/office/powerpoint/2010/main" val="221101785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0635" y="1547750"/>
            <a:ext cx="10187114" cy="5493130"/>
          </a:xfrm>
          <a:prstGeom prst="rect">
            <a:avLst/>
          </a:prstGeom>
        </p:spPr>
      </p:pic>
      <p:sp>
        <p:nvSpPr>
          <p:cNvPr id="2" name="标题 1"/>
          <p:cNvSpPr>
            <a:spLocks noGrp="1"/>
          </p:cNvSpPr>
          <p:nvPr>
            <p:ph type="title"/>
          </p:nvPr>
        </p:nvSpPr>
        <p:spPr/>
        <p:txBody>
          <a:bodyPr/>
          <a:lstStyle/>
          <a:p>
            <a:r>
              <a:rPr lang="en-US" altLang="zh-CN" dirty="0"/>
              <a:t>6.4.1 </a:t>
            </a:r>
            <a:r>
              <a:rPr lang="zh-CN" altLang="en-US" dirty="0"/>
              <a:t>大数据管理体系结构概述（续）</a:t>
            </a:r>
          </a:p>
        </p:txBody>
      </p:sp>
      <p:sp>
        <p:nvSpPr>
          <p:cNvPr id="3" name="内容占位符 2"/>
          <p:cNvSpPr>
            <a:spLocks noGrp="1"/>
          </p:cNvSpPr>
          <p:nvPr>
            <p:ph idx="1"/>
          </p:nvPr>
        </p:nvSpPr>
        <p:spPr>
          <a:xfrm>
            <a:off x="838200" y="1285462"/>
            <a:ext cx="5170714" cy="3260412"/>
          </a:xfrm>
        </p:spPr>
        <p:txBody>
          <a:bodyPr>
            <a:normAutofit/>
          </a:bodyPr>
          <a:lstStyle/>
          <a:p>
            <a:r>
              <a:rPr lang="zh-CN" altLang="en-US" dirty="0"/>
              <a:t>大规模数据处理的技术发展</a:t>
            </a:r>
            <a:endParaRPr lang="zh-CN" altLang="en-US" dirty="0">
              <a:latin typeface="+mn-ea"/>
            </a:endParaRP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78</a:t>
            </a:fld>
            <a:endParaRPr lang="zh-CN" altLang="en-US" dirty="0"/>
          </a:p>
        </p:txBody>
      </p:sp>
    </p:spTree>
    <p:extLst>
      <p:ext uri="{BB962C8B-B14F-4D97-AF65-F5344CB8AC3E}">
        <p14:creationId xmlns:p14="http://schemas.microsoft.com/office/powerpoint/2010/main" val="43117962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6.4.1 </a:t>
            </a:r>
            <a:r>
              <a:rPr lang="zh-CN" altLang="en-US" dirty="0"/>
              <a:t>大数据管理体系结构概述（续）</a:t>
            </a:r>
          </a:p>
        </p:txBody>
      </p:sp>
      <p:sp>
        <p:nvSpPr>
          <p:cNvPr id="3" name="内容占位符 2"/>
          <p:cNvSpPr>
            <a:spLocks noGrp="1"/>
          </p:cNvSpPr>
          <p:nvPr>
            <p:ph idx="1"/>
          </p:nvPr>
        </p:nvSpPr>
        <p:spPr>
          <a:xfrm>
            <a:off x="838199" y="1285462"/>
            <a:ext cx="10147663" cy="5572538"/>
          </a:xfrm>
        </p:spPr>
        <p:txBody>
          <a:bodyPr>
            <a:noAutofit/>
          </a:bodyPr>
          <a:lstStyle/>
          <a:p>
            <a:r>
              <a:rPr kumimoji="1" lang="en-US" altLang="zh-CN" sz="2400" b="1" dirty="0" err="1" smtClean="0"/>
              <a:t>NewSQL</a:t>
            </a:r>
            <a:r>
              <a:rPr kumimoji="1" lang="zh-CN" altLang="en-US" sz="2400" b="1" dirty="0" smtClean="0"/>
              <a:t>数据库：</a:t>
            </a:r>
            <a:r>
              <a:rPr lang="zh-CN" altLang="en-US" sz="2400" dirty="0" smtClean="0"/>
              <a:t>融合</a:t>
            </a:r>
            <a:r>
              <a:rPr lang="zh-CN" altLang="en-US" sz="2400" dirty="0"/>
              <a:t>了</a:t>
            </a:r>
            <a:r>
              <a:rPr lang="en-US" altLang="zh-CN" sz="2400" dirty="0"/>
              <a:t>NoSQL</a:t>
            </a:r>
            <a:r>
              <a:rPr lang="zh-CN" altLang="en-US" sz="2400" dirty="0"/>
              <a:t>系统和传统数据库事务管理功能的新型数据库系统。</a:t>
            </a:r>
          </a:p>
          <a:p>
            <a:pPr lvl="1"/>
            <a:r>
              <a:rPr lang="en-US" altLang="zh-CN" dirty="0" smtClean="0"/>
              <a:t>       </a:t>
            </a:r>
            <a:r>
              <a:rPr lang="en-US" altLang="zh-CN" dirty="0" err="1" smtClean="0"/>
              <a:t>NewSQL</a:t>
            </a:r>
            <a:r>
              <a:rPr lang="zh-CN" altLang="en-US" dirty="0" smtClean="0"/>
              <a:t>是</a:t>
            </a:r>
            <a:r>
              <a:rPr lang="zh-CN" altLang="en-US" dirty="0"/>
              <a:t>对各种新的可扩展</a:t>
            </a:r>
            <a:r>
              <a:rPr lang="en-US" altLang="zh-CN" dirty="0"/>
              <a:t>/</a:t>
            </a:r>
            <a:r>
              <a:rPr lang="zh-CN" altLang="en-US" dirty="0"/>
              <a:t>高性能数据库的简称</a:t>
            </a:r>
            <a:r>
              <a:rPr lang="zh-CN" altLang="en-US" dirty="0" smtClean="0"/>
              <a:t>，针对</a:t>
            </a:r>
            <a:r>
              <a:rPr lang="en-US" altLang="zh-CN" dirty="0"/>
              <a:t>OLTP</a:t>
            </a:r>
            <a:r>
              <a:rPr lang="zh-CN" altLang="en-US" dirty="0"/>
              <a:t>（读</a:t>
            </a:r>
            <a:r>
              <a:rPr lang="en-US" altLang="zh-CN" dirty="0"/>
              <a:t>-</a:t>
            </a:r>
            <a:r>
              <a:rPr lang="zh-CN" altLang="en-US" dirty="0"/>
              <a:t>写）工作负载，追求提供和</a:t>
            </a:r>
            <a:r>
              <a:rPr lang="en-US" altLang="zh-CN" dirty="0"/>
              <a:t>NoSQL</a:t>
            </a:r>
            <a:r>
              <a:rPr lang="zh-CN" altLang="en-US" dirty="0"/>
              <a:t>系统相同的</a:t>
            </a:r>
            <a:r>
              <a:rPr lang="zh-CN" altLang="en-US" dirty="0">
                <a:solidFill>
                  <a:srgbClr val="FF0000"/>
                </a:solidFill>
              </a:rPr>
              <a:t>扩展性能</a:t>
            </a:r>
            <a:r>
              <a:rPr lang="zh-CN" altLang="en-US" dirty="0" smtClean="0"/>
              <a:t>，还</a:t>
            </a:r>
            <a:r>
              <a:rPr lang="zh-CN" altLang="en-US" dirty="0"/>
              <a:t>保持了传统关系数据库支持</a:t>
            </a:r>
            <a:r>
              <a:rPr lang="en-US" altLang="zh-CN" dirty="0">
                <a:solidFill>
                  <a:srgbClr val="FF0000"/>
                </a:solidFill>
              </a:rPr>
              <a:t>ACID</a:t>
            </a:r>
            <a:r>
              <a:rPr lang="zh-CN" altLang="en-US" dirty="0">
                <a:solidFill>
                  <a:srgbClr val="FF0000"/>
                </a:solidFill>
              </a:rPr>
              <a:t>和</a:t>
            </a:r>
            <a:r>
              <a:rPr lang="en-US" altLang="zh-CN" dirty="0">
                <a:solidFill>
                  <a:srgbClr val="FF0000"/>
                </a:solidFill>
              </a:rPr>
              <a:t>SQL</a:t>
            </a:r>
            <a:r>
              <a:rPr lang="zh-CN" altLang="en-US" dirty="0">
                <a:solidFill>
                  <a:srgbClr val="FF0000"/>
                </a:solidFill>
              </a:rPr>
              <a:t>等</a:t>
            </a:r>
            <a:r>
              <a:rPr lang="zh-CN" altLang="en-US" dirty="0" smtClean="0">
                <a:solidFill>
                  <a:srgbClr val="FF0000"/>
                </a:solidFill>
              </a:rPr>
              <a:t>特性</a:t>
            </a:r>
            <a:r>
              <a:rPr lang="zh-CN" altLang="en-US" dirty="0" smtClean="0"/>
              <a:t>。</a:t>
            </a:r>
            <a:endParaRPr lang="en-US" altLang="zh-CN" dirty="0" smtClean="0"/>
          </a:p>
          <a:p>
            <a:r>
              <a:rPr lang="en-US" altLang="zh-CN" sz="2400" dirty="0" smtClean="0"/>
              <a:t>       </a:t>
            </a:r>
            <a:r>
              <a:rPr lang="en-US" altLang="zh-CN" sz="2400" dirty="0" err="1" smtClean="0"/>
              <a:t>NewSQL</a:t>
            </a:r>
            <a:r>
              <a:rPr lang="zh-CN" altLang="en-US" sz="2400" dirty="0"/>
              <a:t>系统虽然在的内部结构变化很大，但是它们有两个显着的共同特点</a:t>
            </a:r>
            <a:r>
              <a:rPr lang="zh-CN" altLang="en-US" sz="2400" dirty="0" smtClean="0"/>
              <a:t>：</a:t>
            </a:r>
            <a:endParaRPr lang="en-US" altLang="zh-CN" sz="2400" dirty="0" smtClean="0"/>
          </a:p>
          <a:p>
            <a:r>
              <a:rPr lang="en-US" altLang="zh-CN" sz="2400" dirty="0" smtClean="0"/>
              <a:t>(</a:t>
            </a:r>
            <a:r>
              <a:rPr lang="en-US" altLang="zh-CN" sz="2400" dirty="0"/>
              <a:t>1</a:t>
            </a:r>
            <a:r>
              <a:rPr lang="en-US" altLang="zh-CN" sz="2400" dirty="0" smtClean="0"/>
              <a:t>)</a:t>
            </a:r>
            <a:r>
              <a:rPr lang="zh-CN" altLang="en-US" sz="2400" dirty="0" smtClean="0"/>
              <a:t>支持关系数据模型；</a:t>
            </a:r>
            <a:endParaRPr lang="en-US" altLang="zh-CN" sz="2400" dirty="0" smtClean="0"/>
          </a:p>
          <a:p>
            <a:r>
              <a:rPr lang="en-US" altLang="zh-CN" sz="2400" dirty="0" smtClean="0"/>
              <a:t>(</a:t>
            </a:r>
            <a:r>
              <a:rPr lang="en-US" altLang="zh-CN" sz="2400" dirty="0"/>
              <a:t>2</a:t>
            </a:r>
            <a:r>
              <a:rPr lang="en-US" altLang="zh-CN" sz="2400" dirty="0" smtClean="0"/>
              <a:t>)</a:t>
            </a:r>
            <a:r>
              <a:rPr lang="zh-CN" altLang="en-US" sz="2400" dirty="0" smtClean="0"/>
              <a:t>使用</a:t>
            </a:r>
            <a:r>
              <a:rPr lang="en-US" altLang="zh-CN" sz="2400" dirty="0"/>
              <a:t>SQL</a:t>
            </a:r>
            <a:r>
              <a:rPr lang="zh-CN" altLang="en-US" sz="2400" dirty="0"/>
              <a:t>作为其主要的接口</a:t>
            </a:r>
            <a:r>
              <a:rPr lang="zh-CN" altLang="en-US" sz="2400" dirty="0" smtClean="0"/>
              <a:t>。</a:t>
            </a:r>
            <a:endParaRPr lang="en-US" altLang="zh-CN" sz="2400" dirty="0" smtClean="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79</a:t>
            </a:fld>
            <a:endParaRPr lang="zh-CN" altLang="en-US" dirty="0"/>
          </a:p>
        </p:txBody>
      </p:sp>
    </p:spTree>
    <p:extLst>
      <p:ext uri="{BB962C8B-B14F-4D97-AF65-F5344CB8AC3E}">
        <p14:creationId xmlns:p14="http://schemas.microsoft.com/office/powerpoint/2010/main" val="31944876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3436"/>
            <a:ext cx="10515600" cy="920336"/>
          </a:xfrm>
        </p:spPr>
        <p:txBody>
          <a:bodyPr/>
          <a:lstStyle/>
          <a:p>
            <a:r>
              <a:rPr kumimoji="1" lang="en-US" altLang="zh-CN" dirty="0"/>
              <a:t>6.1.2 </a:t>
            </a:r>
            <a:r>
              <a:rPr kumimoji="1" lang="zh-CN" altLang="en-US" dirty="0"/>
              <a:t>客户</a:t>
            </a:r>
            <a:r>
              <a:rPr kumimoji="1" lang="en-US" altLang="zh-CN" dirty="0"/>
              <a:t>-</a:t>
            </a:r>
            <a:r>
              <a:rPr kumimoji="1" lang="zh-CN" altLang="en-US" dirty="0"/>
              <a:t>服务器体系架构</a:t>
            </a:r>
            <a:endParaRPr lang="zh-CN" altLang="en-US" dirty="0"/>
          </a:p>
        </p:txBody>
      </p:sp>
      <p:sp>
        <p:nvSpPr>
          <p:cNvPr id="3" name="内容占位符 2"/>
          <p:cNvSpPr>
            <a:spLocks noGrp="1"/>
          </p:cNvSpPr>
          <p:nvPr>
            <p:ph idx="1"/>
          </p:nvPr>
        </p:nvSpPr>
        <p:spPr>
          <a:xfrm>
            <a:off x="838200" y="933772"/>
            <a:ext cx="10515600" cy="5647898"/>
          </a:xfrm>
        </p:spPr>
        <p:txBody>
          <a:bodyPr>
            <a:noAutofit/>
          </a:bodyPr>
          <a:lstStyle/>
          <a:p>
            <a:pPr lvl="1"/>
            <a:r>
              <a:rPr lang="en-US" altLang="zh-CN" dirty="0" smtClean="0"/>
              <a:t>       </a:t>
            </a:r>
            <a:r>
              <a:rPr lang="zh-CN" altLang="zh-CN" dirty="0" smtClean="0"/>
              <a:t>客户</a:t>
            </a:r>
            <a:r>
              <a:rPr lang="en-US" altLang="zh-CN" dirty="0"/>
              <a:t>-</a:t>
            </a:r>
            <a:r>
              <a:rPr lang="zh-CN" altLang="zh-CN" dirty="0"/>
              <a:t>服务器体系架构指由一个节点作为服务器，其他节点作为客户，通过网络和服务器节点进行连接的体系架构。 </a:t>
            </a:r>
            <a:endParaRPr lang="en-US" altLang="zh-CN" dirty="0"/>
          </a:p>
          <a:p>
            <a:pPr algn="just"/>
            <a:r>
              <a:rPr lang="zh-CN" altLang="en-US" sz="2400" b="1" dirty="0" smtClean="0"/>
              <a:t>特征</a:t>
            </a:r>
            <a:endParaRPr lang="zh-CN" altLang="en-US" sz="2400" b="1" dirty="0"/>
          </a:p>
          <a:p>
            <a:pPr algn="just">
              <a:buFont typeface="Wingdings" panose="05000000000000000000" pitchFamily="2" charset="2"/>
              <a:buChar char="Ø"/>
            </a:pPr>
            <a:r>
              <a:rPr lang="zh-CN" altLang="en-US" sz="2400" dirty="0" smtClean="0"/>
              <a:t>客户端一般需安装客户端系统，以维护用户的基本操作，向服务器端发送请求并接收服务器端返回的数据（不一定是应用程序所需的最终结果）</a:t>
            </a:r>
            <a:endParaRPr lang="zh-CN" altLang="en-US" sz="2400" dirty="0"/>
          </a:p>
          <a:p>
            <a:pPr algn="just">
              <a:buFont typeface="Wingdings" panose="05000000000000000000" pitchFamily="2" charset="2"/>
              <a:buChar char="Ø"/>
            </a:pPr>
            <a:r>
              <a:rPr lang="zh-CN" altLang="en-US" sz="2400" dirty="0" smtClean="0"/>
              <a:t>服务器端安装服务系统</a:t>
            </a:r>
            <a:endParaRPr lang="zh-CN" altLang="en-US" sz="2400" dirty="0"/>
          </a:p>
          <a:p>
            <a:pPr algn="just">
              <a:buFont typeface="Wingdings" panose="05000000000000000000" pitchFamily="2" charset="2"/>
              <a:buChar char="Ø"/>
            </a:pPr>
            <a:r>
              <a:rPr lang="zh-CN" altLang="en-US" sz="2400" dirty="0" smtClean="0"/>
              <a:t>数据库系统分为前后端，显示、报表生成多部署在前端；数据访问、并发控制、故障恢复等多部署在后端。</a:t>
            </a:r>
            <a:endParaRPr lang="en-US" altLang="zh-CN" sz="2400" dirty="0" smtClean="0"/>
          </a:p>
          <a:p>
            <a:pPr algn="just">
              <a:buFont typeface="Wingdings" panose="05000000000000000000" pitchFamily="2" charset="2"/>
              <a:buChar char="Ø"/>
            </a:pPr>
            <a:r>
              <a:rPr lang="zh-CN" altLang="en-US" sz="2400" dirty="0" smtClean="0"/>
              <a:t>数据处理的中间环节动作部署可考虑在前后端之间调整</a:t>
            </a:r>
            <a:endParaRPr lang="zh-CN" altLang="en-US" sz="2400"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8</a:t>
            </a:fld>
            <a:endParaRPr lang="zh-CN" altLang="en-US" dirty="0"/>
          </a:p>
        </p:txBody>
      </p:sp>
    </p:spTree>
    <p:extLst>
      <p:ext uri="{BB962C8B-B14F-4D97-AF65-F5344CB8AC3E}">
        <p14:creationId xmlns:p14="http://schemas.microsoft.com/office/powerpoint/2010/main" val="262400596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6.4.1 </a:t>
            </a:r>
            <a:r>
              <a:rPr lang="zh-CN" altLang="en-US" dirty="0"/>
              <a:t>大数据管理体系结构概述（续）</a:t>
            </a:r>
          </a:p>
        </p:txBody>
      </p:sp>
      <p:sp>
        <p:nvSpPr>
          <p:cNvPr id="3" name="内容占位符 2"/>
          <p:cNvSpPr>
            <a:spLocks noGrp="1"/>
          </p:cNvSpPr>
          <p:nvPr>
            <p:ph idx="1"/>
          </p:nvPr>
        </p:nvSpPr>
        <p:spPr>
          <a:xfrm>
            <a:off x="838199" y="1285462"/>
            <a:ext cx="10147663" cy="5572538"/>
          </a:xfrm>
        </p:spPr>
        <p:txBody>
          <a:bodyPr>
            <a:normAutofit/>
          </a:bodyPr>
          <a:lstStyle/>
          <a:p>
            <a:r>
              <a:rPr lang="zh-CN" altLang="en-US" sz="2400" dirty="0" smtClean="0"/>
              <a:t>       已知</a:t>
            </a:r>
            <a:r>
              <a:rPr lang="zh-CN" altLang="en-US" sz="2400" dirty="0"/>
              <a:t>的第一个</a:t>
            </a:r>
            <a:r>
              <a:rPr lang="en-US" altLang="zh-CN" sz="2400" dirty="0" err="1"/>
              <a:t>NewSQL</a:t>
            </a:r>
            <a:r>
              <a:rPr lang="zh-CN" altLang="en-US" sz="2400" dirty="0"/>
              <a:t>系统叫做</a:t>
            </a:r>
            <a:r>
              <a:rPr lang="en-US" altLang="zh-CN" sz="2400" dirty="0"/>
              <a:t>H-Store</a:t>
            </a:r>
            <a:r>
              <a:rPr lang="zh-CN" altLang="en-US" sz="2400" dirty="0"/>
              <a:t>，它是一个分布式并行内存数据库系统，由美国布朗大学、麻省理工学院和耶鲁大学联合开发，其商用版本是</a:t>
            </a:r>
            <a:r>
              <a:rPr lang="en-US" altLang="zh-CN" sz="2400" dirty="0"/>
              <a:t>VoltDB </a:t>
            </a:r>
            <a:r>
              <a:rPr lang="zh-CN" altLang="en-US" sz="2400" dirty="0"/>
              <a:t>。</a:t>
            </a:r>
            <a:endParaRPr lang="en-US" altLang="zh-CN" sz="2400" dirty="0" smtClean="0"/>
          </a:p>
          <a:p>
            <a:endParaRPr lang="en-US" altLang="zh-CN" sz="2400" dirty="0" smtClean="0"/>
          </a:p>
          <a:p>
            <a:r>
              <a:rPr lang="en-US" altLang="zh-CN" sz="2400" dirty="0" smtClean="0"/>
              <a:t>H-Store</a:t>
            </a:r>
            <a:r>
              <a:rPr lang="zh-CN" altLang="en-US" sz="2400" dirty="0"/>
              <a:t>的重要意义</a:t>
            </a:r>
            <a:r>
              <a:rPr lang="zh-CN" altLang="en-US" sz="2400" dirty="0" smtClean="0"/>
              <a:t>在于：它</a:t>
            </a:r>
            <a:r>
              <a:rPr lang="zh-CN" altLang="en-US" sz="2400" dirty="0"/>
              <a:t>是第一个实现</a:t>
            </a:r>
            <a:r>
              <a:rPr lang="zh-CN" altLang="en-US" sz="2400" dirty="0" smtClean="0"/>
              <a:t>的代表性的</a:t>
            </a:r>
            <a:r>
              <a:rPr lang="en-US" altLang="zh-CN" sz="2400" dirty="0" err="1" smtClean="0"/>
              <a:t>NewSQL</a:t>
            </a:r>
            <a:r>
              <a:rPr lang="zh-CN" altLang="en-US" sz="2400" dirty="0" smtClean="0"/>
              <a:t>系统，一种新型</a:t>
            </a:r>
            <a:r>
              <a:rPr lang="zh-CN" altLang="en-US" sz="2400" dirty="0"/>
              <a:t>并行</a:t>
            </a:r>
            <a:r>
              <a:rPr lang="zh-CN" altLang="en-US" sz="2400" dirty="0" smtClean="0"/>
              <a:t>数据库管理系统。它提供</a:t>
            </a:r>
            <a:r>
              <a:rPr lang="zh-CN" altLang="en-US" sz="2400" dirty="0"/>
              <a:t>了</a:t>
            </a:r>
            <a:r>
              <a:rPr lang="en-US" altLang="zh-CN" sz="2400" dirty="0"/>
              <a:t>NoSQL</a:t>
            </a:r>
            <a:r>
              <a:rPr lang="zh-CN" altLang="en-US" sz="2400" dirty="0"/>
              <a:t>系统所具有的高吞吐量和高</a:t>
            </a:r>
            <a:r>
              <a:rPr lang="zh-CN" altLang="en-US" sz="2400" dirty="0" smtClean="0"/>
              <a:t>可用性，且</a:t>
            </a:r>
            <a:r>
              <a:rPr lang="zh-CN" altLang="en-US" sz="2400" dirty="0"/>
              <a:t>并没有放弃传统</a:t>
            </a:r>
            <a:r>
              <a:rPr lang="en-US" altLang="zh-CN" sz="2400" dirty="0"/>
              <a:t>DBMS</a:t>
            </a:r>
            <a:r>
              <a:rPr lang="zh-CN" altLang="en-US" sz="2400" dirty="0"/>
              <a:t>的事务处理的功能</a:t>
            </a:r>
            <a:r>
              <a:rPr lang="zh-CN" altLang="en-US" sz="2400" dirty="0" smtClean="0"/>
              <a:t>。</a:t>
            </a:r>
            <a:endParaRPr lang="en-US" altLang="zh-CN" sz="2400" dirty="0" smtClean="0"/>
          </a:p>
          <a:p>
            <a:r>
              <a:rPr lang="en-US" altLang="zh-CN" sz="2400" dirty="0" smtClean="0">
                <a:solidFill>
                  <a:srgbClr val="00B0F0"/>
                </a:solidFill>
              </a:rPr>
              <a:t>H-Store</a:t>
            </a:r>
            <a:r>
              <a:rPr lang="zh-CN" altLang="en-US" sz="2400" dirty="0" smtClean="0">
                <a:solidFill>
                  <a:srgbClr val="00B0F0"/>
                </a:solidFill>
              </a:rPr>
              <a:t>系统</a:t>
            </a:r>
            <a:r>
              <a:rPr lang="zh-CN" altLang="en-US" sz="2400" dirty="0">
                <a:solidFill>
                  <a:srgbClr val="00B0F0"/>
                </a:solidFill>
              </a:rPr>
              <a:t>能够在多台计算机上进行并行计算，以提高吞吐量，而不是运行在一个超</a:t>
            </a:r>
            <a:r>
              <a:rPr lang="zh-CN" altLang="en-US" sz="2400" dirty="0" smtClean="0">
                <a:solidFill>
                  <a:srgbClr val="00B0F0"/>
                </a:solidFill>
              </a:rPr>
              <a:t>强，昂贵</a:t>
            </a:r>
            <a:r>
              <a:rPr lang="zh-CN" altLang="en-US" sz="2400" dirty="0">
                <a:solidFill>
                  <a:srgbClr val="00B0F0"/>
                </a:solidFill>
              </a:rPr>
              <a:t>的单节点计算机上</a:t>
            </a:r>
            <a:r>
              <a:rPr lang="zh-CN" altLang="en-US" sz="2400" dirty="0" smtClean="0">
                <a:solidFill>
                  <a:srgbClr val="00B0F0"/>
                </a:solidFill>
              </a:rPr>
              <a:t>。</a:t>
            </a:r>
            <a:r>
              <a:rPr lang="zh-CN" altLang="en-US" sz="2400" dirty="0">
                <a:solidFill>
                  <a:srgbClr val="00B0F0"/>
                </a:solidFill>
              </a:rPr>
              <a:t> </a:t>
            </a:r>
          </a:p>
          <a:p>
            <a:endParaRPr lang="en-US" altLang="zh-CN" sz="2400" dirty="0" smtClean="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80</a:t>
            </a:fld>
            <a:endParaRPr lang="zh-CN" altLang="en-US" dirty="0"/>
          </a:p>
        </p:txBody>
      </p:sp>
    </p:spTree>
    <p:extLst>
      <p:ext uri="{BB962C8B-B14F-4D97-AF65-F5344CB8AC3E}">
        <p14:creationId xmlns:p14="http://schemas.microsoft.com/office/powerpoint/2010/main" val="250252696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6.4.1 </a:t>
            </a:r>
            <a:r>
              <a:rPr lang="zh-CN" altLang="en-US" dirty="0"/>
              <a:t>大数据管理体系结构概述（续）</a:t>
            </a:r>
          </a:p>
        </p:txBody>
      </p:sp>
      <p:sp>
        <p:nvSpPr>
          <p:cNvPr id="3" name="内容占位符 2"/>
          <p:cNvSpPr>
            <a:spLocks noGrp="1"/>
          </p:cNvSpPr>
          <p:nvPr>
            <p:ph idx="1"/>
          </p:nvPr>
        </p:nvSpPr>
        <p:spPr>
          <a:xfrm>
            <a:off x="838199" y="1285462"/>
            <a:ext cx="10147663" cy="5572538"/>
          </a:xfrm>
        </p:spPr>
        <p:txBody>
          <a:bodyPr>
            <a:normAutofit fontScale="85000" lnSpcReduction="10000"/>
          </a:bodyPr>
          <a:lstStyle/>
          <a:p>
            <a:r>
              <a:rPr lang="en-US" altLang="zh-CN" dirty="0" smtClean="0"/>
              <a:t>       </a:t>
            </a:r>
            <a:r>
              <a:rPr lang="en-US" altLang="zh-CN" dirty="0" err="1" smtClean="0"/>
              <a:t>NewSQL</a:t>
            </a:r>
            <a:r>
              <a:rPr lang="zh-CN" altLang="en-US" dirty="0" smtClean="0"/>
              <a:t>系统目前典型实现方案之一是采用分布式机群新架构，其中</a:t>
            </a:r>
            <a:r>
              <a:rPr lang="zh-CN" altLang="en-US" dirty="0"/>
              <a:t>每个节点拥有一个数据</a:t>
            </a:r>
            <a:r>
              <a:rPr lang="zh-CN" altLang="en-US" dirty="0" smtClean="0"/>
              <a:t>子集， </a:t>
            </a:r>
            <a:r>
              <a:rPr lang="en-US" altLang="zh-CN" dirty="0"/>
              <a:t>SQL</a:t>
            </a:r>
            <a:r>
              <a:rPr lang="zh-CN" altLang="en-US" dirty="0"/>
              <a:t>查询被分成查询片段发送给自己所在的数据的节点上执行</a:t>
            </a:r>
            <a:r>
              <a:rPr lang="zh-CN" altLang="en-US" dirty="0" smtClean="0"/>
              <a:t>。数据库</a:t>
            </a:r>
            <a:r>
              <a:rPr lang="zh-CN" altLang="en-US" dirty="0"/>
              <a:t>可以通过添加额外的节点来线性扩展</a:t>
            </a:r>
            <a:r>
              <a:rPr lang="zh-CN" altLang="en-US" dirty="0" smtClean="0"/>
              <a:t>。代表系统包括：</a:t>
            </a:r>
            <a:r>
              <a:rPr lang="en-US" altLang="zh-CN" dirty="0" smtClean="0"/>
              <a:t>Google</a:t>
            </a:r>
            <a:r>
              <a:rPr lang="en-US" altLang="zh-CN" dirty="0"/>
              <a:t> Spanner, VoltDB, </a:t>
            </a:r>
            <a:r>
              <a:rPr lang="en-US" altLang="zh-CN" dirty="0" err="1"/>
              <a:t>Clustrix</a:t>
            </a:r>
            <a:r>
              <a:rPr lang="en-US" altLang="zh-CN" dirty="0"/>
              <a:t>, </a:t>
            </a:r>
            <a:r>
              <a:rPr lang="en-US" altLang="zh-CN" dirty="0" err="1" smtClean="0"/>
              <a:t>NuoDB</a:t>
            </a:r>
            <a:r>
              <a:rPr lang="zh-CN" altLang="en-US" dirty="0" smtClean="0"/>
              <a:t>。</a:t>
            </a:r>
            <a:endParaRPr lang="zh-CN" altLang="en-US" dirty="0"/>
          </a:p>
          <a:p>
            <a:r>
              <a:rPr lang="zh-CN" altLang="en-US" dirty="0" smtClean="0"/>
              <a:t>其他代表性实现方案还包括：</a:t>
            </a:r>
            <a:endParaRPr lang="en-US" altLang="zh-CN" dirty="0" smtClean="0"/>
          </a:p>
          <a:p>
            <a:pPr marL="457200" indent="-457200">
              <a:buFont typeface="Wingdings" panose="05000000000000000000" pitchFamily="2" charset="2"/>
              <a:buChar char="Ø"/>
            </a:pPr>
            <a:r>
              <a:rPr lang="zh-CN" altLang="en-US" dirty="0" smtClean="0"/>
              <a:t>采用单一主节点数据源和一组用于事务处理的节点的新架构方案，事务处理节点</a:t>
            </a:r>
            <a:r>
              <a:rPr lang="zh-CN" altLang="en-US" dirty="0"/>
              <a:t>接到特定的</a:t>
            </a:r>
            <a:r>
              <a:rPr lang="en-US" altLang="zh-CN" dirty="0"/>
              <a:t>SQL</a:t>
            </a:r>
            <a:r>
              <a:rPr lang="zh-CN" altLang="en-US" dirty="0"/>
              <a:t>查询后</a:t>
            </a:r>
            <a:r>
              <a:rPr lang="zh-CN" altLang="en-US" dirty="0" smtClean="0"/>
              <a:t>，把所</a:t>
            </a:r>
            <a:r>
              <a:rPr lang="zh-CN" altLang="en-US" dirty="0"/>
              <a:t>需</a:t>
            </a:r>
            <a:r>
              <a:rPr lang="zh-CN" altLang="en-US" dirty="0" smtClean="0"/>
              <a:t>的数据</a:t>
            </a:r>
            <a:r>
              <a:rPr lang="zh-CN" altLang="en-US" dirty="0"/>
              <a:t>从主</a:t>
            </a:r>
            <a:r>
              <a:rPr lang="zh-CN" altLang="en-US" dirty="0" smtClean="0"/>
              <a:t>节点取回后</a:t>
            </a:r>
            <a:r>
              <a:rPr lang="zh-CN" altLang="en-US" dirty="0"/>
              <a:t>执行</a:t>
            </a:r>
            <a:r>
              <a:rPr lang="en-US" altLang="zh-CN" dirty="0"/>
              <a:t>SQL</a:t>
            </a:r>
            <a:r>
              <a:rPr lang="zh-CN" altLang="en-US" dirty="0"/>
              <a:t>查询，再返回结果。</a:t>
            </a:r>
          </a:p>
          <a:p>
            <a:pPr marL="457200" indent="-457200">
              <a:buFont typeface="Wingdings" panose="05000000000000000000" pitchFamily="2" charset="2"/>
              <a:buChar char="Ø"/>
            </a:pPr>
            <a:r>
              <a:rPr lang="zh-CN" altLang="en-US" dirty="0" smtClean="0"/>
              <a:t>高度优化的</a:t>
            </a:r>
            <a:r>
              <a:rPr lang="en-US" altLang="zh-CN" dirty="0" smtClean="0"/>
              <a:t>SQL</a:t>
            </a:r>
            <a:r>
              <a:rPr lang="zh-CN" altLang="en-US" dirty="0" smtClean="0"/>
              <a:t>引擎方案，</a:t>
            </a:r>
            <a:r>
              <a:rPr lang="zh-CN" altLang="en-US" dirty="0"/>
              <a:t>系统</a:t>
            </a:r>
            <a:r>
              <a:rPr lang="zh-CN" altLang="en-US" dirty="0" smtClean="0"/>
              <a:t>提供</a:t>
            </a:r>
            <a:r>
              <a:rPr lang="en-US" altLang="zh-CN" dirty="0" smtClean="0"/>
              <a:t>MySQL</a:t>
            </a:r>
            <a:r>
              <a:rPr lang="zh-CN" altLang="en-US" dirty="0"/>
              <a:t>相同的编程接口，但扩展性比内置的引擎</a:t>
            </a:r>
            <a:r>
              <a:rPr lang="en-US" altLang="zh-CN" dirty="0" err="1"/>
              <a:t>InnoDB</a:t>
            </a:r>
            <a:r>
              <a:rPr lang="zh-CN" altLang="en-US" dirty="0"/>
              <a:t>更好</a:t>
            </a:r>
            <a:r>
              <a:rPr lang="zh-CN" altLang="en-US" dirty="0" smtClean="0"/>
              <a:t>。典型系统：</a:t>
            </a:r>
            <a:r>
              <a:rPr lang="en-US" altLang="zh-CN" dirty="0" err="1"/>
              <a:t>TokuDB</a:t>
            </a:r>
            <a:r>
              <a:rPr lang="en-US" altLang="zh-CN" dirty="0"/>
              <a:t>, MemSQL</a:t>
            </a:r>
            <a:r>
              <a:rPr lang="zh-CN" altLang="en-US" dirty="0" smtClean="0"/>
              <a:t>。</a:t>
            </a:r>
            <a:endParaRPr lang="en-US" altLang="zh-CN" dirty="0" smtClean="0"/>
          </a:p>
          <a:p>
            <a:pPr marL="457200" indent="-457200">
              <a:buFont typeface="Wingdings" panose="05000000000000000000" pitchFamily="2" charset="2"/>
              <a:buChar char="Ø"/>
            </a:pPr>
            <a:r>
              <a:rPr lang="zh-CN" altLang="en-US" dirty="0" smtClean="0"/>
              <a:t>依据中间件层提供透明分片的方案，</a:t>
            </a:r>
            <a:r>
              <a:rPr lang="zh-CN" altLang="en-US" dirty="0"/>
              <a:t>数据库自动分割在多个节点运行</a:t>
            </a:r>
            <a:r>
              <a:rPr lang="zh-CN" altLang="en-US" dirty="0" smtClean="0"/>
              <a:t>。典型系统：</a:t>
            </a:r>
            <a:r>
              <a:rPr lang="en-US" altLang="zh-CN" dirty="0" err="1"/>
              <a:t>ScaleBase</a:t>
            </a:r>
            <a:r>
              <a:rPr lang="zh-CN" altLang="en-US" dirty="0"/>
              <a:t>，</a:t>
            </a:r>
            <a:r>
              <a:rPr lang="en-US" altLang="zh-CN" dirty="0" err="1"/>
              <a:t>dbShards</a:t>
            </a:r>
            <a:r>
              <a:rPr lang="en-US" altLang="zh-CN" dirty="0"/>
              <a:t>, </a:t>
            </a:r>
            <a:r>
              <a:rPr lang="en-US" altLang="zh-CN" dirty="0" err="1"/>
              <a:t>Scalearc</a:t>
            </a:r>
            <a:r>
              <a:rPr lang="zh-CN" altLang="en-US" dirty="0" smtClean="0"/>
              <a:t>。</a:t>
            </a:r>
            <a:endParaRPr lang="zh-CN" altLang="en-US"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81</a:t>
            </a:fld>
            <a:endParaRPr lang="zh-CN" altLang="en-US" dirty="0"/>
          </a:p>
        </p:txBody>
      </p:sp>
    </p:spTree>
    <p:extLst>
      <p:ext uri="{BB962C8B-B14F-4D97-AF65-F5344CB8AC3E}">
        <p14:creationId xmlns:p14="http://schemas.microsoft.com/office/powerpoint/2010/main" val="12693364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smtClean="0"/>
              <a:t>NoSql</a:t>
            </a:r>
            <a:r>
              <a:rPr lang="zh-CN" altLang="en-US" dirty="0"/>
              <a:t>、</a:t>
            </a:r>
            <a:r>
              <a:rPr lang="en-US" altLang="zh-CN" dirty="0" err="1"/>
              <a:t>NewSQL</a:t>
            </a:r>
            <a:r>
              <a:rPr lang="zh-CN" altLang="en-US" dirty="0"/>
              <a:t>与经典</a:t>
            </a:r>
            <a:r>
              <a:rPr lang="en-US" altLang="zh-CN" dirty="0"/>
              <a:t>RDB</a:t>
            </a:r>
            <a:r>
              <a:rPr lang="zh-CN" altLang="en-US" dirty="0"/>
              <a:t>对比</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82</a:t>
            </a:fld>
            <a:endParaRPr lang="zh-CN" altLang="en-US" dirty="0"/>
          </a:p>
        </p:txBody>
      </p:sp>
      <p:graphicFrame>
        <p:nvGraphicFramePr>
          <p:cNvPr id="5" name="内容占位符 3"/>
          <p:cNvGraphicFramePr>
            <a:graphicFrameLocks/>
          </p:cNvGraphicFramePr>
          <p:nvPr>
            <p:extLst>
              <p:ext uri="{D42A27DB-BD31-4B8C-83A1-F6EECF244321}">
                <p14:modId xmlns:p14="http://schemas.microsoft.com/office/powerpoint/2010/main" val="2199572690"/>
              </p:ext>
            </p:extLst>
          </p:nvPr>
        </p:nvGraphicFramePr>
        <p:xfrm>
          <a:off x="838200" y="1285462"/>
          <a:ext cx="9664069" cy="4716759"/>
        </p:xfrm>
        <a:graphic>
          <a:graphicData uri="http://schemas.openxmlformats.org/drawingml/2006/table">
            <a:tbl>
              <a:tblPr firstRow="1" bandRow="1">
                <a:tableStyleId>{5940675A-B579-460E-94D1-54222C63F5DA}</a:tableStyleId>
              </a:tblPr>
              <a:tblGrid>
                <a:gridCol w="1782900">
                  <a:extLst>
                    <a:ext uri="{9D8B030D-6E8A-4147-A177-3AD203B41FA5}">
                      <a16:colId xmlns:a16="http://schemas.microsoft.com/office/drawing/2014/main" val="20000"/>
                    </a:ext>
                  </a:extLst>
                </a:gridCol>
                <a:gridCol w="1337175">
                  <a:extLst>
                    <a:ext uri="{9D8B030D-6E8A-4147-A177-3AD203B41FA5}">
                      <a16:colId xmlns:a16="http://schemas.microsoft.com/office/drawing/2014/main" val="20001"/>
                    </a:ext>
                  </a:extLst>
                </a:gridCol>
                <a:gridCol w="1693755">
                  <a:extLst>
                    <a:ext uri="{9D8B030D-6E8A-4147-A177-3AD203B41FA5}">
                      <a16:colId xmlns:a16="http://schemas.microsoft.com/office/drawing/2014/main" val="20002"/>
                    </a:ext>
                  </a:extLst>
                </a:gridCol>
                <a:gridCol w="1158885">
                  <a:extLst>
                    <a:ext uri="{9D8B030D-6E8A-4147-A177-3AD203B41FA5}">
                      <a16:colId xmlns:a16="http://schemas.microsoft.com/office/drawing/2014/main" val="20003"/>
                    </a:ext>
                  </a:extLst>
                </a:gridCol>
                <a:gridCol w="927859">
                  <a:extLst>
                    <a:ext uri="{9D8B030D-6E8A-4147-A177-3AD203B41FA5}">
                      <a16:colId xmlns:a16="http://schemas.microsoft.com/office/drawing/2014/main" val="20004"/>
                    </a:ext>
                  </a:extLst>
                </a:gridCol>
                <a:gridCol w="624015">
                  <a:extLst>
                    <a:ext uri="{9D8B030D-6E8A-4147-A177-3AD203B41FA5}">
                      <a16:colId xmlns:a16="http://schemas.microsoft.com/office/drawing/2014/main" val="20005"/>
                    </a:ext>
                  </a:extLst>
                </a:gridCol>
                <a:gridCol w="2139480">
                  <a:extLst>
                    <a:ext uri="{9D8B030D-6E8A-4147-A177-3AD203B41FA5}">
                      <a16:colId xmlns:a16="http://schemas.microsoft.com/office/drawing/2014/main" val="20006"/>
                    </a:ext>
                  </a:extLst>
                </a:gridCol>
              </a:tblGrid>
              <a:tr h="677023">
                <a:tc rowSpan="2">
                  <a:txBody>
                    <a:bodyPr/>
                    <a:lstStyle/>
                    <a:p>
                      <a:r>
                        <a:rPr lang="zh-CN" altLang="en-US" b="1" i="0" baseline="0" dirty="0" smtClean="0">
                          <a:solidFill>
                            <a:schemeClr val="tx1"/>
                          </a:solidFill>
                        </a:rPr>
                        <a:t>系统名称</a:t>
                      </a:r>
                      <a:endParaRPr lang="zh-CN" altLang="en-US" b="1" i="0" baseline="0" dirty="0">
                        <a:solidFill>
                          <a:schemeClr val="tx1"/>
                        </a:solidFill>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alpha val="86000"/>
                      </a:schemeClr>
                    </a:solidFill>
                  </a:tcPr>
                </a:tc>
                <a:tc>
                  <a:txBody>
                    <a:bodyPr/>
                    <a:lstStyle/>
                    <a:p>
                      <a:r>
                        <a:rPr lang="zh-CN" altLang="en-US" b="1" i="0" baseline="0" dirty="0" smtClean="0">
                          <a:solidFill>
                            <a:schemeClr val="tx1"/>
                          </a:solidFill>
                        </a:rPr>
                        <a:t>易用性</a:t>
                      </a:r>
                      <a:endParaRPr lang="zh-CN" altLang="en-US" b="1" i="0" baseline="0" dirty="0">
                        <a:solidFill>
                          <a:schemeClr val="tx1"/>
                        </a:solidFill>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alpha val="86000"/>
                      </a:schemeClr>
                    </a:solidFill>
                  </a:tcPr>
                </a:tc>
                <a:tc>
                  <a:txBody>
                    <a:bodyPr/>
                    <a:lstStyle/>
                    <a:p>
                      <a:r>
                        <a:rPr lang="zh-CN" altLang="en-US" b="1" i="0" baseline="0" dirty="0" smtClean="0">
                          <a:solidFill>
                            <a:schemeClr val="tx1"/>
                          </a:solidFill>
                        </a:rPr>
                        <a:t>对事物的支持</a:t>
                      </a:r>
                      <a:endParaRPr lang="zh-CN" altLang="en-US" b="1" i="0" baseline="0" dirty="0">
                        <a:solidFill>
                          <a:schemeClr val="tx1"/>
                        </a:solidFill>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alpha val="86000"/>
                      </a:schemeClr>
                    </a:solidFill>
                  </a:tcPr>
                </a:tc>
                <a:tc rowSpan="2">
                  <a:txBody>
                    <a:bodyPr/>
                    <a:lstStyle/>
                    <a:p>
                      <a:r>
                        <a:rPr lang="zh-CN" altLang="en-US" b="1" i="0" baseline="0" dirty="0" smtClean="0">
                          <a:solidFill>
                            <a:schemeClr val="tx1"/>
                          </a:solidFill>
                        </a:rPr>
                        <a:t>扩展性</a:t>
                      </a:r>
                      <a:endParaRPr lang="zh-CN" altLang="en-US" b="1" i="0" baseline="0" dirty="0">
                        <a:solidFill>
                          <a:schemeClr val="tx1"/>
                        </a:solidFill>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alpha val="86000"/>
                      </a:schemeClr>
                    </a:solidFill>
                  </a:tcPr>
                </a:tc>
                <a:tc rowSpan="2">
                  <a:txBody>
                    <a:bodyPr/>
                    <a:lstStyle/>
                    <a:p>
                      <a:r>
                        <a:rPr lang="zh-CN" altLang="en-US" b="1" i="0" baseline="0" dirty="0" smtClean="0">
                          <a:solidFill>
                            <a:schemeClr val="tx1"/>
                          </a:solidFill>
                        </a:rPr>
                        <a:t>数据量</a:t>
                      </a:r>
                      <a:endParaRPr lang="zh-CN" altLang="en-US" b="1" i="0" baseline="0" dirty="0">
                        <a:solidFill>
                          <a:schemeClr val="tx1"/>
                        </a:solidFill>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alpha val="86000"/>
                      </a:schemeClr>
                    </a:solidFill>
                  </a:tcPr>
                </a:tc>
                <a:tc rowSpan="2">
                  <a:txBody>
                    <a:bodyPr/>
                    <a:lstStyle/>
                    <a:p>
                      <a:r>
                        <a:rPr lang="zh-CN" altLang="en-US" b="1" i="0" baseline="0" dirty="0" smtClean="0">
                          <a:solidFill>
                            <a:schemeClr val="tx1"/>
                          </a:solidFill>
                        </a:rPr>
                        <a:t>成本</a:t>
                      </a:r>
                      <a:endParaRPr lang="zh-CN" altLang="en-US" b="1" i="0" baseline="0" dirty="0">
                        <a:solidFill>
                          <a:schemeClr val="tx1"/>
                        </a:solidFill>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alpha val="86000"/>
                      </a:schemeClr>
                    </a:solidFill>
                  </a:tcPr>
                </a:tc>
                <a:tc rowSpan="2">
                  <a:txBody>
                    <a:bodyPr/>
                    <a:lstStyle/>
                    <a:p>
                      <a:r>
                        <a:rPr lang="zh-CN" altLang="en-US" b="1" i="0" baseline="0" dirty="0" smtClean="0">
                          <a:solidFill>
                            <a:schemeClr val="tx1"/>
                          </a:solidFill>
                        </a:rPr>
                        <a:t>代表系统</a:t>
                      </a:r>
                      <a:endParaRPr lang="zh-CN" altLang="en-US" b="1" i="0" baseline="0" dirty="0">
                        <a:solidFill>
                          <a:schemeClr val="tx1"/>
                        </a:solidFill>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alpha val="86000"/>
                      </a:schemeClr>
                    </a:solidFill>
                  </a:tcPr>
                </a:tc>
                <a:extLst>
                  <a:ext uri="{0D108BD9-81ED-4DB2-BD59-A6C34878D82A}">
                    <a16:rowId xmlns:a16="http://schemas.microsoft.com/office/drawing/2014/main" val="10000"/>
                  </a:ext>
                </a:extLst>
              </a:tr>
              <a:tr h="934087">
                <a:tc vMerge="1">
                  <a:txBody>
                    <a:bodyPr/>
                    <a:lstStyle/>
                    <a:p>
                      <a:endParaRPr lang="zh-CN" altLang="en-US"/>
                    </a:p>
                  </a:txBody>
                  <a:tcPr/>
                </a:tc>
                <a:tc>
                  <a:txBody>
                    <a:bodyPr/>
                    <a:lstStyle/>
                    <a:p>
                      <a:r>
                        <a:rPr lang="zh-CN" altLang="en-US" b="1" i="0" baseline="0" dirty="0" smtClean="0">
                          <a:solidFill>
                            <a:schemeClr val="tx1"/>
                          </a:solidFill>
                        </a:rPr>
                        <a:t>操作方式</a:t>
                      </a:r>
                      <a:endParaRPr lang="zh-CN" altLang="en-US" b="1" i="0" baseline="0" dirty="0">
                        <a:solidFill>
                          <a:schemeClr val="tx1"/>
                        </a:solidFill>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alpha val="86000"/>
                      </a:schemeClr>
                    </a:solidFill>
                  </a:tcPr>
                </a:tc>
                <a:tc>
                  <a:txBody>
                    <a:bodyPr/>
                    <a:lstStyle/>
                    <a:p>
                      <a:r>
                        <a:rPr lang="zh-CN" altLang="en-US" b="1" i="0" baseline="0" dirty="0" smtClean="0">
                          <a:solidFill>
                            <a:schemeClr val="tx1"/>
                          </a:solidFill>
                        </a:rPr>
                        <a:t>一致性、并发控制</a:t>
                      </a:r>
                      <a:endParaRPr lang="zh-CN" altLang="en-US" b="1" i="0" baseline="0" dirty="0">
                        <a:solidFill>
                          <a:schemeClr val="tx1"/>
                        </a:solidFill>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alpha val="86000"/>
                      </a:schemeClr>
                    </a:solidFill>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val="10001"/>
                  </a:ext>
                </a:extLst>
              </a:tr>
              <a:tr h="1214313">
                <a:tc>
                  <a:txBody>
                    <a:bodyPr/>
                    <a:lstStyle/>
                    <a:p>
                      <a:r>
                        <a:rPr lang="zh-CN" altLang="en-US" b="1" i="0" baseline="0" dirty="0" smtClean="0">
                          <a:solidFill>
                            <a:schemeClr val="tx1"/>
                          </a:solidFill>
                        </a:rPr>
                        <a:t>经典关系数据库系统</a:t>
                      </a:r>
                      <a:endParaRPr lang="en-US" altLang="zh-CN" b="1" i="0" baseline="0" dirty="0" smtClean="0">
                        <a:solidFill>
                          <a:schemeClr val="tx1"/>
                        </a:solidFill>
                      </a:endParaRPr>
                    </a:p>
                    <a:p>
                      <a:r>
                        <a:rPr lang="en-US" altLang="zh-CN" b="1" i="0" baseline="0" dirty="0" smtClean="0">
                          <a:solidFill>
                            <a:schemeClr val="tx1"/>
                          </a:solidFill>
                        </a:rPr>
                        <a:t>SQL</a:t>
                      </a:r>
                      <a:r>
                        <a:rPr lang="zh-CN" altLang="en-US" b="1" i="0" baseline="0" dirty="0" smtClean="0">
                          <a:solidFill>
                            <a:schemeClr val="tx1"/>
                          </a:solidFill>
                        </a:rPr>
                        <a:t>系统</a:t>
                      </a:r>
                      <a:endParaRPr lang="zh-CN" altLang="en-US" b="1" i="0" baseline="0" dirty="0">
                        <a:solidFill>
                          <a:schemeClr val="tx1"/>
                        </a:solidFill>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alpha val="86000"/>
                      </a:schemeClr>
                    </a:solidFill>
                  </a:tcPr>
                </a:tc>
                <a:tc>
                  <a:txBody>
                    <a:bodyPr/>
                    <a:lstStyle/>
                    <a:p>
                      <a:r>
                        <a:rPr lang="zh-CN" altLang="en-US" b="1" i="0" baseline="0" dirty="0" smtClean="0">
                          <a:solidFill>
                            <a:schemeClr val="tx1"/>
                          </a:solidFill>
                        </a:rPr>
                        <a:t>易用</a:t>
                      </a:r>
                      <a:endParaRPr lang="en-US" altLang="zh-CN" b="1" i="0" baseline="0" dirty="0" smtClean="0">
                        <a:solidFill>
                          <a:schemeClr val="tx1"/>
                        </a:solidFill>
                      </a:endParaRPr>
                    </a:p>
                    <a:p>
                      <a:r>
                        <a:rPr lang="en-US" altLang="zh-CN" b="1" i="0" baseline="0" dirty="0" smtClean="0">
                          <a:solidFill>
                            <a:schemeClr val="tx1"/>
                          </a:solidFill>
                        </a:rPr>
                        <a:t>SQL</a:t>
                      </a:r>
                      <a:endParaRPr lang="zh-CN" altLang="en-US" b="1" i="0" baseline="0" dirty="0">
                        <a:solidFill>
                          <a:schemeClr val="tx1"/>
                        </a:solidFill>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alpha val="86000"/>
                      </a:schemeClr>
                    </a:solidFill>
                  </a:tcPr>
                </a:tc>
                <a:tc>
                  <a:txBody>
                    <a:bodyPr/>
                    <a:lstStyle/>
                    <a:p>
                      <a:r>
                        <a:rPr lang="en-US" altLang="zh-CN" b="1" i="0" baseline="0" dirty="0" smtClean="0">
                          <a:solidFill>
                            <a:schemeClr val="tx1"/>
                          </a:solidFill>
                        </a:rPr>
                        <a:t>ACID</a:t>
                      </a:r>
                    </a:p>
                    <a:p>
                      <a:r>
                        <a:rPr lang="zh-CN" altLang="en-US" b="1" i="0" baseline="0" dirty="0" smtClean="0">
                          <a:solidFill>
                            <a:schemeClr val="tx1"/>
                          </a:solidFill>
                        </a:rPr>
                        <a:t>强一致性</a:t>
                      </a:r>
                      <a:endParaRPr lang="zh-CN" altLang="en-US" b="1" i="0" baseline="0" dirty="0">
                        <a:solidFill>
                          <a:schemeClr val="tx1"/>
                        </a:solidFill>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alpha val="86000"/>
                      </a:schemeClr>
                    </a:solidFill>
                  </a:tcPr>
                </a:tc>
                <a:tc>
                  <a:txBody>
                    <a:bodyPr/>
                    <a:lstStyle/>
                    <a:p>
                      <a:r>
                        <a:rPr lang="en-US" altLang="zh-CN" b="1" i="0" baseline="0" dirty="0" smtClean="0">
                          <a:solidFill>
                            <a:schemeClr val="tx1"/>
                          </a:solidFill>
                        </a:rPr>
                        <a:t>&lt;1000</a:t>
                      </a:r>
                      <a:r>
                        <a:rPr lang="zh-CN" altLang="en-US" b="1" i="0" baseline="0" dirty="0" smtClean="0">
                          <a:solidFill>
                            <a:schemeClr val="tx1"/>
                          </a:solidFill>
                        </a:rPr>
                        <a:t>结点</a:t>
                      </a:r>
                      <a:endParaRPr lang="zh-CN" altLang="en-US" b="1" i="0" baseline="0" dirty="0">
                        <a:solidFill>
                          <a:schemeClr val="tx1"/>
                        </a:solidFill>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alpha val="86000"/>
                      </a:schemeClr>
                    </a:solidFill>
                  </a:tcPr>
                </a:tc>
                <a:tc>
                  <a:txBody>
                    <a:bodyPr/>
                    <a:lstStyle/>
                    <a:p>
                      <a:r>
                        <a:rPr lang="en-US" altLang="zh-CN" b="1" i="0" baseline="0" dirty="0" smtClean="0">
                          <a:solidFill>
                            <a:schemeClr val="tx1"/>
                          </a:solidFill>
                        </a:rPr>
                        <a:t>TB</a:t>
                      </a:r>
                      <a:endParaRPr lang="zh-CN" altLang="en-US" b="1" i="0" baseline="0" dirty="0">
                        <a:solidFill>
                          <a:schemeClr val="tx1"/>
                        </a:solidFill>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alpha val="86000"/>
                      </a:schemeClr>
                    </a:solidFill>
                  </a:tcPr>
                </a:tc>
                <a:tc>
                  <a:txBody>
                    <a:bodyPr/>
                    <a:lstStyle/>
                    <a:p>
                      <a:r>
                        <a:rPr lang="zh-CN" altLang="en-US" b="1" i="0" baseline="0" dirty="0" smtClean="0">
                          <a:solidFill>
                            <a:schemeClr val="tx1"/>
                          </a:solidFill>
                        </a:rPr>
                        <a:t>高</a:t>
                      </a:r>
                      <a:endParaRPr lang="zh-CN" altLang="en-US" b="1" i="0" baseline="0" dirty="0">
                        <a:solidFill>
                          <a:schemeClr val="tx1"/>
                        </a:solidFill>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alpha val="86000"/>
                      </a:schemeClr>
                    </a:solidFill>
                  </a:tcPr>
                </a:tc>
                <a:tc>
                  <a:txBody>
                    <a:bodyPr/>
                    <a:lstStyle/>
                    <a:p>
                      <a:r>
                        <a:rPr lang="en-US" altLang="zh-CN" b="1" i="0" baseline="0" dirty="0" smtClean="0">
                          <a:solidFill>
                            <a:schemeClr val="tx1"/>
                          </a:solidFill>
                        </a:rPr>
                        <a:t>Oracle</a:t>
                      </a:r>
                      <a:r>
                        <a:rPr lang="zh-CN" altLang="en-US" b="1" i="0" baseline="0" dirty="0" smtClean="0">
                          <a:solidFill>
                            <a:schemeClr val="tx1"/>
                          </a:solidFill>
                        </a:rPr>
                        <a:t>，</a:t>
                      </a:r>
                      <a:r>
                        <a:rPr lang="en-US" altLang="zh-CN" b="1" i="0" baseline="0" dirty="0" smtClean="0">
                          <a:solidFill>
                            <a:schemeClr val="tx1"/>
                          </a:solidFill>
                        </a:rPr>
                        <a:t>DB2</a:t>
                      </a:r>
                      <a:r>
                        <a:rPr lang="zh-CN" altLang="en-US" b="1" i="0" baseline="0" dirty="0" smtClean="0">
                          <a:solidFill>
                            <a:schemeClr val="tx1"/>
                          </a:solidFill>
                        </a:rPr>
                        <a:t>，</a:t>
                      </a:r>
                      <a:r>
                        <a:rPr lang="en-US" altLang="zh-CN" b="1" i="0" baseline="0" dirty="0" smtClean="0">
                          <a:solidFill>
                            <a:schemeClr val="tx1"/>
                          </a:solidFill>
                        </a:rPr>
                        <a:t>Greenplum</a:t>
                      </a:r>
                      <a:endParaRPr lang="zh-CN" altLang="en-US" b="1" i="0" baseline="0" dirty="0">
                        <a:solidFill>
                          <a:schemeClr val="tx1"/>
                        </a:solidFill>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alpha val="86000"/>
                      </a:schemeClr>
                    </a:solidFill>
                  </a:tcPr>
                </a:tc>
                <a:extLst>
                  <a:ext uri="{0D108BD9-81ED-4DB2-BD59-A6C34878D82A}">
                    <a16:rowId xmlns:a16="http://schemas.microsoft.com/office/drawing/2014/main" val="10002"/>
                  </a:ext>
                </a:extLst>
              </a:tr>
              <a:tr h="1214313">
                <a:tc>
                  <a:txBody>
                    <a:bodyPr/>
                    <a:lstStyle/>
                    <a:p>
                      <a:r>
                        <a:rPr lang="en-US" altLang="zh-CN" b="1" i="0" baseline="0" dirty="0" smtClean="0">
                          <a:solidFill>
                            <a:schemeClr val="tx1"/>
                          </a:solidFill>
                        </a:rPr>
                        <a:t>NoSQL</a:t>
                      </a:r>
                      <a:r>
                        <a:rPr lang="zh-CN" altLang="en-US" b="1" i="0" baseline="0" dirty="0" smtClean="0">
                          <a:solidFill>
                            <a:schemeClr val="tx1"/>
                          </a:solidFill>
                        </a:rPr>
                        <a:t>系统</a:t>
                      </a:r>
                      <a:endParaRPr lang="zh-CN" altLang="en-US" b="1" i="0" baseline="0" dirty="0">
                        <a:solidFill>
                          <a:schemeClr val="tx1"/>
                        </a:solidFill>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alpha val="86000"/>
                      </a:schemeClr>
                    </a:solidFill>
                  </a:tcPr>
                </a:tc>
                <a:tc>
                  <a:txBody>
                    <a:bodyPr/>
                    <a:lstStyle/>
                    <a:p>
                      <a:r>
                        <a:rPr lang="en-US" altLang="zh-CN" b="1" i="0" baseline="0" dirty="0" smtClean="0">
                          <a:solidFill>
                            <a:schemeClr val="tx1"/>
                          </a:solidFill>
                        </a:rPr>
                        <a:t>Get/Put</a:t>
                      </a:r>
                      <a:r>
                        <a:rPr lang="zh-CN" altLang="en-US" b="1" i="0" baseline="0" dirty="0" smtClean="0">
                          <a:solidFill>
                            <a:schemeClr val="tx1"/>
                          </a:solidFill>
                        </a:rPr>
                        <a:t>等存取原语</a:t>
                      </a:r>
                      <a:endParaRPr lang="zh-CN" altLang="en-US" b="1" i="0" baseline="0" dirty="0">
                        <a:solidFill>
                          <a:schemeClr val="tx1"/>
                        </a:solidFill>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alpha val="86000"/>
                      </a:schemeClr>
                    </a:solidFill>
                  </a:tcPr>
                </a:tc>
                <a:tc>
                  <a:txBody>
                    <a:bodyPr/>
                    <a:lstStyle/>
                    <a:p>
                      <a:r>
                        <a:rPr lang="zh-CN" altLang="en-US" b="1" i="0" baseline="0" dirty="0" smtClean="0">
                          <a:solidFill>
                            <a:schemeClr val="tx1"/>
                          </a:solidFill>
                        </a:rPr>
                        <a:t>弱一致性</a:t>
                      </a:r>
                      <a:endParaRPr lang="en-US" altLang="zh-CN" b="1" i="0" baseline="0" dirty="0" smtClean="0">
                        <a:solidFill>
                          <a:schemeClr val="tx1"/>
                        </a:solidFill>
                      </a:endParaRPr>
                    </a:p>
                    <a:p>
                      <a:r>
                        <a:rPr lang="zh-CN" altLang="en-US" b="1" i="0" baseline="0" dirty="0" smtClean="0">
                          <a:solidFill>
                            <a:schemeClr val="tx1"/>
                          </a:solidFill>
                        </a:rPr>
                        <a:t>最终一致性</a:t>
                      </a:r>
                      <a:endParaRPr lang="zh-CN" altLang="en-US" b="1" i="0" baseline="0" dirty="0">
                        <a:solidFill>
                          <a:schemeClr val="tx1"/>
                        </a:solidFill>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alpha val="86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b="1" i="0" baseline="0" dirty="0" smtClean="0">
                          <a:solidFill>
                            <a:schemeClr val="tx1"/>
                          </a:solidFill>
                        </a:rPr>
                        <a:t>&gt;10000</a:t>
                      </a:r>
                      <a:r>
                        <a:rPr lang="zh-CN" altLang="en-US" b="1" i="0" baseline="0" dirty="0" smtClean="0">
                          <a:solidFill>
                            <a:schemeClr val="tx1"/>
                          </a:solidFill>
                        </a:rPr>
                        <a:t>结点</a:t>
                      </a: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alpha val="86000"/>
                      </a:schemeClr>
                    </a:solidFill>
                  </a:tcPr>
                </a:tc>
                <a:tc>
                  <a:txBody>
                    <a:bodyPr/>
                    <a:lstStyle/>
                    <a:p>
                      <a:r>
                        <a:rPr lang="en-US" altLang="zh-CN" b="1" i="0" baseline="0" dirty="0" smtClean="0">
                          <a:solidFill>
                            <a:schemeClr val="tx1"/>
                          </a:solidFill>
                        </a:rPr>
                        <a:t>PB</a:t>
                      </a:r>
                      <a:endParaRPr lang="zh-CN" altLang="en-US" b="1" i="0" baseline="0" dirty="0">
                        <a:solidFill>
                          <a:schemeClr val="tx1"/>
                        </a:solidFill>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alpha val="86000"/>
                      </a:schemeClr>
                    </a:solidFill>
                  </a:tcPr>
                </a:tc>
                <a:tc>
                  <a:txBody>
                    <a:bodyPr/>
                    <a:lstStyle/>
                    <a:p>
                      <a:r>
                        <a:rPr lang="zh-CN" altLang="en-US" b="1" i="0" baseline="0" dirty="0" smtClean="0">
                          <a:solidFill>
                            <a:schemeClr val="tx1"/>
                          </a:solidFill>
                        </a:rPr>
                        <a:t>低</a:t>
                      </a:r>
                      <a:endParaRPr lang="zh-CN" altLang="en-US" b="1" i="0" baseline="0" dirty="0">
                        <a:solidFill>
                          <a:schemeClr val="tx1"/>
                        </a:solidFill>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alpha val="86000"/>
                      </a:schemeClr>
                    </a:solidFill>
                  </a:tcPr>
                </a:tc>
                <a:tc>
                  <a:txBody>
                    <a:bodyPr/>
                    <a:lstStyle/>
                    <a:p>
                      <a:r>
                        <a:rPr lang="en-US" altLang="zh-CN" b="1" i="0" baseline="0" dirty="0" err="1" smtClean="0">
                          <a:solidFill>
                            <a:schemeClr val="tx1"/>
                          </a:solidFill>
                        </a:rPr>
                        <a:t>BigTable,PNUTS</a:t>
                      </a:r>
                      <a:endParaRPr lang="zh-CN" altLang="en-US" b="1" i="0" baseline="0" dirty="0">
                        <a:solidFill>
                          <a:schemeClr val="tx1"/>
                        </a:solidFill>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alpha val="86000"/>
                      </a:schemeClr>
                    </a:solidFill>
                  </a:tcPr>
                </a:tc>
                <a:extLst>
                  <a:ext uri="{0D108BD9-81ED-4DB2-BD59-A6C34878D82A}">
                    <a16:rowId xmlns:a16="http://schemas.microsoft.com/office/drawing/2014/main" val="10003"/>
                  </a:ext>
                </a:extLst>
              </a:tr>
              <a:tr h="677023">
                <a:tc>
                  <a:txBody>
                    <a:bodyPr/>
                    <a:lstStyle/>
                    <a:p>
                      <a:r>
                        <a:rPr lang="en-US" altLang="zh-CN" b="1" i="0" baseline="0" dirty="0" smtClean="0">
                          <a:solidFill>
                            <a:schemeClr val="tx1"/>
                          </a:solidFill>
                        </a:rPr>
                        <a:t>New SQL</a:t>
                      </a:r>
                      <a:r>
                        <a:rPr lang="zh-CN" altLang="en-US" b="1" i="0" baseline="0" dirty="0" smtClean="0">
                          <a:solidFill>
                            <a:schemeClr val="tx1"/>
                          </a:solidFill>
                        </a:rPr>
                        <a:t>系统</a:t>
                      </a:r>
                      <a:endParaRPr lang="zh-CN" altLang="en-US" b="1" i="0" baseline="0" dirty="0">
                        <a:solidFill>
                          <a:schemeClr val="tx1"/>
                        </a:solidFill>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alpha val="86000"/>
                      </a:schemeClr>
                    </a:solidFill>
                  </a:tcPr>
                </a:tc>
                <a:tc>
                  <a:txBody>
                    <a:bodyPr/>
                    <a:lstStyle/>
                    <a:p>
                      <a:r>
                        <a:rPr lang="en-US" altLang="zh-CN" b="1" i="0" baseline="0" dirty="0" smtClean="0">
                          <a:solidFill>
                            <a:schemeClr val="tx1"/>
                          </a:solidFill>
                        </a:rPr>
                        <a:t>SQL</a:t>
                      </a:r>
                      <a:endParaRPr lang="zh-CN" altLang="en-US" b="1" i="0" baseline="0" dirty="0">
                        <a:solidFill>
                          <a:schemeClr val="tx1"/>
                        </a:solidFill>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alpha val="86000"/>
                      </a:schemeClr>
                    </a:solidFill>
                  </a:tcPr>
                </a:tc>
                <a:tc>
                  <a:txBody>
                    <a:bodyPr/>
                    <a:lstStyle/>
                    <a:p>
                      <a:r>
                        <a:rPr lang="en-US" altLang="zh-CN" b="1" i="0" baseline="0" dirty="0" smtClean="0">
                          <a:solidFill>
                            <a:schemeClr val="tx1"/>
                          </a:solidFill>
                        </a:rPr>
                        <a:t>ACID</a:t>
                      </a:r>
                      <a:endParaRPr lang="zh-CN" altLang="en-US" b="1" i="0" baseline="0" dirty="0">
                        <a:solidFill>
                          <a:schemeClr val="tx1"/>
                        </a:solidFill>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alpha val="86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b="1" i="0" baseline="0" dirty="0" smtClean="0">
                          <a:solidFill>
                            <a:schemeClr val="tx1"/>
                          </a:solidFill>
                        </a:rPr>
                        <a:t>&gt;10000</a:t>
                      </a:r>
                      <a:r>
                        <a:rPr lang="zh-CN" altLang="en-US" b="1" i="0" baseline="0" dirty="0" smtClean="0">
                          <a:solidFill>
                            <a:schemeClr val="tx1"/>
                          </a:solidFill>
                        </a:rPr>
                        <a:t>结点</a:t>
                      </a: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alpha val="86000"/>
                      </a:schemeClr>
                    </a:solidFill>
                  </a:tcPr>
                </a:tc>
                <a:tc>
                  <a:txBody>
                    <a:bodyPr/>
                    <a:lstStyle/>
                    <a:p>
                      <a:r>
                        <a:rPr lang="en-US" altLang="zh-CN" b="1" i="0" baseline="0" dirty="0" smtClean="0">
                          <a:solidFill>
                            <a:schemeClr val="tx1"/>
                          </a:solidFill>
                        </a:rPr>
                        <a:t>PB</a:t>
                      </a:r>
                      <a:endParaRPr lang="zh-CN" altLang="en-US" b="1" i="0" baseline="0" dirty="0">
                        <a:solidFill>
                          <a:schemeClr val="tx1"/>
                        </a:solidFill>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alpha val="86000"/>
                      </a:schemeClr>
                    </a:solidFill>
                  </a:tcPr>
                </a:tc>
                <a:tc>
                  <a:txBody>
                    <a:bodyPr/>
                    <a:lstStyle/>
                    <a:p>
                      <a:r>
                        <a:rPr lang="zh-CN" altLang="en-US" b="1" i="0" baseline="0" dirty="0" smtClean="0">
                          <a:solidFill>
                            <a:schemeClr val="tx1"/>
                          </a:solidFill>
                        </a:rPr>
                        <a:t>低</a:t>
                      </a:r>
                      <a:endParaRPr lang="zh-CN" altLang="en-US" b="1" i="0" baseline="0" dirty="0">
                        <a:solidFill>
                          <a:schemeClr val="tx1"/>
                        </a:solidFill>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alpha val="86000"/>
                      </a:schemeClr>
                    </a:solidFill>
                  </a:tcPr>
                </a:tc>
                <a:tc>
                  <a:txBody>
                    <a:bodyPr/>
                    <a:lstStyle/>
                    <a:p>
                      <a:r>
                        <a:rPr lang="en-US" altLang="zh-CN" b="1" i="0" baseline="0" dirty="0" smtClean="0">
                          <a:solidFill>
                            <a:schemeClr val="tx1"/>
                          </a:solidFill>
                        </a:rPr>
                        <a:t>VoltDB, Spanner</a:t>
                      </a:r>
                      <a:endParaRPr lang="zh-CN" altLang="en-US" b="1" i="0" baseline="0" dirty="0">
                        <a:solidFill>
                          <a:schemeClr val="tx1"/>
                        </a:solidFill>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alpha val="86000"/>
                      </a:schemeClr>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416497204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6.4.2 </a:t>
            </a:r>
            <a:r>
              <a:rPr lang="en-US" altLang="zh-CN" dirty="0" err="1" smtClean="0"/>
              <a:t>Greenplum</a:t>
            </a:r>
            <a:endParaRPr lang="zh-CN" altLang="en-US" dirty="0"/>
          </a:p>
        </p:txBody>
      </p:sp>
      <p:sp>
        <p:nvSpPr>
          <p:cNvPr id="3" name="内容占位符 2"/>
          <p:cNvSpPr>
            <a:spLocks noGrp="1"/>
          </p:cNvSpPr>
          <p:nvPr>
            <p:ph idx="1"/>
          </p:nvPr>
        </p:nvSpPr>
        <p:spPr>
          <a:xfrm>
            <a:off x="893172" y="1472027"/>
            <a:ext cx="3008243" cy="4351338"/>
          </a:xfrm>
        </p:spPr>
        <p:txBody>
          <a:bodyPr>
            <a:normAutofit fontScale="85000" lnSpcReduction="20000"/>
          </a:bodyPr>
          <a:lstStyle/>
          <a:p>
            <a:r>
              <a:rPr lang="en-US" altLang="zh-CN" dirty="0" err="1"/>
              <a:t>Greenplum</a:t>
            </a:r>
            <a:r>
              <a:rPr lang="zh-CN" altLang="zh-CN" dirty="0"/>
              <a:t>采用</a:t>
            </a:r>
            <a:r>
              <a:rPr lang="en-US" altLang="zh-CN" dirty="0"/>
              <a:t>MPP</a:t>
            </a:r>
            <a:r>
              <a:rPr lang="zh-CN" altLang="zh-CN" dirty="0"/>
              <a:t>（</a:t>
            </a:r>
            <a:r>
              <a:rPr lang="en-US" altLang="zh-CN" dirty="0"/>
              <a:t>Massively Parallel Processing Database</a:t>
            </a:r>
            <a:r>
              <a:rPr lang="zh-CN" altLang="zh-CN" dirty="0"/>
              <a:t>）架构，每个节点可以运行独立的操作系统等，彼此没有共享，因此又被称为“无共享体系架构”（</a:t>
            </a:r>
            <a:r>
              <a:rPr lang="en-US" altLang="zh-CN" dirty="0"/>
              <a:t>shared-nothing architecture</a:t>
            </a:r>
            <a:r>
              <a:rPr lang="zh-CN" altLang="zh-CN" dirty="0"/>
              <a:t>）。 </a:t>
            </a:r>
            <a:endParaRPr lang="zh-CN" altLang="zh-CN" kern="100" dirty="0">
              <a:latin typeface="Times New Roman" pitchFamily="2" charset="0"/>
              <a:ea typeface="宋体" panose="02010600030101010101" pitchFamily="2" charset="-122"/>
              <a:cs typeface="Times New Roman" pitchFamily="2" charset="0"/>
            </a:endParaRPr>
          </a:p>
          <a:p>
            <a:endParaRPr lang="zh-CN" altLang="en-US"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83</a:t>
            </a:fld>
            <a:endParaRPr lang="zh-CN" altLang="en-US" dirty="0"/>
          </a:p>
        </p:txBody>
      </p:sp>
      <p:grpSp>
        <p:nvGrpSpPr>
          <p:cNvPr id="34" name="组合 33"/>
          <p:cNvGrpSpPr/>
          <p:nvPr/>
        </p:nvGrpSpPr>
        <p:grpSpPr>
          <a:xfrm>
            <a:off x="4400107" y="1472027"/>
            <a:ext cx="6953693" cy="4433782"/>
            <a:chOff x="4668379" y="1690688"/>
            <a:chExt cx="6953693" cy="4433782"/>
          </a:xfrm>
        </p:grpSpPr>
        <p:sp>
          <p:nvSpPr>
            <p:cNvPr id="5" name="圆角矩形 4">
              <a:extLst>
                <a:ext uri="{FF2B5EF4-FFF2-40B4-BE49-F238E27FC236}">
                  <a16:creationId xmlns:a16="http://schemas.microsoft.com/office/drawing/2014/main" id="{399CE1A7-DB9D-1540-A5F6-40904493E0D8}"/>
                </a:ext>
              </a:extLst>
            </p:cNvPr>
            <p:cNvSpPr/>
            <p:nvPr/>
          </p:nvSpPr>
          <p:spPr>
            <a:xfrm>
              <a:off x="4668379" y="3338737"/>
              <a:ext cx="6953693" cy="425302"/>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zh-CN" altLang="en-US" dirty="0"/>
                <a:t>节点间互联 </a:t>
              </a:r>
              <a:r>
                <a:rPr kumimoji="1" lang="en-US" altLang="zh-CN" dirty="0"/>
                <a:t>–</a:t>
              </a:r>
              <a:r>
                <a:rPr kumimoji="1" lang="zh-CN" altLang="en-US" dirty="0"/>
                <a:t> 高速以太网交换机</a:t>
              </a:r>
            </a:p>
          </p:txBody>
        </p:sp>
        <p:cxnSp>
          <p:nvCxnSpPr>
            <p:cNvPr id="6" name="直线连接符 5">
              <a:extLst>
                <a:ext uri="{FF2B5EF4-FFF2-40B4-BE49-F238E27FC236}">
                  <a16:creationId xmlns:a16="http://schemas.microsoft.com/office/drawing/2014/main" id="{72390210-834F-4248-A24D-07BDA09915FC}"/>
                </a:ext>
              </a:extLst>
            </p:cNvPr>
            <p:cNvCxnSpPr>
              <a:stCxn id="33" idx="2"/>
              <a:endCxn id="5" idx="0"/>
            </p:cNvCxnSpPr>
            <p:nvPr/>
          </p:nvCxnSpPr>
          <p:spPr>
            <a:xfrm>
              <a:off x="8145225" y="3062290"/>
              <a:ext cx="1" cy="276447"/>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直线连接符 6">
              <a:extLst>
                <a:ext uri="{FF2B5EF4-FFF2-40B4-BE49-F238E27FC236}">
                  <a16:creationId xmlns:a16="http://schemas.microsoft.com/office/drawing/2014/main" id="{754F37D1-7B01-C849-B5D7-6FBAB285FBC6}"/>
                </a:ext>
              </a:extLst>
            </p:cNvPr>
            <p:cNvCxnSpPr/>
            <p:nvPr/>
          </p:nvCxnSpPr>
          <p:spPr>
            <a:xfrm>
              <a:off x="5602271" y="3766181"/>
              <a:ext cx="1" cy="531627"/>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直线连接符 7">
              <a:extLst>
                <a:ext uri="{FF2B5EF4-FFF2-40B4-BE49-F238E27FC236}">
                  <a16:creationId xmlns:a16="http://schemas.microsoft.com/office/drawing/2014/main" id="{3FCED213-03DD-4742-839B-826CDCFA01B3}"/>
                </a:ext>
              </a:extLst>
            </p:cNvPr>
            <p:cNvCxnSpPr/>
            <p:nvPr/>
          </p:nvCxnSpPr>
          <p:spPr>
            <a:xfrm>
              <a:off x="7918396" y="3767586"/>
              <a:ext cx="1" cy="531627"/>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直线连接符 8">
              <a:extLst>
                <a:ext uri="{FF2B5EF4-FFF2-40B4-BE49-F238E27FC236}">
                  <a16:creationId xmlns:a16="http://schemas.microsoft.com/office/drawing/2014/main" id="{1C26864A-CF2C-BA4B-8C81-15D2972C4A01}"/>
                </a:ext>
              </a:extLst>
            </p:cNvPr>
            <p:cNvCxnSpPr/>
            <p:nvPr/>
          </p:nvCxnSpPr>
          <p:spPr>
            <a:xfrm>
              <a:off x="10663369" y="3767585"/>
              <a:ext cx="1" cy="531627"/>
            </a:xfrm>
            <a:prstGeom prst="line">
              <a:avLst/>
            </a:prstGeom>
          </p:spPr>
          <p:style>
            <a:lnRef idx="1">
              <a:schemeClr val="accent1"/>
            </a:lnRef>
            <a:fillRef idx="0">
              <a:schemeClr val="accent1"/>
            </a:fillRef>
            <a:effectRef idx="0">
              <a:schemeClr val="accent1"/>
            </a:effectRef>
            <a:fontRef idx="minor">
              <a:schemeClr val="tx1"/>
            </a:fontRef>
          </p:style>
        </p:cxnSp>
        <p:sp>
          <p:nvSpPr>
            <p:cNvPr id="10" name="圆角矩形 9">
              <a:extLst>
                <a:ext uri="{FF2B5EF4-FFF2-40B4-BE49-F238E27FC236}">
                  <a16:creationId xmlns:a16="http://schemas.microsoft.com/office/drawing/2014/main" id="{2B5AE2D1-F221-8842-9EF9-011BEC03B335}"/>
                </a:ext>
              </a:extLst>
            </p:cNvPr>
            <p:cNvSpPr/>
            <p:nvPr/>
          </p:nvSpPr>
          <p:spPr>
            <a:xfrm>
              <a:off x="9538088" y="2534208"/>
              <a:ext cx="999461" cy="531628"/>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zh-CN" altLang="en-US" dirty="0"/>
                <a:t>客户端</a:t>
              </a:r>
            </a:p>
          </p:txBody>
        </p:sp>
        <p:sp>
          <p:nvSpPr>
            <p:cNvPr id="11" name="云形 10">
              <a:extLst>
                <a:ext uri="{FF2B5EF4-FFF2-40B4-BE49-F238E27FC236}">
                  <a16:creationId xmlns:a16="http://schemas.microsoft.com/office/drawing/2014/main" id="{F098B7D6-8B1A-A84A-BE32-0C79CA76165B}"/>
                </a:ext>
              </a:extLst>
            </p:cNvPr>
            <p:cNvSpPr/>
            <p:nvPr/>
          </p:nvSpPr>
          <p:spPr>
            <a:xfrm>
              <a:off x="7384996" y="1690688"/>
              <a:ext cx="2555359" cy="616689"/>
            </a:xfrm>
            <a:prstGeom prst="cloud">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zh-CN" altLang="en-US" dirty="0"/>
                <a:t>网络</a:t>
              </a:r>
            </a:p>
          </p:txBody>
        </p:sp>
        <p:cxnSp>
          <p:nvCxnSpPr>
            <p:cNvPr id="12" name="直线连接符 11">
              <a:extLst>
                <a:ext uri="{FF2B5EF4-FFF2-40B4-BE49-F238E27FC236}">
                  <a16:creationId xmlns:a16="http://schemas.microsoft.com/office/drawing/2014/main" id="{A524E784-F149-5446-B06C-6C4E56702861}"/>
                </a:ext>
              </a:extLst>
            </p:cNvPr>
            <p:cNvCxnSpPr>
              <a:stCxn id="33" idx="0"/>
            </p:cNvCxnSpPr>
            <p:nvPr/>
          </p:nvCxnSpPr>
          <p:spPr>
            <a:xfrm flipH="1" flipV="1">
              <a:off x="8145224" y="2264847"/>
              <a:ext cx="1" cy="265815"/>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直线连接符 12">
              <a:extLst>
                <a:ext uri="{FF2B5EF4-FFF2-40B4-BE49-F238E27FC236}">
                  <a16:creationId xmlns:a16="http://schemas.microsoft.com/office/drawing/2014/main" id="{6863A9FE-611A-074D-A4F8-30C40F62A891}"/>
                </a:ext>
              </a:extLst>
            </p:cNvPr>
            <p:cNvCxnSpPr>
              <a:cxnSpLocks/>
            </p:cNvCxnSpPr>
            <p:nvPr/>
          </p:nvCxnSpPr>
          <p:spPr>
            <a:xfrm flipH="1" flipV="1">
              <a:off x="9038358" y="2264847"/>
              <a:ext cx="513907" cy="333156"/>
            </a:xfrm>
            <a:prstGeom prst="line">
              <a:avLst/>
            </a:prstGeom>
          </p:spPr>
          <p:style>
            <a:lnRef idx="1">
              <a:schemeClr val="accent1"/>
            </a:lnRef>
            <a:fillRef idx="0">
              <a:schemeClr val="accent1"/>
            </a:fillRef>
            <a:effectRef idx="0">
              <a:schemeClr val="accent1"/>
            </a:effectRef>
            <a:fontRef idx="minor">
              <a:schemeClr val="tx1"/>
            </a:fontRef>
          </p:style>
        </p:cxnSp>
        <p:grpSp>
          <p:nvGrpSpPr>
            <p:cNvPr id="14" name="组合 13">
              <a:extLst>
                <a:ext uri="{FF2B5EF4-FFF2-40B4-BE49-F238E27FC236}">
                  <a16:creationId xmlns:a16="http://schemas.microsoft.com/office/drawing/2014/main" id="{FFA4AD73-BC29-D145-A8A6-C440A86DF9A3}"/>
                </a:ext>
              </a:extLst>
            </p:cNvPr>
            <p:cNvGrpSpPr/>
            <p:nvPr/>
          </p:nvGrpSpPr>
          <p:grpSpPr>
            <a:xfrm>
              <a:off x="4668379" y="4061753"/>
              <a:ext cx="1850065" cy="2062717"/>
              <a:chOff x="340242" y="3721395"/>
              <a:chExt cx="1850065" cy="2062717"/>
            </a:xfrm>
          </p:grpSpPr>
          <p:sp>
            <p:nvSpPr>
              <p:cNvPr id="15" name="圆角矩形 14">
                <a:extLst>
                  <a:ext uri="{FF2B5EF4-FFF2-40B4-BE49-F238E27FC236}">
                    <a16:creationId xmlns:a16="http://schemas.microsoft.com/office/drawing/2014/main" id="{86092624-A9BC-DB46-849E-B11E6F084ECA}"/>
                  </a:ext>
                </a:extLst>
              </p:cNvPr>
              <p:cNvSpPr/>
              <p:nvPr/>
            </p:nvSpPr>
            <p:spPr>
              <a:xfrm>
                <a:off x="340242" y="3721395"/>
                <a:ext cx="1850065" cy="2062717"/>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zh-CN" altLang="en-US"/>
              </a:p>
            </p:txBody>
          </p:sp>
          <p:sp>
            <p:nvSpPr>
              <p:cNvPr id="16" name="圆角矩形 15">
                <a:extLst>
                  <a:ext uri="{FF2B5EF4-FFF2-40B4-BE49-F238E27FC236}">
                    <a16:creationId xmlns:a16="http://schemas.microsoft.com/office/drawing/2014/main" id="{8AE9B9A3-CBED-1440-8326-D84E3F606D85}"/>
                  </a:ext>
                </a:extLst>
              </p:cNvPr>
              <p:cNvSpPr/>
              <p:nvPr/>
            </p:nvSpPr>
            <p:spPr>
              <a:xfrm>
                <a:off x="425302" y="4405424"/>
                <a:ext cx="1697665" cy="549348"/>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zh-CN" dirty="0"/>
                  <a:t>Segment Host</a:t>
                </a:r>
                <a:endParaRPr kumimoji="1" lang="zh-CN" altLang="en-US" dirty="0"/>
              </a:p>
            </p:txBody>
          </p:sp>
          <p:sp>
            <p:nvSpPr>
              <p:cNvPr id="17" name="罐形 16">
                <a:extLst>
                  <a:ext uri="{FF2B5EF4-FFF2-40B4-BE49-F238E27FC236}">
                    <a16:creationId xmlns:a16="http://schemas.microsoft.com/office/drawing/2014/main" id="{9E71D58A-3F01-0A4B-8E57-2FD6A1201044}"/>
                  </a:ext>
                </a:extLst>
              </p:cNvPr>
              <p:cNvSpPr/>
              <p:nvPr/>
            </p:nvSpPr>
            <p:spPr>
              <a:xfrm>
                <a:off x="574159" y="5146158"/>
                <a:ext cx="531628" cy="446568"/>
              </a:xfrm>
              <a:prstGeom prst="can">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zh-CN" altLang="en-US"/>
              </a:p>
            </p:txBody>
          </p:sp>
          <p:sp>
            <p:nvSpPr>
              <p:cNvPr id="18" name="罐形 17">
                <a:extLst>
                  <a:ext uri="{FF2B5EF4-FFF2-40B4-BE49-F238E27FC236}">
                    <a16:creationId xmlns:a16="http://schemas.microsoft.com/office/drawing/2014/main" id="{4D326096-4FA1-9745-B723-B098348D422A}"/>
                  </a:ext>
                </a:extLst>
              </p:cNvPr>
              <p:cNvSpPr/>
              <p:nvPr/>
            </p:nvSpPr>
            <p:spPr>
              <a:xfrm>
                <a:off x="1382233" y="5146158"/>
                <a:ext cx="531628" cy="446568"/>
              </a:xfrm>
              <a:prstGeom prst="can">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zh-CN" altLang="en-US"/>
              </a:p>
            </p:txBody>
          </p:sp>
          <p:sp>
            <p:nvSpPr>
              <p:cNvPr id="19" name="文本框 18">
                <a:extLst>
                  <a:ext uri="{FF2B5EF4-FFF2-40B4-BE49-F238E27FC236}">
                    <a16:creationId xmlns:a16="http://schemas.microsoft.com/office/drawing/2014/main" id="{1729A488-41DB-5C4D-9DCA-E102C91DB0B6}"/>
                  </a:ext>
                </a:extLst>
              </p:cNvPr>
              <p:cNvSpPr txBox="1"/>
              <p:nvPr/>
            </p:nvSpPr>
            <p:spPr>
              <a:xfrm>
                <a:off x="574159" y="3891516"/>
                <a:ext cx="1339702" cy="369332"/>
              </a:xfrm>
              <a:prstGeom prst="rect">
                <a:avLst/>
              </a:prstGeom>
              <a:noFill/>
            </p:spPr>
            <p:txBody>
              <a:bodyPr wrap="square" rtlCol="0">
                <a:spAutoFit/>
              </a:bodyPr>
              <a:lstStyle/>
              <a:p>
                <a:pPr algn="ctr"/>
                <a:r>
                  <a:rPr kumimoji="1" lang="zh-CN" altLang="en-US" dirty="0"/>
                  <a:t>节点</a:t>
                </a:r>
                <a:r>
                  <a:rPr kumimoji="1" lang="en-US" altLang="zh-CN" dirty="0"/>
                  <a:t>1</a:t>
                </a:r>
                <a:endParaRPr kumimoji="1" lang="zh-CN" altLang="en-US" dirty="0"/>
              </a:p>
            </p:txBody>
          </p:sp>
        </p:grpSp>
        <p:grpSp>
          <p:nvGrpSpPr>
            <p:cNvPr id="20" name="组合 19">
              <a:extLst>
                <a:ext uri="{FF2B5EF4-FFF2-40B4-BE49-F238E27FC236}">
                  <a16:creationId xmlns:a16="http://schemas.microsoft.com/office/drawing/2014/main" id="{A2064927-3325-B846-AB8A-F861FCC9E211}"/>
                </a:ext>
              </a:extLst>
            </p:cNvPr>
            <p:cNvGrpSpPr/>
            <p:nvPr/>
          </p:nvGrpSpPr>
          <p:grpSpPr>
            <a:xfrm>
              <a:off x="9729477" y="4061753"/>
              <a:ext cx="1850065" cy="2062717"/>
              <a:chOff x="340242" y="3721395"/>
              <a:chExt cx="1850065" cy="2062717"/>
            </a:xfrm>
          </p:grpSpPr>
          <p:sp>
            <p:nvSpPr>
              <p:cNvPr id="21" name="圆角矩形 20">
                <a:extLst>
                  <a:ext uri="{FF2B5EF4-FFF2-40B4-BE49-F238E27FC236}">
                    <a16:creationId xmlns:a16="http://schemas.microsoft.com/office/drawing/2014/main" id="{B24B217C-1EC5-A64A-BBDF-18E2117BAA24}"/>
                  </a:ext>
                </a:extLst>
              </p:cNvPr>
              <p:cNvSpPr/>
              <p:nvPr/>
            </p:nvSpPr>
            <p:spPr>
              <a:xfrm>
                <a:off x="340242" y="3721395"/>
                <a:ext cx="1850065" cy="2062717"/>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zh-CN" altLang="en-US"/>
              </a:p>
            </p:txBody>
          </p:sp>
          <p:sp>
            <p:nvSpPr>
              <p:cNvPr id="22" name="圆角矩形 21">
                <a:extLst>
                  <a:ext uri="{FF2B5EF4-FFF2-40B4-BE49-F238E27FC236}">
                    <a16:creationId xmlns:a16="http://schemas.microsoft.com/office/drawing/2014/main" id="{AA537598-2E74-D043-8388-2DAD47A13C14}"/>
                  </a:ext>
                </a:extLst>
              </p:cNvPr>
              <p:cNvSpPr/>
              <p:nvPr/>
            </p:nvSpPr>
            <p:spPr>
              <a:xfrm>
                <a:off x="425302" y="4405424"/>
                <a:ext cx="1697665" cy="549348"/>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zh-CN" dirty="0"/>
                  <a:t>Segment Host</a:t>
                </a:r>
                <a:endParaRPr kumimoji="1" lang="zh-CN" altLang="en-US" dirty="0"/>
              </a:p>
            </p:txBody>
          </p:sp>
          <p:sp>
            <p:nvSpPr>
              <p:cNvPr id="23" name="罐形 22">
                <a:extLst>
                  <a:ext uri="{FF2B5EF4-FFF2-40B4-BE49-F238E27FC236}">
                    <a16:creationId xmlns:a16="http://schemas.microsoft.com/office/drawing/2014/main" id="{6B165BC4-606C-ED44-BBF5-B34B0B253CF0}"/>
                  </a:ext>
                </a:extLst>
              </p:cNvPr>
              <p:cNvSpPr/>
              <p:nvPr/>
            </p:nvSpPr>
            <p:spPr>
              <a:xfrm>
                <a:off x="574159" y="5146158"/>
                <a:ext cx="531628" cy="446568"/>
              </a:xfrm>
              <a:prstGeom prst="can">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zh-CN" altLang="en-US"/>
              </a:p>
            </p:txBody>
          </p:sp>
          <p:sp>
            <p:nvSpPr>
              <p:cNvPr id="24" name="罐形 23">
                <a:extLst>
                  <a:ext uri="{FF2B5EF4-FFF2-40B4-BE49-F238E27FC236}">
                    <a16:creationId xmlns:a16="http://schemas.microsoft.com/office/drawing/2014/main" id="{C2B83042-FFA4-2F4D-8D10-99876B3BA9FC}"/>
                  </a:ext>
                </a:extLst>
              </p:cNvPr>
              <p:cNvSpPr/>
              <p:nvPr/>
            </p:nvSpPr>
            <p:spPr>
              <a:xfrm>
                <a:off x="1382233" y="5146158"/>
                <a:ext cx="531628" cy="446568"/>
              </a:xfrm>
              <a:prstGeom prst="can">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zh-CN" altLang="en-US"/>
              </a:p>
            </p:txBody>
          </p:sp>
          <p:sp>
            <p:nvSpPr>
              <p:cNvPr id="25" name="文本框 24">
                <a:extLst>
                  <a:ext uri="{FF2B5EF4-FFF2-40B4-BE49-F238E27FC236}">
                    <a16:creationId xmlns:a16="http://schemas.microsoft.com/office/drawing/2014/main" id="{DB99E589-CC4F-4447-BD03-1903A9F816D9}"/>
                  </a:ext>
                </a:extLst>
              </p:cNvPr>
              <p:cNvSpPr txBox="1"/>
              <p:nvPr/>
            </p:nvSpPr>
            <p:spPr>
              <a:xfrm>
                <a:off x="574159" y="3891516"/>
                <a:ext cx="1339702" cy="369332"/>
              </a:xfrm>
              <a:prstGeom prst="rect">
                <a:avLst/>
              </a:prstGeom>
              <a:noFill/>
            </p:spPr>
            <p:txBody>
              <a:bodyPr wrap="square" rtlCol="0">
                <a:spAutoFit/>
              </a:bodyPr>
              <a:lstStyle/>
              <a:p>
                <a:pPr algn="ctr"/>
                <a:r>
                  <a:rPr kumimoji="1" lang="zh-CN" altLang="en-US" dirty="0"/>
                  <a:t>节点</a:t>
                </a:r>
                <a:r>
                  <a:rPr kumimoji="1" lang="en-US" altLang="zh-CN" dirty="0"/>
                  <a:t>n</a:t>
                </a:r>
                <a:endParaRPr kumimoji="1" lang="zh-CN" altLang="en-US" dirty="0"/>
              </a:p>
            </p:txBody>
          </p:sp>
        </p:grpSp>
        <p:grpSp>
          <p:nvGrpSpPr>
            <p:cNvPr id="26" name="组合 25">
              <a:extLst>
                <a:ext uri="{FF2B5EF4-FFF2-40B4-BE49-F238E27FC236}">
                  <a16:creationId xmlns:a16="http://schemas.microsoft.com/office/drawing/2014/main" id="{075402D9-3B44-D048-817D-C4F65ABA3855}"/>
                </a:ext>
              </a:extLst>
            </p:cNvPr>
            <p:cNvGrpSpPr/>
            <p:nvPr/>
          </p:nvGrpSpPr>
          <p:grpSpPr>
            <a:xfrm>
              <a:off x="6940201" y="4061753"/>
              <a:ext cx="1850065" cy="2062717"/>
              <a:chOff x="340242" y="3721395"/>
              <a:chExt cx="1850065" cy="2062717"/>
            </a:xfrm>
          </p:grpSpPr>
          <p:sp>
            <p:nvSpPr>
              <p:cNvPr id="27" name="圆角矩形 26">
                <a:extLst>
                  <a:ext uri="{FF2B5EF4-FFF2-40B4-BE49-F238E27FC236}">
                    <a16:creationId xmlns:a16="http://schemas.microsoft.com/office/drawing/2014/main" id="{2E4B9987-4E69-4E4D-8547-566CE1426362}"/>
                  </a:ext>
                </a:extLst>
              </p:cNvPr>
              <p:cNvSpPr/>
              <p:nvPr/>
            </p:nvSpPr>
            <p:spPr>
              <a:xfrm>
                <a:off x="340242" y="3721395"/>
                <a:ext cx="1850065" cy="2062717"/>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zh-CN" altLang="en-US"/>
              </a:p>
            </p:txBody>
          </p:sp>
          <p:sp>
            <p:nvSpPr>
              <p:cNvPr id="28" name="圆角矩形 27">
                <a:extLst>
                  <a:ext uri="{FF2B5EF4-FFF2-40B4-BE49-F238E27FC236}">
                    <a16:creationId xmlns:a16="http://schemas.microsoft.com/office/drawing/2014/main" id="{B6A17070-253D-1C42-9A3C-354229A36743}"/>
                  </a:ext>
                </a:extLst>
              </p:cNvPr>
              <p:cNvSpPr/>
              <p:nvPr/>
            </p:nvSpPr>
            <p:spPr>
              <a:xfrm>
                <a:off x="425302" y="4405424"/>
                <a:ext cx="1697665" cy="549348"/>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zh-CN" dirty="0"/>
                  <a:t>Segment Host</a:t>
                </a:r>
                <a:endParaRPr kumimoji="1" lang="zh-CN" altLang="en-US" dirty="0"/>
              </a:p>
            </p:txBody>
          </p:sp>
          <p:sp>
            <p:nvSpPr>
              <p:cNvPr id="29" name="罐形 28">
                <a:extLst>
                  <a:ext uri="{FF2B5EF4-FFF2-40B4-BE49-F238E27FC236}">
                    <a16:creationId xmlns:a16="http://schemas.microsoft.com/office/drawing/2014/main" id="{85F5CC31-3D7D-774D-A044-1D9C76104CF5}"/>
                  </a:ext>
                </a:extLst>
              </p:cNvPr>
              <p:cNvSpPr/>
              <p:nvPr/>
            </p:nvSpPr>
            <p:spPr>
              <a:xfrm>
                <a:off x="574159" y="5146158"/>
                <a:ext cx="531628" cy="446568"/>
              </a:xfrm>
              <a:prstGeom prst="can">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zh-CN" altLang="en-US"/>
              </a:p>
            </p:txBody>
          </p:sp>
          <p:sp>
            <p:nvSpPr>
              <p:cNvPr id="30" name="罐形 29">
                <a:extLst>
                  <a:ext uri="{FF2B5EF4-FFF2-40B4-BE49-F238E27FC236}">
                    <a16:creationId xmlns:a16="http://schemas.microsoft.com/office/drawing/2014/main" id="{037BBAA3-8FDB-0E4A-A7AA-166D7347F7B3}"/>
                  </a:ext>
                </a:extLst>
              </p:cNvPr>
              <p:cNvSpPr/>
              <p:nvPr/>
            </p:nvSpPr>
            <p:spPr>
              <a:xfrm>
                <a:off x="1382233" y="5146158"/>
                <a:ext cx="531628" cy="446568"/>
              </a:xfrm>
              <a:prstGeom prst="can">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zh-CN" altLang="en-US"/>
              </a:p>
            </p:txBody>
          </p:sp>
          <p:sp>
            <p:nvSpPr>
              <p:cNvPr id="31" name="文本框 30">
                <a:extLst>
                  <a:ext uri="{FF2B5EF4-FFF2-40B4-BE49-F238E27FC236}">
                    <a16:creationId xmlns:a16="http://schemas.microsoft.com/office/drawing/2014/main" id="{E8A70BB3-1ACC-4F40-893E-6FC637442B5F}"/>
                  </a:ext>
                </a:extLst>
              </p:cNvPr>
              <p:cNvSpPr txBox="1"/>
              <p:nvPr/>
            </p:nvSpPr>
            <p:spPr>
              <a:xfrm>
                <a:off x="574159" y="3891516"/>
                <a:ext cx="1339702" cy="369332"/>
              </a:xfrm>
              <a:prstGeom prst="rect">
                <a:avLst/>
              </a:prstGeom>
              <a:noFill/>
            </p:spPr>
            <p:txBody>
              <a:bodyPr wrap="square" rtlCol="0">
                <a:spAutoFit/>
              </a:bodyPr>
              <a:lstStyle/>
              <a:p>
                <a:pPr algn="ctr"/>
                <a:r>
                  <a:rPr kumimoji="1" lang="zh-CN" altLang="en-US" dirty="0"/>
                  <a:t>节点</a:t>
                </a:r>
                <a:r>
                  <a:rPr kumimoji="1" lang="en-US" altLang="zh-CN" dirty="0"/>
                  <a:t>3</a:t>
                </a:r>
                <a:endParaRPr kumimoji="1" lang="zh-CN" altLang="en-US" dirty="0"/>
              </a:p>
            </p:txBody>
          </p:sp>
        </p:grpSp>
        <p:sp>
          <p:nvSpPr>
            <p:cNvPr id="32" name="文本框 31">
              <a:extLst>
                <a:ext uri="{FF2B5EF4-FFF2-40B4-BE49-F238E27FC236}">
                  <a16:creationId xmlns:a16="http://schemas.microsoft.com/office/drawing/2014/main" id="{F29D67A3-75D7-A847-8319-A7B37B5FE0BA}"/>
                </a:ext>
              </a:extLst>
            </p:cNvPr>
            <p:cNvSpPr txBox="1"/>
            <p:nvPr/>
          </p:nvSpPr>
          <p:spPr>
            <a:xfrm>
              <a:off x="9070257" y="4745782"/>
              <a:ext cx="786810" cy="523220"/>
            </a:xfrm>
            <a:prstGeom prst="rect">
              <a:avLst/>
            </a:prstGeom>
            <a:noFill/>
          </p:spPr>
          <p:txBody>
            <a:bodyPr wrap="square" rtlCol="0">
              <a:spAutoFit/>
            </a:bodyPr>
            <a:lstStyle/>
            <a:p>
              <a:r>
                <a:rPr kumimoji="1" lang="en-US" altLang="zh-CN" sz="2800" dirty="0"/>
                <a:t>…</a:t>
              </a:r>
              <a:endParaRPr kumimoji="1" lang="zh-CN" altLang="en-US" sz="2800" dirty="0"/>
            </a:p>
          </p:txBody>
        </p:sp>
        <p:sp>
          <p:nvSpPr>
            <p:cNvPr id="33" name="圆角矩形 32">
              <a:extLst>
                <a:ext uri="{FF2B5EF4-FFF2-40B4-BE49-F238E27FC236}">
                  <a16:creationId xmlns:a16="http://schemas.microsoft.com/office/drawing/2014/main" id="{E1959ABE-EA93-1F49-AD89-33179138188E}"/>
                </a:ext>
              </a:extLst>
            </p:cNvPr>
            <p:cNvSpPr/>
            <p:nvPr/>
          </p:nvSpPr>
          <p:spPr>
            <a:xfrm>
              <a:off x="7645494" y="2530662"/>
              <a:ext cx="999461" cy="531628"/>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zh-CN" altLang="en-US" dirty="0"/>
                <a:t>主节点</a:t>
              </a:r>
            </a:p>
          </p:txBody>
        </p:sp>
      </p:grpSp>
    </p:spTree>
    <p:extLst>
      <p:ext uri="{BB962C8B-B14F-4D97-AF65-F5344CB8AC3E}">
        <p14:creationId xmlns:p14="http://schemas.microsoft.com/office/powerpoint/2010/main" val="260641974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6.4.2 </a:t>
            </a:r>
            <a:r>
              <a:rPr lang="en-US" altLang="zh-CN" dirty="0" err="1" smtClean="0"/>
              <a:t>Greenplum</a:t>
            </a:r>
            <a:r>
              <a:rPr lang="zh-CN" altLang="en-US" dirty="0" smtClean="0"/>
              <a:t>（续）</a:t>
            </a:r>
            <a:endParaRPr lang="zh-CN" altLang="en-US" dirty="0"/>
          </a:p>
        </p:txBody>
      </p:sp>
      <p:sp>
        <p:nvSpPr>
          <p:cNvPr id="3" name="内容占位符 2"/>
          <p:cNvSpPr>
            <a:spLocks noGrp="1"/>
          </p:cNvSpPr>
          <p:nvPr>
            <p:ph idx="1"/>
          </p:nvPr>
        </p:nvSpPr>
        <p:spPr>
          <a:xfrm>
            <a:off x="838200" y="1285462"/>
            <a:ext cx="10515600" cy="5070888"/>
          </a:xfrm>
        </p:spPr>
        <p:txBody>
          <a:bodyPr>
            <a:normAutofit fontScale="77500" lnSpcReduction="20000"/>
          </a:bodyPr>
          <a:lstStyle/>
          <a:p>
            <a:r>
              <a:rPr lang="en-US" altLang="zh-CN" dirty="0" err="1"/>
              <a:t>Greenplum</a:t>
            </a:r>
            <a:r>
              <a:rPr lang="zh-CN" altLang="en-US" dirty="0"/>
              <a:t>主要由</a:t>
            </a:r>
            <a:r>
              <a:rPr lang="en-US" altLang="zh-CN" dirty="0"/>
              <a:t>Master</a:t>
            </a:r>
            <a:r>
              <a:rPr lang="zh-CN" altLang="en-US" dirty="0"/>
              <a:t>节点、</a:t>
            </a:r>
            <a:r>
              <a:rPr lang="en-US" altLang="zh-CN" dirty="0"/>
              <a:t>Segment</a:t>
            </a:r>
            <a:r>
              <a:rPr lang="zh-CN" altLang="en-US" dirty="0"/>
              <a:t>节点、</a:t>
            </a:r>
            <a:r>
              <a:rPr lang="en-US" altLang="zh-CN" dirty="0"/>
              <a:t>interconnect</a:t>
            </a:r>
            <a:r>
              <a:rPr lang="zh-CN" altLang="en-US" dirty="0"/>
              <a:t>三大部分组成</a:t>
            </a:r>
            <a:r>
              <a:rPr lang="zh-CN" altLang="en-US" dirty="0" smtClean="0"/>
              <a:t>。</a:t>
            </a:r>
            <a:endParaRPr lang="en-US" altLang="zh-CN" dirty="0" smtClean="0"/>
          </a:p>
          <a:p>
            <a:r>
              <a:rPr lang="en-US" altLang="zh-CN" b="1" dirty="0" smtClean="0"/>
              <a:t>Master</a:t>
            </a:r>
            <a:r>
              <a:rPr lang="zh-CN" altLang="en-US" dirty="0" smtClean="0"/>
              <a:t>：是</a:t>
            </a:r>
            <a:r>
              <a:rPr lang="en-US" altLang="zh-CN" dirty="0" err="1"/>
              <a:t>Greenplum</a:t>
            </a:r>
            <a:r>
              <a:rPr lang="zh-CN" altLang="en-US" dirty="0"/>
              <a:t>数据库系统的入口，接受客户端连接及提交的</a:t>
            </a:r>
            <a:r>
              <a:rPr lang="en-US" altLang="zh-CN" dirty="0"/>
              <a:t>SQL</a:t>
            </a:r>
            <a:r>
              <a:rPr lang="zh-CN" altLang="en-US" dirty="0"/>
              <a:t>语句，将工作负载分发给其它数据库实例（</a:t>
            </a:r>
            <a:r>
              <a:rPr lang="en-US" altLang="zh-CN" dirty="0"/>
              <a:t>segment</a:t>
            </a:r>
            <a:r>
              <a:rPr lang="zh-CN" altLang="en-US" dirty="0"/>
              <a:t>实例），由它们存储和处理数据</a:t>
            </a:r>
            <a:r>
              <a:rPr lang="zh-CN" altLang="en-US" dirty="0" smtClean="0"/>
              <a:t>。</a:t>
            </a:r>
            <a:endParaRPr lang="en-US" altLang="zh-CN" dirty="0" smtClean="0"/>
          </a:p>
          <a:p>
            <a:r>
              <a:rPr lang="en-US" altLang="zh-CN" dirty="0"/>
              <a:t>Master</a:t>
            </a:r>
            <a:r>
              <a:rPr lang="zh-CN" altLang="en-US" dirty="0"/>
              <a:t>节点不存放任何</a:t>
            </a:r>
            <a:r>
              <a:rPr lang="zh-CN" altLang="en-US" dirty="0">
                <a:solidFill>
                  <a:srgbClr val="FF0000"/>
                </a:solidFill>
              </a:rPr>
              <a:t>用户数据</a:t>
            </a:r>
            <a:r>
              <a:rPr lang="zh-CN" altLang="en-US" dirty="0"/>
              <a:t>，</a:t>
            </a:r>
            <a:r>
              <a:rPr lang="zh-CN" altLang="en-US" dirty="0" smtClean="0"/>
              <a:t>只存储</a:t>
            </a:r>
            <a:r>
              <a:rPr lang="zh-CN" altLang="en-US" dirty="0">
                <a:solidFill>
                  <a:srgbClr val="FF0000"/>
                </a:solidFill>
              </a:rPr>
              <a:t>表分布逻辑的</a:t>
            </a:r>
            <a:r>
              <a:rPr lang="zh-CN" altLang="en-US" dirty="0" smtClean="0">
                <a:solidFill>
                  <a:srgbClr val="FF0000"/>
                </a:solidFill>
              </a:rPr>
              <a:t>元数据</a:t>
            </a:r>
            <a:r>
              <a:rPr lang="zh-CN" altLang="en-US" dirty="0" smtClean="0"/>
              <a:t>，并对</a:t>
            </a:r>
            <a:r>
              <a:rPr lang="zh-CN" altLang="en-US" dirty="0"/>
              <a:t>客户端进行访问</a:t>
            </a:r>
            <a:r>
              <a:rPr lang="zh-CN" altLang="en-US" dirty="0" smtClean="0"/>
              <a:t>控制。</a:t>
            </a:r>
            <a:endParaRPr lang="en-US" altLang="zh-CN" dirty="0"/>
          </a:p>
          <a:p>
            <a:endParaRPr lang="en-US" altLang="zh-CN" dirty="0" smtClean="0"/>
          </a:p>
          <a:p>
            <a:r>
              <a:rPr lang="en-US" altLang="zh-CN" b="1" dirty="0" smtClean="0"/>
              <a:t>Segment</a:t>
            </a:r>
            <a:r>
              <a:rPr lang="zh-CN" altLang="en-US" dirty="0" smtClean="0"/>
              <a:t>：是</a:t>
            </a:r>
            <a:r>
              <a:rPr lang="zh-CN" altLang="en-US" dirty="0"/>
              <a:t>独立的</a:t>
            </a:r>
            <a:r>
              <a:rPr lang="en-US" altLang="zh-CN" dirty="0"/>
              <a:t>PostgreSQL</a:t>
            </a:r>
            <a:r>
              <a:rPr lang="zh-CN" altLang="en-US" dirty="0"/>
              <a:t>数据库，每个</a:t>
            </a:r>
            <a:r>
              <a:rPr lang="en-US" altLang="zh-CN" dirty="0"/>
              <a:t>segment</a:t>
            </a:r>
            <a:r>
              <a:rPr lang="zh-CN" altLang="en-US" dirty="0"/>
              <a:t>存储一部分数据。大部分查询处理都由</a:t>
            </a:r>
            <a:r>
              <a:rPr lang="en-US" altLang="zh-CN" dirty="0"/>
              <a:t>segment</a:t>
            </a:r>
            <a:r>
              <a:rPr lang="zh-CN" altLang="en-US" dirty="0"/>
              <a:t>完成</a:t>
            </a:r>
            <a:r>
              <a:rPr lang="zh-CN" altLang="en-US" dirty="0" smtClean="0"/>
              <a:t>。</a:t>
            </a:r>
            <a:endParaRPr lang="en-US" altLang="zh-CN" dirty="0" smtClean="0"/>
          </a:p>
          <a:p>
            <a:r>
              <a:rPr lang="en-US" altLang="zh-CN" dirty="0" smtClean="0"/>
              <a:t>Segment</a:t>
            </a:r>
            <a:r>
              <a:rPr lang="zh-CN" altLang="en-US" dirty="0"/>
              <a:t>节点负责数据的存储，可以对分布键进行优化以充分利用</a:t>
            </a:r>
            <a:r>
              <a:rPr lang="en-US" altLang="zh-CN" dirty="0"/>
              <a:t>Segment</a:t>
            </a:r>
            <a:r>
              <a:rPr lang="zh-CN" altLang="en-US" dirty="0"/>
              <a:t>节点</a:t>
            </a:r>
            <a:r>
              <a:rPr lang="zh-CN" altLang="en-US" dirty="0" smtClean="0"/>
              <a:t>的</a:t>
            </a:r>
            <a:r>
              <a:rPr lang="en-US" altLang="zh-CN" dirty="0" smtClean="0"/>
              <a:t>I/O</a:t>
            </a:r>
            <a:r>
              <a:rPr lang="zh-CN" altLang="en-US" dirty="0" smtClean="0"/>
              <a:t>来</a:t>
            </a:r>
            <a:r>
              <a:rPr lang="zh-CN" altLang="en-US" dirty="0"/>
              <a:t>扩展整集群</a:t>
            </a:r>
            <a:r>
              <a:rPr lang="zh-CN" altLang="en-US" dirty="0" smtClean="0"/>
              <a:t>的</a:t>
            </a:r>
            <a:r>
              <a:rPr lang="en-US" altLang="zh-CN" dirty="0" smtClean="0"/>
              <a:t>I/O</a:t>
            </a:r>
            <a:r>
              <a:rPr lang="zh-CN" altLang="en-US" dirty="0" smtClean="0"/>
              <a:t>能力（</a:t>
            </a:r>
            <a:r>
              <a:rPr lang="zh-CN" altLang="en-US" dirty="0"/>
              <a:t>主要是带宽</a:t>
            </a:r>
            <a:r>
              <a:rPr lang="zh-CN" altLang="en-US" dirty="0" smtClean="0"/>
              <a:t>）。</a:t>
            </a:r>
            <a:endParaRPr lang="en-US" altLang="zh-CN" dirty="0" smtClean="0"/>
          </a:p>
          <a:p>
            <a:endParaRPr lang="en-US" altLang="zh-CN" dirty="0" smtClean="0"/>
          </a:p>
          <a:p>
            <a:r>
              <a:rPr lang="en-US" altLang="zh-CN" b="1" dirty="0" smtClean="0"/>
              <a:t>Interconnect</a:t>
            </a:r>
            <a:r>
              <a:rPr lang="zh-CN" altLang="en-US" dirty="0" smtClean="0"/>
              <a:t>：负责</a:t>
            </a:r>
            <a:r>
              <a:rPr lang="zh-CN" altLang="en-US" dirty="0"/>
              <a:t>不同</a:t>
            </a:r>
            <a:r>
              <a:rPr lang="en-US" altLang="zh-CN" dirty="0"/>
              <a:t>PostgreSQL</a:t>
            </a:r>
            <a:r>
              <a:rPr lang="zh-CN" altLang="en-US" dirty="0"/>
              <a:t>实例之间的通信</a:t>
            </a:r>
            <a:r>
              <a:rPr lang="zh-CN" altLang="en-US" dirty="0" smtClean="0"/>
              <a:t>。</a:t>
            </a:r>
            <a:endParaRPr lang="en-US" altLang="zh-CN"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84</a:t>
            </a:fld>
            <a:endParaRPr lang="zh-CN" altLang="en-US" dirty="0"/>
          </a:p>
        </p:txBody>
      </p:sp>
      <p:sp>
        <p:nvSpPr>
          <p:cNvPr id="5" name="矩形 4"/>
          <p:cNvSpPr/>
          <p:nvPr/>
        </p:nvSpPr>
        <p:spPr>
          <a:xfrm>
            <a:off x="838200" y="6488668"/>
            <a:ext cx="5033750" cy="369332"/>
          </a:xfrm>
          <a:prstGeom prst="rect">
            <a:avLst/>
          </a:prstGeom>
        </p:spPr>
        <p:txBody>
          <a:bodyPr wrap="none">
            <a:spAutoFit/>
          </a:bodyPr>
          <a:lstStyle/>
          <a:p>
            <a:r>
              <a:rPr lang="zh-CN" altLang="en-US" dirty="0" smtClean="0">
                <a:solidFill>
                  <a:schemeClr val="bg1">
                    <a:lumMod val="65000"/>
                  </a:schemeClr>
                </a:solidFill>
              </a:rPr>
              <a:t>参考：</a:t>
            </a:r>
            <a:r>
              <a:rPr lang="en-US" altLang="zh-CN" dirty="0" smtClean="0">
                <a:solidFill>
                  <a:schemeClr val="bg1">
                    <a:lumMod val="65000"/>
                  </a:schemeClr>
                </a:solidFill>
              </a:rPr>
              <a:t>https</a:t>
            </a:r>
            <a:r>
              <a:rPr lang="en-US" altLang="zh-CN" dirty="0">
                <a:solidFill>
                  <a:schemeClr val="bg1">
                    <a:lumMod val="65000"/>
                  </a:schemeClr>
                </a:solidFill>
              </a:rPr>
              <a:t>://www.jianshu.com/p/b2c286f9b128</a:t>
            </a:r>
            <a:endParaRPr lang="zh-CN" altLang="en-US" dirty="0">
              <a:solidFill>
                <a:schemeClr val="bg1">
                  <a:lumMod val="65000"/>
                </a:schemeClr>
              </a:solidFill>
            </a:endParaRPr>
          </a:p>
        </p:txBody>
      </p:sp>
    </p:spTree>
    <p:extLst>
      <p:ext uri="{BB962C8B-B14F-4D97-AF65-F5344CB8AC3E}">
        <p14:creationId xmlns:p14="http://schemas.microsoft.com/office/powerpoint/2010/main" val="207191414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6.4.2 </a:t>
            </a:r>
            <a:r>
              <a:rPr lang="en-US" altLang="zh-CN" dirty="0" err="1" smtClean="0"/>
              <a:t>Greenplum</a:t>
            </a:r>
            <a:r>
              <a:rPr lang="zh-CN" altLang="en-US" dirty="0" smtClean="0"/>
              <a:t>（续）</a:t>
            </a:r>
            <a:endParaRPr lang="zh-CN" altLang="en-US" dirty="0"/>
          </a:p>
        </p:txBody>
      </p:sp>
      <p:sp>
        <p:nvSpPr>
          <p:cNvPr id="3" name="内容占位符 2"/>
          <p:cNvSpPr>
            <a:spLocks noGrp="1"/>
          </p:cNvSpPr>
          <p:nvPr>
            <p:ph idx="1"/>
          </p:nvPr>
        </p:nvSpPr>
        <p:spPr>
          <a:xfrm>
            <a:off x="838200" y="1285462"/>
            <a:ext cx="10515600" cy="5070888"/>
          </a:xfrm>
        </p:spPr>
        <p:txBody>
          <a:bodyPr>
            <a:normAutofit fontScale="85000" lnSpcReduction="10000"/>
          </a:bodyPr>
          <a:lstStyle/>
          <a:p>
            <a:r>
              <a:rPr lang="en-US" altLang="zh-CN" dirty="0" err="1" smtClean="0"/>
              <a:t>Greenplum</a:t>
            </a:r>
            <a:r>
              <a:rPr lang="zh-CN" altLang="en-US" dirty="0"/>
              <a:t>中每个表都是分布在所有节点</a:t>
            </a:r>
            <a:r>
              <a:rPr lang="zh-CN" altLang="en-US" dirty="0" smtClean="0"/>
              <a:t>上：</a:t>
            </a:r>
            <a:r>
              <a:rPr lang="en-US" altLang="zh-CN" dirty="0" smtClean="0"/>
              <a:t>Master</a:t>
            </a:r>
            <a:r>
              <a:rPr lang="zh-CN" altLang="en-US" dirty="0" smtClean="0"/>
              <a:t>节点对</a:t>
            </a:r>
            <a:r>
              <a:rPr lang="zh-CN" altLang="en-US" dirty="0"/>
              <a:t>表的某个或多个列进行</a:t>
            </a:r>
            <a:r>
              <a:rPr lang="en-US" altLang="zh-CN" dirty="0"/>
              <a:t>hash</a:t>
            </a:r>
            <a:r>
              <a:rPr lang="zh-CN" altLang="en-US" dirty="0"/>
              <a:t>运算，然后根据</a:t>
            </a:r>
            <a:r>
              <a:rPr lang="en-US" altLang="zh-CN" dirty="0"/>
              <a:t>hash</a:t>
            </a:r>
            <a:r>
              <a:rPr lang="zh-CN" altLang="en-US" dirty="0"/>
              <a:t>结果将表的数据分布到</a:t>
            </a:r>
            <a:r>
              <a:rPr lang="en-US" altLang="zh-CN" dirty="0"/>
              <a:t>Segment</a:t>
            </a:r>
            <a:r>
              <a:rPr lang="zh-CN" altLang="en-US" dirty="0"/>
              <a:t>节点中</a:t>
            </a:r>
            <a:r>
              <a:rPr lang="zh-CN" altLang="en-US" dirty="0" smtClean="0"/>
              <a:t>。</a:t>
            </a:r>
            <a:endParaRPr lang="en-US" altLang="zh-CN" dirty="0" smtClean="0"/>
          </a:p>
          <a:p>
            <a:endParaRPr lang="en-US" altLang="zh-CN" dirty="0" smtClean="0"/>
          </a:p>
          <a:p>
            <a:r>
              <a:rPr lang="en-US" altLang="zh-CN" dirty="0" err="1" smtClean="0"/>
              <a:t>Greenplum</a:t>
            </a:r>
            <a:r>
              <a:rPr lang="zh-CN" altLang="en-US" dirty="0" smtClean="0"/>
              <a:t>提供“多态存储”</a:t>
            </a:r>
            <a:r>
              <a:rPr lang="zh-CN" altLang="en-US" dirty="0"/>
              <a:t>的灵活存储</a:t>
            </a:r>
            <a:r>
              <a:rPr lang="zh-CN" altLang="en-US" dirty="0" smtClean="0"/>
              <a:t>方式，</a:t>
            </a:r>
            <a:r>
              <a:rPr lang="zh-CN" altLang="en-US" dirty="0"/>
              <a:t>一张表的不同数据</a:t>
            </a:r>
            <a:r>
              <a:rPr lang="zh-CN" altLang="en-US" dirty="0" smtClean="0"/>
              <a:t>可以</a:t>
            </a:r>
            <a:r>
              <a:rPr lang="zh-CN" altLang="en-US" dirty="0"/>
              <a:t>根据数据热度或者访问模式的不同而使用不同的存储</a:t>
            </a:r>
            <a:r>
              <a:rPr lang="zh-CN" altLang="en-US" dirty="0" smtClean="0"/>
              <a:t>方式，支持的存储方式包含：</a:t>
            </a:r>
            <a:endParaRPr lang="zh-CN" altLang="en-US" dirty="0"/>
          </a:p>
          <a:p>
            <a:r>
              <a:rPr lang="zh-CN" altLang="en-US" b="1" dirty="0"/>
              <a:t>行存储</a:t>
            </a:r>
            <a:r>
              <a:rPr lang="zh-CN" altLang="en-US" dirty="0" smtClean="0"/>
              <a:t>：是</a:t>
            </a:r>
            <a:r>
              <a:rPr lang="zh-CN" altLang="en-US" dirty="0"/>
              <a:t>传统数据库常用的存储方式，特点是访问比较快，多列更新比较容易。</a:t>
            </a:r>
          </a:p>
          <a:p>
            <a:r>
              <a:rPr lang="zh-CN" altLang="en-US" b="1" dirty="0"/>
              <a:t>列存储</a:t>
            </a:r>
            <a:r>
              <a:rPr lang="zh-CN" altLang="en-US" dirty="0" smtClean="0"/>
              <a:t>：按</a:t>
            </a:r>
            <a:r>
              <a:rPr lang="zh-CN" altLang="en-US" dirty="0"/>
              <a:t>列保存，不同列的数据存储在</a:t>
            </a:r>
            <a:r>
              <a:rPr lang="zh-CN" altLang="en-US" dirty="0" smtClean="0"/>
              <a:t>不同位置（</a:t>
            </a:r>
            <a:r>
              <a:rPr lang="zh-CN" altLang="en-US" dirty="0"/>
              <a:t>通常是不同文件中）。适合一次只访问宽表中某几个字段的</a:t>
            </a:r>
            <a:r>
              <a:rPr lang="zh-CN" altLang="en-US" dirty="0" smtClean="0"/>
              <a:t>情况，另一个优点是</a:t>
            </a:r>
            <a:r>
              <a:rPr lang="zh-CN" altLang="en-US" dirty="0"/>
              <a:t>压缩比高。</a:t>
            </a:r>
          </a:p>
          <a:p>
            <a:r>
              <a:rPr lang="zh-CN" altLang="en-US" b="1" dirty="0"/>
              <a:t>外部表</a:t>
            </a:r>
            <a:r>
              <a:rPr lang="zh-CN" altLang="en-US" dirty="0"/>
              <a:t>：数据保存在其他系统</a:t>
            </a:r>
            <a:r>
              <a:rPr lang="zh-CN" altLang="en-US" dirty="0" smtClean="0"/>
              <a:t>中（例如</a:t>
            </a:r>
            <a:r>
              <a:rPr lang="en-US" altLang="zh-CN" dirty="0" smtClean="0"/>
              <a:t>HDFS</a:t>
            </a:r>
            <a:r>
              <a:rPr lang="zh-CN" altLang="en-US" dirty="0"/>
              <a:t>）</a:t>
            </a:r>
            <a:r>
              <a:rPr lang="zh-CN" altLang="en-US" dirty="0" smtClean="0"/>
              <a:t>，</a:t>
            </a:r>
            <a:r>
              <a:rPr lang="zh-CN" altLang="en-US" dirty="0"/>
              <a:t>数据库只保留元数据信息</a:t>
            </a:r>
            <a:r>
              <a:rPr lang="zh-CN" altLang="en-US" dirty="0" smtClean="0"/>
              <a:t>。</a:t>
            </a:r>
            <a:endParaRPr lang="zh-CN" altLang="en-US"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85</a:t>
            </a:fld>
            <a:endParaRPr lang="zh-CN" altLang="en-US" dirty="0"/>
          </a:p>
        </p:txBody>
      </p:sp>
    </p:spTree>
    <p:extLst>
      <p:ext uri="{BB962C8B-B14F-4D97-AF65-F5344CB8AC3E}">
        <p14:creationId xmlns:p14="http://schemas.microsoft.com/office/powerpoint/2010/main" val="227912824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50656"/>
            <a:ext cx="10515600" cy="920336"/>
          </a:xfrm>
        </p:spPr>
        <p:txBody>
          <a:bodyPr/>
          <a:lstStyle/>
          <a:p>
            <a:r>
              <a:rPr lang="en-US" altLang="zh-CN" dirty="0"/>
              <a:t>6.4.2 </a:t>
            </a:r>
            <a:r>
              <a:rPr lang="en-US" altLang="zh-CN" dirty="0" err="1" smtClean="0"/>
              <a:t>Greenplum</a:t>
            </a:r>
            <a:r>
              <a:rPr lang="zh-CN" altLang="en-US" dirty="0" smtClean="0"/>
              <a:t>（续）</a:t>
            </a:r>
            <a:endParaRPr lang="zh-CN" altLang="en-US" dirty="0"/>
          </a:p>
        </p:txBody>
      </p:sp>
      <p:sp>
        <p:nvSpPr>
          <p:cNvPr id="3" name="内容占位符 2"/>
          <p:cNvSpPr>
            <a:spLocks noGrp="1"/>
          </p:cNvSpPr>
          <p:nvPr>
            <p:ph idx="1"/>
          </p:nvPr>
        </p:nvSpPr>
        <p:spPr>
          <a:xfrm>
            <a:off x="838200" y="1070992"/>
            <a:ext cx="4891268" cy="5203207"/>
          </a:xfrm>
        </p:spPr>
        <p:txBody>
          <a:bodyPr>
            <a:normAutofit fontScale="92500" lnSpcReduction="20000"/>
          </a:bodyPr>
          <a:lstStyle/>
          <a:p>
            <a:r>
              <a:rPr lang="zh-CN" altLang="en-US" sz="2400" dirty="0"/>
              <a:t>并行查询计划和</a:t>
            </a:r>
            <a:r>
              <a:rPr lang="zh-CN" altLang="en-US" sz="2400" dirty="0" smtClean="0"/>
              <a:t>执行</a:t>
            </a:r>
            <a:endParaRPr lang="en-US" altLang="zh-CN" sz="2400" dirty="0" smtClean="0"/>
          </a:p>
          <a:p>
            <a:r>
              <a:rPr lang="en-US" altLang="zh-CN" sz="2400" dirty="0" smtClean="0"/>
              <a:t>SELECT CUSTOMER, AMOUNT FROM SALES JOIN CUSTOMER USING (CUST_ID) WHERE DATE=2008</a:t>
            </a:r>
          </a:p>
          <a:p>
            <a:r>
              <a:rPr lang="zh-CN" altLang="en-US" sz="2400" dirty="0" smtClean="0"/>
              <a:t>从</a:t>
            </a:r>
            <a:r>
              <a:rPr lang="zh-CN" altLang="en-US" sz="2400" dirty="0"/>
              <a:t>两张表中找到</a:t>
            </a:r>
            <a:r>
              <a:rPr lang="en-US" altLang="zh-CN" sz="2400" dirty="0"/>
              <a:t>2008</a:t>
            </a:r>
            <a:r>
              <a:rPr lang="zh-CN" altLang="en-US" sz="2400" dirty="0"/>
              <a:t>年的销售</a:t>
            </a:r>
            <a:r>
              <a:rPr lang="zh-CN" altLang="en-US" sz="2400" dirty="0" smtClean="0"/>
              <a:t>数据，生成</a:t>
            </a:r>
            <a:r>
              <a:rPr lang="zh-CN" altLang="en-US" sz="2400" dirty="0"/>
              <a:t>的查询计划树</a:t>
            </a:r>
            <a:r>
              <a:rPr lang="zh-CN" altLang="en-US" sz="2400" dirty="0" smtClean="0"/>
              <a:t>中有</a:t>
            </a:r>
            <a:r>
              <a:rPr lang="zh-CN" altLang="en-US" sz="2400" dirty="0"/>
              <a:t>三种不同的颜色，颜色相同表示做</a:t>
            </a:r>
            <a:r>
              <a:rPr lang="zh-CN" altLang="en-US" sz="2400" dirty="0" smtClean="0"/>
              <a:t>同一组任务，称为</a:t>
            </a:r>
            <a:r>
              <a:rPr lang="zh-CN" altLang="en-US" sz="2400" dirty="0"/>
              <a:t>分片</a:t>
            </a:r>
            <a:r>
              <a:rPr lang="en-US" altLang="zh-CN" sz="2400" dirty="0"/>
              <a:t>/</a:t>
            </a:r>
            <a:r>
              <a:rPr lang="zh-CN" altLang="en-US" sz="2400" dirty="0"/>
              <a:t>切片（</a:t>
            </a:r>
            <a:r>
              <a:rPr lang="en-US" altLang="zh-CN" sz="2400" dirty="0"/>
              <a:t>Slice</a:t>
            </a:r>
            <a:r>
              <a:rPr lang="zh-CN" altLang="en-US" sz="2400" dirty="0"/>
              <a:t>）</a:t>
            </a:r>
            <a:r>
              <a:rPr lang="zh-CN" altLang="en-US" sz="2400" dirty="0" smtClean="0"/>
              <a:t>。橙色</a:t>
            </a:r>
            <a:r>
              <a:rPr lang="zh-CN" altLang="en-US" sz="2400" dirty="0"/>
              <a:t>切片中有一个重分发节点，这个节点将本节点的数据重新分发到其他节点</a:t>
            </a:r>
            <a:r>
              <a:rPr lang="zh-CN" altLang="en-US" sz="2400" dirty="0" smtClean="0"/>
              <a:t>上；中间</a:t>
            </a:r>
            <a:r>
              <a:rPr lang="zh-CN" altLang="en-US" sz="2400" dirty="0"/>
              <a:t>绿色切片表示分布式</a:t>
            </a:r>
            <a:r>
              <a:rPr lang="zh-CN" altLang="en-US" sz="2400" dirty="0" smtClean="0"/>
              <a:t>数据连接（</a:t>
            </a:r>
            <a:r>
              <a:rPr lang="en-US" altLang="zh-CN" sz="2400" dirty="0" err="1"/>
              <a:t>HashJoin</a:t>
            </a:r>
            <a:r>
              <a:rPr lang="zh-CN" altLang="en-US" sz="2400" dirty="0" smtClean="0"/>
              <a:t>）；最</a:t>
            </a:r>
            <a:r>
              <a:rPr lang="zh-CN" altLang="en-US" sz="2400" dirty="0"/>
              <a:t>上面切片负责将各个数据节点收到的数据进行汇总</a:t>
            </a:r>
            <a:r>
              <a:rPr lang="zh-CN" altLang="en-US" sz="2400" dirty="0" smtClean="0"/>
              <a:t>。</a:t>
            </a:r>
            <a:endParaRPr lang="zh-CN" altLang="en-US" sz="2400"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86</a:t>
            </a:fld>
            <a:endParaRPr lang="zh-CN" altLang="en-US" dirty="0"/>
          </a:p>
        </p:txBody>
      </p:sp>
      <p:sp>
        <p:nvSpPr>
          <p:cNvPr id="5" name="矩形 4"/>
          <p:cNvSpPr/>
          <p:nvPr/>
        </p:nvSpPr>
        <p:spPr>
          <a:xfrm>
            <a:off x="838200" y="6488668"/>
            <a:ext cx="5033750" cy="369332"/>
          </a:xfrm>
          <a:prstGeom prst="rect">
            <a:avLst/>
          </a:prstGeom>
        </p:spPr>
        <p:txBody>
          <a:bodyPr wrap="none">
            <a:spAutoFit/>
          </a:bodyPr>
          <a:lstStyle/>
          <a:p>
            <a:r>
              <a:rPr lang="zh-CN" altLang="en-US" dirty="0" smtClean="0">
                <a:solidFill>
                  <a:schemeClr val="bg1">
                    <a:lumMod val="65000"/>
                  </a:schemeClr>
                </a:solidFill>
              </a:rPr>
              <a:t>来源：</a:t>
            </a:r>
            <a:r>
              <a:rPr lang="en-US" altLang="zh-CN" dirty="0" smtClean="0">
                <a:solidFill>
                  <a:schemeClr val="bg1">
                    <a:lumMod val="65000"/>
                  </a:schemeClr>
                </a:solidFill>
              </a:rPr>
              <a:t>https</a:t>
            </a:r>
            <a:r>
              <a:rPr lang="en-US" altLang="zh-CN" dirty="0">
                <a:solidFill>
                  <a:schemeClr val="bg1">
                    <a:lumMod val="65000"/>
                  </a:schemeClr>
                </a:solidFill>
              </a:rPr>
              <a:t>://www.jianshu.com/p/b2c286f9b128</a:t>
            </a:r>
            <a:endParaRPr lang="zh-CN" altLang="en-US" dirty="0">
              <a:solidFill>
                <a:schemeClr val="bg1">
                  <a:lumMod val="65000"/>
                </a:schemeClr>
              </a:solidFill>
            </a:endParaRPr>
          </a:p>
        </p:txBody>
      </p:sp>
      <p:pic>
        <p:nvPicPr>
          <p:cNvPr id="9" name="图片 8"/>
          <p:cNvPicPr>
            <a:picLocks noChangeAspect="1"/>
          </p:cNvPicPr>
          <p:nvPr/>
        </p:nvPicPr>
        <p:blipFill>
          <a:blip r:embed="rId3"/>
          <a:stretch>
            <a:fillRect/>
          </a:stretch>
        </p:blipFill>
        <p:spPr>
          <a:xfrm>
            <a:off x="5729468" y="1030093"/>
            <a:ext cx="6294665" cy="5029636"/>
          </a:xfrm>
          <a:prstGeom prst="rect">
            <a:avLst/>
          </a:prstGeom>
        </p:spPr>
      </p:pic>
    </p:spTree>
    <p:extLst>
      <p:ext uri="{BB962C8B-B14F-4D97-AF65-F5344CB8AC3E}">
        <p14:creationId xmlns:p14="http://schemas.microsoft.com/office/powerpoint/2010/main" val="84415800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6.4.2 </a:t>
            </a:r>
            <a:r>
              <a:rPr lang="en-US" altLang="zh-CN" dirty="0" err="1" smtClean="0"/>
              <a:t>Greenplum</a:t>
            </a:r>
            <a:r>
              <a:rPr lang="zh-CN" altLang="en-US" dirty="0" smtClean="0"/>
              <a:t>（续）</a:t>
            </a:r>
            <a:endParaRPr lang="zh-CN" altLang="en-US" dirty="0"/>
          </a:p>
        </p:txBody>
      </p:sp>
      <p:sp>
        <p:nvSpPr>
          <p:cNvPr id="3" name="内容占位符 2"/>
          <p:cNvSpPr>
            <a:spLocks noGrp="1"/>
          </p:cNvSpPr>
          <p:nvPr>
            <p:ph idx="1"/>
          </p:nvPr>
        </p:nvSpPr>
        <p:spPr>
          <a:xfrm>
            <a:off x="838200" y="1285461"/>
            <a:ext cx="4891268" cy="5203207"/>
          </a:xfrm>
        </p:spPr>
        <p:txBody>
          <a:bodyPr>
            <a:normAutofit lnSpcReduction="10000"/>
          </a:bodyPr>
          <a:lstStyle/>
          <a:p>
            <a:r>
              <a:rPr lang="zh-CN" altLang="en-US" sz="2400" dirty="0" smtClean="0"/>
              <a:t>查询</a:t>
            </a:r>
            <a:r>
              <a:rPr lang="zh-CN" altLang="en-US" sz="2400" dirty="0"/>
              <a:t>计划的执行</a:t>
            </a:r>
            <a:r>
              <a:rPr lang="zh-CN" altLang="en-US" sz="2400" dirty="0" smtClean="0"/>
              <a:t>。</a:t>
            </a:r>
            <a:endParaRPr lang="en-US" altLang="zh-CN" sz="2400" dirty="0" smtClean="0"/>
          </a:p>
          <a:p>
            <a:r>
              <a:rPr lang="en-US" altLang="zh-CN" sz="2400" dirty="0" smtClean="0"/>
              <a:t>Master</a:t>
            </a:r>
            <a:r>
              <a:rPr lang="zh-CN" altLang="en-US" sz="2400" dirty="0" smtClean="0"/>
              <a:t>上</a:t>
            </a:r>
            <a:r>
              <a:rPr lang="zh-CN" altLang="en-US" sz="2400" dirty="0"/>
              <a:t>的调度器（</a:t>
            </a:r>
            <a:r>
              <a:rPr lang="en-US" altLang="zh-CN" sz="2400" dirty="0"/>
              <a:t>QD</a:t>
            </a:r>
            <a:r>
              <a:rPr lang="zh-CN" altLang="en-US" sz="2400" dirty="0" smtClean="0"/>
              <a:t>）下发</a:t>
            </a:r>
            <a:r>
              <a:rPr lang="zh-CN" altLang="en-US" sz="2400" dirty="0"/>
              <a:t>查询任务到</a:t>
            </a:r>
            <a:r>
              <a:rPr lang="zh-CN" altLang="en-US" sz="2400" dirty="0" smtClean="0"/>
              <a:t>每个</a:t>
            </a:r>
            <a:r>
              <a:rPr lang="en-US" altLang="zh-CN" sz="2400" dirty="0" smtClean="0"/>
              <a:t>SEGMENT</a:t>
            </a:r>
            <a:r>
              <a:rPr lang="zh-CN" altLang="en-US" sz="2400" dirty="0" smtClean="0"/>
              <a:t>节点</a:t>
            </a:r>
            <a:r>
              <a:rPr lang="zh-CN" altLang="en-US" sz="2400" dirty="0"/>
              <a:t>，数据节点收到任务后（查询计划树），创建工作进程（</a:t>
            </a:r>
            <a:r>
              <a:rPr lang="en-US" altLang="zh-CN" sz="2400" dirty="0"/>
              <a:t>QE</a:t>
            </a:r>
            <a:r>
              <a:rPr lang="zh-CN" altLang="en-US" sz="2400" dirty="0"/>
              <a:t>）执行任务</a:t>
            </a:r>
            <a:r>
              <a:rPr lang="zh-CN" altLang="en-US" sz="2400" dirty="0" smtClean="0"/>
              <a:t>。</a:t>
            </a:r>
            <a:endParaRPr lang="en-US" altLang="zh-CN" sz="2400" dirty="0" smtClean="0"/>
          </a:p>
          <a:p>
            <a:r>
              <a:rPr lang="zh-CN" altLang="en-US" sz="2400" dirty="0" smtClean="0"/>
              <a:t>如果</a:t>
            </a:r>
            <a:r>
              <a:rPr lang="zh-CN" altLang="en-US" sz="2400" dirty="0"/>
              <a:t>需要跨节点数据交换（</a:t>
            </a:r>
            <a:r>
              <a:rPr lang="zh-CN" altLang="en-US" sz="2400" dirty="0" smtClean="0"/>
              <a:t>例如</a:t>
            </a:r>
            <a:r>
              <a:rPr lang="zh-CN" altLang="en-US" sz="2400" dirty="0"/>
              <a:t>图</a:t>
            </a:r>
            <a:r>
              <a:rPr lang="zh-CN" altLang="en-US" sz="2400" dirty="0" smtClean="0"/>
              <a:t>中的</a:t>
            </a:r>
            <a:r>
              <a:rPr lang="en-US" altLang="zh-CN" sz="2400" dirty="0" err="1"/>
              <a:t>HashJoin</a:t>
            </a:r>
            <a:r>
              <a:rPr lang="zh-CN" altLang="en-US" sz="2400" dirty="0"/>
              <a:t>），</a:t>
            </a:r>
            <a:r>
              <a:rPr lang="zh-CN" altLang="en-US" sz="2400" dirty="0" smtClean="0"/>
              <a:t>则</a:t>
            </a:r>
            <a:r>
              <a:rPr lang="en-US" altLang="zh-CN" sz="2400" dirty="0" smtClean="0"/>
              <a:t>SEGMENT</a:t>
            </a:r>
            <a:r>
              <a:rPr lang="zh-CN" altLang="en-US" sz="2400" dirty="0" smtClean="0"/>
              <a:t>节点会</a:t>
            </a:r>
            <a:r>
              <a:rPr lang="zh-CN" altLang="en-US" sz="2400" dirty="0"/>
              <a:t>创建多个工作进程协调执行任务。不同节点上执行同一任务</a:t>
            </a:r>
            <a:r>
              <a:rPr lang="zh-CN" altLang="en-US" sz="2400" dirty="0" smtClean="0"/>
              <a:t>（切片</a:t>
            </a:r>
            <a:r>
              <a:rPr lang="zh-CN" altLang="en-US" sz="2400" dirty="0"/>
              <a:t>）的进程组成一</a:t>
            </a:r>
            <a:r>
              <a:rPr lang="zh-CN" altLang="en-US" sz="2400" dirty="0" smtClean="0"/>
              <a:t>个</a:t>
            </a:r>
            <a:r>
              <a:rPr lang="zh-CN" altLang="en-US" sz="2400" dirty="0"/>
              <a:t>任务</a:t>
            </a:r>
            <a:r>
              <a:rPr lang="zh-CN" altLang="en-US" sz="2400" dirty="0" smtClean="0"/>
              <a:t>群（</a:t>
            </a:r>
            <a:r>
              <a:rPr lang="en-US" altLang="zh-CN" sz="2400" dirty="0"/>
              <a:t>Gang</a:t>
            </a:r>
            <a:r>
              <a:rPr lang="zh-CN" altLang="en-US" sz="2400" dirty="0"/>
              <a:t>）。数据从下往上流动，最终</a:t>
            </a:r>
            <a:r>
              <a:rPr lang="en-US" altLang="zh-CN" sz="2400" dirty="0"/>
              <a:t>Master</a:t>
            </a:r>
            <a:r>
              <a:rPr lang="zh-CN" altLang="en-US" sz="2400" dirty="0"/>
              <a:t>返回给客户端</a:t>
            </a:r>
            <a:r>
              <a:rPr lang="zh-CN" altLang="en-US" sz="2400" dirty="0" smtClean="0"/>
              <a:t>。</a:t>
            </a:r>
            <a:endParaRPr lang="zh-CN" altLang="en-US" sz="2400"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87</a:t>
            </a:fld>
            <a:endParaRPr lang="zh-CN" altLang="en-US" dirty="0"/>
          </a:p>
        </p:txBody>
      </p:sp>
      <p:sp>
        <p:nvSpPr>
          <p:cNvPr id="5" name="矩形 4"/>
          <p:cNvSpPr/>
          <p:nvPr/>
        </p:nvSpPr>
        <p:spPr>
          <a:xfrm>
            <a:off x="838200" y="6488668"/>
            <a:ext cx="5033750" cy="369332"/>
          </a:xfrm>
          <a:prstGeom prst="rect">
            <a:avLst/>
          </a:prstGeom>
        </p:spPr>
        <p:txBody>
          <a:bodyPr wrap="none">
            <a:spAutoFit/>
          </a:bodyPr>
          <a:lstStyle/>
          <a:p>
            <a:r>
              <a:rPr lang="zh-CN" altLang="en-US" dirty="0" smtClean="0">
                <a:solidFill>
                  <a:schemeClr val="bg1">
                    <a:lumMod val="65000"/>
                  </a:schemeClr>
                </a:solidFill>
              </a:rPr>
              <a:t>来源：</a:t>
            </a:r>
            <a:r>
              <a:rPr lang="en-US" altLang="zh-CN" dirty="0" smtClean="0">
                <a:solidFill>
                  <a:schemeClr val="bg1">
                    <a:lumMod val="65000"/>
                  </a:schemeClr>
                </a:solidFill>
              </a:rPr>
              <a:t>https</a:t>
            </a:r>
            <a:r>
              <a:rPr lang="en-US" altLang="zh-CN" dirty="0">
                <a:solidFill>
                  <a:schemeClr val="bg1">
                    <a:lumMod val="65000"/>
                  </a:schemeClr>
                </a:solidFill>
              </a:rPr>
              <a:t>://www.jianshu.com/p/b2c286f9b128</a:t>
            </a:r>
            <a:endParaRPr lang="zh-CN" altLang="en-US" dirty="0">
              <a:solidFill>
                <a:schemeClr val="bg1">
                  <a:lumMod val="65000"/>
                </a:schemeClr>
              </a:solidFill>
            </a:endParaRPr>
          </a:p>
        </p:txBody>
      </p:sp>
      <p:pic>
        <p:nvPicPr>
          <p:cNvPr id="7" name="图片 6"/>
          <p:cNvPicPr>
            <a:picLocks noChangeAspect="1"/>
          </p:cNvPicPr>
          <p:nvPr/>
        </p:nvPicPr>
        <p:blipFill>
          <a:blip r:embed="rId3"/>
          <a:stretch>
            <a:fillRect/>
          </a:stretch>
        </p:blipFill>
        <p:spPr>
          <a:xfrm>
            <a:off x="5871950" y="570955"/>
            <a:ext cx="6061549" cy="6287045"/>
          </a:xfrm>
          <a:prstGeom prst="rect">
            <a:avLst/>
          </a:prstGeom>
        </p:spPr>
      </p:pic>
    </p:spTree>
    <p:extLst>
      <p:ext uri="{BB962C8B-B14F-4D97-AF65-F5344CB8AC3E}">
        <p14:creationId xmlns:p14="http://schemas.microsoft.com/office/powerpoint/2010/main" val="226742371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6.4.3 YARN</a:t>
            </a:r>
            <a:endParaRPr lang="zh-CN" altLang="en-US" dirty="0"/>
          </a:p>
        </p:txBody>
      </p:sp>
      <p:sp>
        <p:nvSpPr>
          <p:cNvPr id="3" name="内容占位符 2"/>
          <p:cNvSpPr>
            <a:spLocks noGrp="1"/>
          </p:cNvSpPr>
          <p:nvPr>
            <p:ph idx="1"/>
          </p:nvPr>
        </p:nvSpPr>
        <p:spPr>
          <a:xfrm>
            <a:off x="838200" y="1285462"/>
            <a:ext cx="10515600" cy="5231085"/>
          </a:xfrm>
        </p:spPr>
        <p:txBody>
          <a:bodyPr>
            <a:normAutofit/>
          </a:bodyPr>
          <a:lstStyle/>
          <a:p>
            <a:r>
              <a:rPr lang="en-US" altLang="zh-CN" dirty="0"/>
              <a:t>Apache Hadoop YARN </a:t>
            </a:r>
            <a:r>
              <a:rPr lang="zh-CN" altLang="en-US" dirty="0"/>
              <a:t>（</a:t>
            </a:r>
            <a:r>
              <a:rPr lang="en-US" altLang="zh-CN" dirty="0"/>
              <a:t>Yet Another Resource Negotiator</a:t>
            </a:r>
            <a:r>
              <a:rPr lang="zh-CN" altLang="en-US" dirty="0"/>
              <a:t>）</a:t>
            </a:r>
            <a:endParaRPr lang="en-US" altLang="zh-CN" dirty="0"/>
          </a:p>
          <a:p>
            <a:r>
              <a:rPr lang="zh-CN" altLang="en-US" dirty="0"/>
              <a:t>     </a:t>
            </a:r>
            <a:r>
              <a:rPr lang="en-US" altLang="zh-CN" dirty="0" smtClean="0"/>
              <a:t>Hadoop</a:t>
            </a:r>
            <a:r>
              <a:rPr lang="zh-CN" altLang="en-US" dirty="0" smtClean="0"/>
              <a:t>上新的通用资源管理</a:t>
            </a:r>
            <a:r>
              <a:rPr lang="zh-CN" altLang="en-US" dirty="0"/>
              <a:t>系统，为上层应用提供统一的资源管理和调度，提升了</a:t>
            </a:r>
            <a:r>
              <a:rPr lang="en-US" altLang="zh-CN" dirty="0"/>
              <a:t>Hadoop</a:t>
            </a:r>
            <a:r>
              <a:rPr lang="zh-CN" altLang="en-US" dirty="0"/>
              <a:t>集群的利用率、资源统一管理和数据共享等方面的能力。</a:t>
            </a:r>
            <a:endParaRPr lang="en-US" altLang="zh-CN" dirty="0"/>
          </a:p>
          <a:p>
            <a:r>
              <a:rPr lang="zh-CN" altLang="en-US" dirty="0" smtClean="0"/>
              <a:t>基本设计思想</a:t>
            </a:r>
            <a:r>
              <a:rPr lang="zh-CN" altLang="en-US" dirty="0"/>
              <a:t>：创建一个全局的</a:t>
            </a:r>
            <a:r>
              <a:rPr lang="en-US" altLang="zh-CN" b="1" dirty="0" err="1"/>
              <a:t>ResourceManager</a:t>
            </a:r>
            <a:r>
              <a:rPr lang="zh-CN" altLang="en-US" dirty="0"/>
              <a:t>（</a:t>
            </a:r>
            <a:r>
              <a:rPr lang="en-US" altLang="zh-CN" dirty="0"/>
              <a:t>RM</a:t>
            </a:r>
            <a:r>
              <a:rPr lang="zh-CN" altLang="en-US" dirty="0"/>
              <a:t>）和若干个针对应用程序的</a:t>
            </a:r>
            <a:r>
              <a:rPr lang="en-US" altLang="zh-CN" b="1" dirty="0" err="1"/>
              <a:t>ApplicationMaster</a:t>
            </a:r>
            <a:r>
              <a:rPr lang="zh-CN" altLang="en-US" dirty="0"/>
              <a:t>（</a:t>
            </a:r>
            <a:r>
              <a:rPr lang="en-US" altLang="zh-CN" dirty="0"/>
              <a:t>AM</a:t>
            </a:r>
            <a:r>
              <a:rPr lang="zh-CN" altLang="en-US" dirty="0"/>
              <a:t>），从而</a:t>
            </a:r>
            <a:r>
              <a:rPr lang="zh-CN" altLang="en-US" dirty="0" smtClean="0"/>
              <a:t>将作业追踪管理的</a:t>
            </a:r>
            <a:r>
              <a:rPr lang="zh-CN" altLang="en-US" dirty="0"/>
              <a:t>两个主要功能（</a:t>
            </a:r>
            <a:r>
              <a:rPr lang="zh-CN" altLang="en-US" dirty="0">
                <a:solidFill>
                  <a:srgbClr val="FF0000"/>
                </a:solidFill>
              </a:rPr>
              <a:t>资源管理</a:t>
            </a:r>
            <a:r>
              <a:rPr lang="zh-CN" altLang="en-US" dirty="0"/>
              <a:t>和</a:t>
            </a:r>
            <a:r>
              <a:rPr lang="zh-CN" altLang="en-US" dirty="0">
                <a:solidFill>
                  <a:srgbClr val="FF0000"/>
                </a:solidFill>
              </a:rPr>
              <a:t>作业调度</a:t>
            </a:r>
            <a:r>
              <a:rPr lang="en-US" altLang="zh-CN" dirty="0">
                <a:solidFill>
                  <a:srgbClr val="FF0000"/>
                </a:solidFill>
              </a:rPr>
              <a:t>/</a:t>
            </a:r>
            <a:r>
              <a:rPr lang="zh-CN" altLang="en-US" dirty="0">
                <a:solidFill>
                  <a:srgbClr val="FF0000"/>
                </a:solidFill>
              </a:rPr>
              <a:t>监控</a:t>
            </a:r>
            <a:r>
              <a:rPr lang="zh-CN" altLang="en-US" dirty="0"/>
              <a:t>）分离。</a:t>
            </a:r>
            <a:endParaRPr lang="en-US" altLang="zh-CN" dirty="0"/>
          </a:p>
          <a:p>
            <a:r>
              <a:rPr lang="zh-CN" altLang="en-US" dirty="0">
                <a:solidFill>
                  <a:srgbClr val="3366FF"/>
                </a:solidFill>
              </a:rPr>
              <a:t>应用程序对应传统的</a:t>
            </a:r>
            <a:r>
              <a:rPr lang="en-US" altLang="zh-CN" dirty="0" err="1">
                <a:solidFill>
                  <a:srgbClr val="3366FF"/>
                </a:solidFill>
              </a:rPr>
              <a:t>MapReduce</a:t>
            </a:r>
            <a:r>
              <a:rPr lang="zh-CN" altLang="en-US" dirty="0">
                <a:solidFill>
                  <a:srgbClr val="3366FF"/>
                </a:solidFill>
              </a:rPr>
              <a:t>作业或作业的有向无环图（</a:t>
            </a:r>
            <a:r>
              <a:rPr lang="en-US" altLang="zh-CN" dirty="0">
                <a:solidFill>
                  <a:srgbClr val="3366FF"/>
                </a:solidFill>
              </a:rPr>
              <a:t>DAG</a:t>
            </a:r>
            <a:r>
              <a:rPr lang="zh-CN" altLang="en-US" dirty="0">
                <a:solidFill>
                  <a:srgbClr val="3366FF"/>
                </a:solidFill>
              </a:rPr>
              <a:t>）。</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88</a:t>
            </a:fld>
            <a:endParaRPr lang="zh-CN" altLang="en-US" dirty="0"/>
          </a:p>
        </p:txBody>
      </p:sp>
    </p:spTree>
    <p:extLst>
      <p:ext uri="{BB962C8B-B14F-4D97-AF65-F5344CB8AC3E}">
        <p14:creationId xmlns:p14="http://schemas.microsoft.com/office/powerpoint/2010/main" val="407015759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6.4.3 YARN</a:t>
            </a:r>
            <a:r>
              <a:rPr lang="zh-CN" altLang="en-US" dirty="0"/>
              <a:t>（续）</a:t>
            </a:r>
          </a:p>
        </p:txBody>
      </p:sp>
      <p:sp>
        <p:nvSpPr>
          <p:cNvPr id="3" name="内容占位符 2"/>
          <p:cNvSpPr>
            <a:spLocks noGrp="1"/>
          </p:cNvSpPr>
          <p:nvPr>
            <p:ph idx="1"/>
          </p:nvPr>
        </p:nvSpPr>
        <p:spPr/>
        <p:txBody>
          <a:bodyPr>
            <a:normAutofit fontScale="92500" lnSpcReduction="20000"/>
          </a:bodyPr>
          <a:lstStyle/>
          <a:p>
            <a:r>
              <a:rPr lang="zh-CN" altLang="en-US" dirty="0"/>
              <a:t>早期</a:t>
            </a:r>
            <a:r>
              <a:rPr lang="en-US" altLang="zh-CN" dirty="0"/>
              <a:t>Hadoop</a:t>
            </a:r>
            <a:r>
              <a:rPr lang="zh-CN" altLang="en-US" dirty="0"/>
              <a:t> </a:t>
            </a:r>
            <a:r>
              <a:rPr lang="en-US" altLang="zh-CN" dirty="0" err="1"/>
              <a:t>MapReduce</a:t>
            </a:r>
            <a:r>
              <a:rPr lang="zh-CN" altLang="en-US" dirty="0"/>
              <a:t>程序基本思路：</a:t>
            </a:r>
          </a:p>
          <a:p>
            <a:r>
              <a:rPr lang="en-US" altLang="zh-CN" dirty="0"/>
              <a:t>1</a:t>
            </a:r>
            <a:r>
              <a:rPr lang="zh-CN" altLang="en-US" dirty="0"/>
              <a:t>）用户程序 </a:t>
            </a:r>
            <a:r>
              <a:rPr lang="en-US" altLang="zh-CN" dirty="0"/>
              <a:t>(</a:t>
            </a:r>
            <a:r>
              <a:rPr lang="en-US" altLang="zh-CN" dirty="0" err="1"/>
              <a:t>JobClient</a:t>
            </a:r>
            <a:r>
              <a:rPr lang="en-US" altLang="zh-CN" dirty="0"/>
              <a:t>) </a:t>
            </a:r>
            <a:r>
              <a:rPr lang="zh-CN" altLang="en-US" dirty="0"/>
              <a:t>提交一个</a:t>
            </a:r>
            <a:r>
              <a:rPr lang="en-US" altLang="zh-CN" dirty="0"/>
              <a:t>job</a:t>
            </a:r>
            <a:r>
              <a:rPr lang="zh-CN" altLang="en-US" dirty="0"/>
              <a:t>给</a:t>
            </a:r>
            <a:r>
              <a:rPr lang="en-US" altLang="zh-CN" dirty="0"/>
              <a:t>Map-reduce</a:t>
            </a:r>
            <a:r>
              <a:rPr lang="zh-CN" altLang="en-US" dirty="0"/>
              <a:t>框架的中心（</a:t>
            </a:r>
            <a:r>
              <a:rPr lang="en-US" altLang="zh-CN" dirty="0"/>
              <a:t>Job Tracker</a:t>
            </a:r>
            <a:r>
              <a:rPr lang="zh-CN" altLang="en-US" dirty="0"/>
              <a:t>），该中心与集群中的机器定时通信 </a:t>
            </a:r>
            <a:r>
              <a:rPr lang="en-US" altLang="zh-CN" dirty="0"/>
              <a:t>(heartbeat),</a:t>
            </a:r>
            <a:r>
              <a:rPr lang="zh-CN" altLang="en-US" dirty="0"/>
              <a:t> 管理哪些程序应该运行在哪些机器上，以及所有</a:t>
            </a:r>
            <a:r>
              <a:rPr lang="en-US" altLang="zh-CN" dirty="0"/>
              <a:t>job</a:t>
            </a:r>
            <a:r>
              <a:rPr lang="zh-CN" altLang="en-US" dirty="0"/>
              <a:t>失败、重启等操作。</a:t>
            </a:r>
          </a:p>
          <a:p>
            <a:r>
              <a:rPr lang="en-US" altLang="zh-CN" dirty="0"/>
              <a:t>2</a:t>
            </a:r>
            <a:r>
              <a:rPr lang="zh-CN" altLang="en-US" dirty="0"/>
              <a:t>）</a:t>
            </a:r>
            <a:r>
              <a:rPr lang="en-US" altLang="zh-CN" dirty="0" err="1"/>
              <a:t>TaskTracker</a:t>
            </a:r>
            <a:r>
              <a:rPr lang="zh-CN" altLang="en-US" dirty="0"/>
              <a:t>是</a:t>
            </a:r>
            <a:r>
              <a:rPr lang="en-US" altLang="zh-CN" dirty="0"/>
              <a:t>Map-reduce</a:t>
            </a:r>
            <a:r>
              <a:rPr lang="zh-CN" altLang="en-US" dirty="0"/>
              <a:t>集群中每台机器的一个部分，主要是监视自己所在机器的资源情况。</a:t>
            </a:r>
          </a:p>
          <a:p>
            <a:r>
              <a:rPr lang="en-US" altLang="zh-CN" dirty="0"/>
              <a:t>3</a:t>
            </a:r>
            <a:r>
              <a:rPr lang="zh-CN" altLang="en-US" dirty="0"/>
              <a:t>）</a:t>
            </a:r>
            <a:r>
              <a:rPr lang="en-US" altLang="zh-CN" dirty="0" err="1"/>
              <a:t>TaskTracker</a:t>
            </a:r>
            <a:r>
              <a:rPr lang="zh-CN" altLang="en-US" dirty="0"/>
              <a:t>同时监视当前机器的</a:t>
            </a:r>
            <a:r>
              <a:rPr lang="en-US" altLang="zh-CN" dirty="0"/>
              <a:t>tasks</a:t>
            </a:r>
            <a:r>
              <a:rPr lang="zh-CN" altLang="en-US" dirty="0"/>
              <a:t>运行状况，把这些信息通过</a:t>
            </a:r>
            <a:r>
              <a:rPr lang="en-US" altLang="zh-CN" dirty="0"/>
              <a:t>heartbeat</a:t>
            </a:r>
            <a:r>
              <a:rPr lang="zh-CN" altLang="en-US" dirty="0"/>
              <a:t>发送给</a:t>
            </a:r>
            <a:r>
              <a:rPr lang="en-US" altLang="zh-CN" dirty="0" err="1"/>
              <a:t>JobTracker</a:t>
            </a:r>
            <a:r>
              <a:rPr lang="en-US" altLang="zh-CN" dirty="0"/>
              <a:t>，</a:t>
            </a:r>
            <a:r>
              <a:rPr lang="zh-CN" altLang="en-US" dirty="0"/>
              <a:t>后者搜集这些信息，并将新提交的</a:t>
            </a:r>
            <a:r>
              <a:rPr lang="en-US" altLang="zh-CN" dirty="0"/>
              <a:t>job</a:t>
            </a:r>
            <a:r>
              <a:rPr lang="zh-CN" altLang="en-US" dirty="0"/>
              <a:t>分配运行在合适的机器上</a:t>
            </a:r>
            <a:r>
              <a:rPr lang="zh-CN" altLang="en-US" dirty="0" smtClean="0"/>
              <a:t>。</a:t>
            </a:r>
            <a:endParaRPr lang="zh-CN" altLang="en-US"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89</a:t>
            </a:fld>
            <a:endParaRPr lang="zh-CN" altLang="en-US" dirty="0"/>
          </a:p>
        </p:txBody>
      </p:sp>
    </p:spTree>
    <p:extLst>
      <p:ext uri="{BB962C8B-B14F-4D97-AF65-F5344CB8AC3E}">
        <p14:creationId xmlns:p14="http://schemas.microsoft.com/office/powerpoint/2010/main" val="8366901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3436"/>
            <a:ext cx="10515600" cy="920336"/>
          </a:xfrm>
        </p:spPr>
        <p:txBody>
          <a:bodyPr/>
          <a:lstStyle/>
          <a:p>
            <a:r>
              <a:rPr kumimoji="1" lang="en-US" altLang="zh-CN" dirty="0"/>
              <a:t>6.1.2 </a:t>
            </a:r>
            <a:r>
              <a:rPr kumimoji="1" lang="zh-CN" altLang="en-US" dirty="0"/>
              <a:t>客户</a:t>
            </a:r>
            <a:r>
              <a:rPr kumimoji="1" lang="en-US" altLang="zh-CN" dirty="0"/>
              <a:t>-</a:t>
            </a:r>
            <a:r>
              <a:rPr kumimoji="1" lang="zh-CN" altLang="en-US" dirty="0"/>
              <a:t>服务器体系</a:t>
            </a:r>
            <a:r>
              <a:rPr kumimoji="1" lang="zh-CN" altLang="en-US" dirty="0" smtClean="0"/>
              <a:t>架构（续）</a:t>
            </a:r>
            <a:endParaRPr lang="zh-CN" altLang="en-US" dirty="0"/>
          </a:p>
        </p:txBody>
      </p:sp>
      <p:sp>
        <p:nvSpPr>
          <p:cNvPr id="3" name="内容占位符 2"/>
          <p:cNvSpPr>
            <a:spLocks noGrp="1"/>
          </p:cNvSpPr>
          <p:nvPr>
            <p:ph idx="1"/>
          </p:nvPr>
        </p:nvSpPr>
        <p:spPr>
          <a:xfrm>
            <a:off x="838200" y="933771"/>
            <a:ext cx="10515600" cy="1909879"/>
          </a:xfrm>
        </p:spPr>
        <p:txBody>
          <a:bodyPr>
            <a:noAutofit/>
          </a:bodyPr>
          <a:lstStyle/>
          <a:p>
            <a:pPr lvl="1"/>
            <a:r>
              <a:rPr lang="zh-CN" altLang="zh-CN" dirty="0" smtClean="0"/>
              <a:t>客户</a:t>
            </a:r>
            <a:r>
              <a:rPr lang="en-US" altLang="zh-CN" dirty="0"/>
              <a:t>-</a:t>
            </a:r>
            <a:r>
              <a:rPr lang="zh-CN" altLang="zh-CN" dirty="0"/>
              <a:t>服务器体系</a:t>
            </a:r>
            <a:r>
              <a:rPr lang="zh-CN" altLang="zh-CN" dirty="0" smtClean="0"/>
              <a:t>架构</a:t>
            </a:r>
            <a:r>
              <a:rPr lang="zh-CN" altLang="en-US" dirty="0" smtClean="0"/>
              <a:t>中的网络可分为：</a:t>
            </a:r>
            <a:endParaRPr lang="en-US" altLang="zh-CN" dirty="0" smtClean="0"/>
          </a:p>
          <a:p>
            <a:pPr marL="361950" lvl="1"/>
            <a:r>
              <a:rPr lang="zh-CN" altLang="en-US" dirty="0" smtClean="0"/>
              <a:t>局域网</a:t>
            </a:r>
            <a:r>
              <a:rPr lang="en-US" altLang="zh-CN" dirty="0" smtClean="0"/>
              <a:t>——</a:t>
            </a:r>
            <a:r>
              <a:rPr lang="zh-CN" altLang="en-US" dirty="0" smtClean="0"/>
              <a:t>例如办公楼、实验室、超市内部</a:t>
            </a:r>
            <a:r>
              <a:rPr lang="zh-CN" altLang="en-US" dirty="0"/>
              <a:t>环境</a:t>
            </a:r>
            <a:endParaRPr lang="en-US" altLang="zh-CN" dirty="0" smtClean="0"/>
          </a:p>
          <a:p>
            <a:pPr marL="361950" lvl="1"/>
            <a:r>
              <a:rPr lang="zh-CN" altLang="en-US" dirty="0" smtClean="0"/>
              <a:t>广域网</a:t>
            </a:r>
            <a:r>
              <a:rPr lang="en-US" altLang="zh-CN" dirty="0" smtClean="0"/>
              <a:t>——</a:t>
            </a:r>
            <a:r>
              <a:rPr lang="zh-CN" altLang="en-US" dirty="0" smtClean="0"/>
              <a:t>例如城市、地区</a:t>
            </a:r>
            <a:endParaRPr lang="en-US" altLang="zh-CN"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9</a:t>
            </a:fld>
            <a:endParaRPr lang="zh-CN" altLang="en-US" dirty="0"/>
          </a:p>
        </p:txBody>
      </p:sp>
      <p:pic>
        <p:nvPicPr>
          <p:cNvPr id="5" name="图片 4">
            <a:extLst>
              <a:ext uri="{FF2B5EF4-FFF2-40B4-BE49-F238E27FC236}">
                <a16:creationId xmlns:a16="http://schemas.microsoft.com/office/drawing/2014/main" id="{CD98FA4A-4698-C247-B575-480F7B408464}"/>
              </a:ext>
            </a:extLst>
          </p:cNvPr>
          <p:cNvPicPr>
            <a:picLocks noChangeAspect="1"/>
          </p:cNvPicPr>
          <p:nvPr/>
        </p:nvPicPr>
        <p:blipFill>
          <a:blip r:embed="rId3"/>
          <a:stretch>
            <a:fillRect/>
          </a:stretch>
        </p:blipFill>
        <p:spPr>
          <a:xfrm>
            <a:off x="4645898" y="2991975"/>
            <a:ext cx="6808839" cy="1728619"/>
          </a:xfrm>
          <a:prstGeom prst="rect">
            <a:avLst/>
          </a:prstGeom>
        </p:spPr>
      </p:pic>
      <p:graphicFrame>
        <p:nvGraphicFramePr>
          <p:cNvPr id="6" name="Object 4"/>
          <p:cNvGraphicFramePr>
            <a:graphicFrameLocks noChangeAspect="1"/>
          </p:cNvGraphicFramePr>
          <p:nvPr>
            <p:extLst>
              <p:ext uri="{D42A27DB-BD31-4B8C-83A1-F6EECF244321}">
                <p14:modId xmlns:p14="http://schemas.microsoft.com/office/powerpoint/2010/main" val="872622687"/>
              </p:ext>
            </p:extLst>
          </p:nvPr>
        </p:nvGraphicFramePr>
        <p:xfrm>
          <a:off x="838200" y="2843651"/>
          <a:ext cx="3807698" cy="3587292"/>
        </p:xfrm>
        <a:graphic>
          <a:graphicData uri="http://schemas.openxmlformats.org/presentationml/2006/ole">
            <mc:AlternateContent xmlns:mc="http://schemas.openxmlformats.org/markup-compatibility/2006">
              <mc:Choice xmlns:v="urn:schemas-microsoft-com:vml" Requires="v">
                <p:oleObj spid="_x0000_s2607" name="Picture2" r:id="rId4" imgW="3019806" imgH="2838450" progId="Word.Picture.8">
                  <p:embed/>
                </p:oleObj>
              </mc:Choice>
              <mc:Fallback>
                <p:oleObj name="Picture2" r:id="rId4" imgW="3019806" imgH="2838450" progId="Word.Picture.8">
                  <p:embed/>
                  <p:pic>
                    <p:nvPicPr>
                      <p:cNvPr id="8"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8200" y="2843651"/>
                        <a:ext cx="3807698" cy="3587292"/>
                      </a:xfrm>
                      <a:prstGeom prst="rect">
                        <a:avLst/>
                      </a:prstGeom>
                      <a:noFill/>
                      <a:ln>
                        <a:noFill/>
                      </a:ln>
                      <a:extLst/>
                    </p:spPr>
                  </p:pic>
                </p:oleObj>
              </mc:Fallback>
            </mc:AlternateContent>
          </a:graphicData>
        </a:graphic>
      </p:graphicFrame>
    </p:spTree>
    <p:extLst>
      <p:ext uri="{BB962C8B-B14F-4D97-AF65-F5344CB8AC3E}">
        <p14:creationId xmlns:p14="http://schemas.microsoft.com/office/powerpoint/2010/main" val="23549848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6.4.3 YARN</a:t>
            </a:r>
            <a:r>
              <a:rPr lang="zh-CN" altLang="en-US" dirty="0"/>
              <a:t>（续）</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90</a:t>
            </a:fld>
            <a:endParaRPr lang="zh-CN" altLang="en-US" dirty="0"/>
          </a:p>
        </p:txBody>
      </p:sp>
      <p:pic>
        <p:nvPicPr>
          <p:cNvPr id="5" name="内容占位符 4" descr="mapReduce基本思路.jpg"/>
          <p:cNvPicPr>
            <a:picLocks noGrp="1" noChangeAspect="1"/>
          </p:cNvPicPr>
          <p:nvPr>
            <p:ph idx="1"/>
          </p:nvPr>
        </p:nvPicPr>
        <p:blipFill>
          <a:blip r:embed="rId2" cstate="print"/>
          <a:stretch>
            <a:fillRect/>
          </a:stretch>
        </p:blipFill>
        <p:spPr>
          <a:xfrm>
            <a:off x="2504050" y="1127444"/>
            <a:ext cx="6835755" cy="5594031"/>
          </a:xfrm>
        </p:spPr>
      </p:pic>
    </p:spTree>
    <p:extLst>
      <p:ext uri="{BB962C8B-B14F-4D97-AF65-F5344CB8AC3E}">
        <p14:creationId xmlns:p14="http://schemas.microsoft.com/office/powerpoint/2010/main" val="361845308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stretch>
            <a:fillRect/>
          </a:stretch>
        </p:blipFill>
        <p:spPr>
          <a:xfrm>
            <a:off x="2516146" y="1019244"/>
            <a:ext cx="7315793" cy="5337106"/>
          </a:xfrm>
          <a:prstGeom prst="rect">
            <a:avLst/>
          </a:prstGeom>
        </p:spPr>
      </p:pic>
      <p:sp>
        <p:nvSpPr>
          <p:cNvPr id="2" name="标题 1"/>
          <p:cNvSpPr>
            <a:spLocks noGrp="1"/>
          </p:cNvSpPr>
          <p:nvPr>
            <p:ph type="title"/>
          </p:nvPr>
        </p:nvSpPr>
        <p:spPr/>
        <p:txBody>
          <a:bodyPr/>
          <a:lstStyle/>
          <a:p>
            <a:r>
              <a:rPr lang="en-US" altLang="zh-CN" dirty="0" smtClean="0"/>
              <a:t>6.4.3 YARN</a:t>
            </a:r>
            <a:r>
              <a:rPr lang="zh-CN" altLang="en-US" dirty="0" smtClean="0"/>
              <a:t>（续）</a:t>
            </a:r>
            <a:endParaRPr lang="zh-CN" altLang="en-US" dirty="0"/>
          </a:p>
        </p:txBody>
      </p:sp>
      <p:sp>
        <p:nvSpPr>
          <p:cNvPr id="3" name="内容占位符 2"/>
          <p:cNvSpPr>
            <a:spLocks noGrp="1"/>
          </p:cNvSpPr>
          <p:nvPr>
            <p:ph idx="1"/>
          </p:nvPr>
        </p:nvSpPr>
        <p:spPr>
          <a:xfrm>
            <a:off x="838200" y="1285462"/>
            <a:ext cx="10515600" cy="635935"/>
          </a:xfrm>
        </p:spPr>
        <p:txBody>
          <a:bodyPr/>
          <a:lstStyle/>
          <a:p>
            <a:r>
              <a:rPr lang="en-US" altLang="zh-CN" dirty="0"/>
              <a:t>Yarn</a:t>
            </a:r>
            <a:r>
              <a:rPr lang="zh-CN" altLang="en-US" dirty="0"/>
              <a:t>基本框架</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91</a:t>
            </a:fld>
            <a:endParaRPr lang="zh-CN" altLang="en-US" dirty="0"/>
          </a:p>
        </p:txBody>
      </p:sp>
    </p:spTree>
    <p:extLst>
      <p:ext uri="{BB962C8B-B14F-4D97-AF65-F5344CB8AC3E}">
        <p14:creationId xmlns:p14="http://schemas.microsoft.com/office/powerpoint/2010/main" val="278673119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6.4.3 YARN</a:t>
            </a:r>
            <a:r>
              <a:rPr lang="zh-CN" altLang="en-US" dirty="0" smtClean="0"/>
              <a:t>（续）</a:t>
            </a:r>
            <a:endParaRPr lang="zh-CN" altLang="en-US" dirty="0"/>
          </a:p>
        </p:txBody>
      </p:sp>
      <p:sp>
        <p:nvSpPr>
          <p:cNvPr id="3" name="内容占位符 2"/>
          <p:cNvSpPr>
            <a:spLocks noGrp="1"/>
          </p:cNvSpPr>
          <p:nvPr>
            <p:ph idx="1"/>
          </p:nvPr>
        </p:nvSpPr>
        <p:spPr>
          <a:xfrm>
            <a:off x="838200" y="1285462"/>
            <a:ext cx="10515600" cy="5070888"/>
          </a:xfrm>
        </p:spPr>
        <p:txBody>
          <a:bodyPr>
            <a:normAutofit/>
          </a:bodyPr>
          <a:lstStyle/>
          <a:p>
            <a:pPr lvl="0" eaLnBrk="0" fontAlgn="base" hangingPunct="0">
              <a:spcBef>
                <a:spcPts val="250"/>
              </a:spcBef>
              <a:spcAft>
                <a:spcPct val="0"/>
              </a:spcAft>
              <a:buClr>
                <a:srgbClr val="F07F09"/>
              </a:buClr>
              <a:buSzPct val="80000"/>
            </a:pPr>
            <a:r>
              <a:rPr lang="en-US" altLang="zh-CN" sz="2400" b="1" kern="0" dirty="0" err="1">
                <a:solidFill>
                  <a:srgbClr val="FF0000"/>
                </a:solidFill>
                <a:latin typeface="Verdana"/>
                <a:ea typeface="微软雅黑"/>
              </a:rPr>
              <a:t>ResourceManager</a:t>
            </a:r>
            <a:r>
              <a:rPr lang="zh-CN" altLang="en-US" sz="2400" b="1" kern="0" dirty="0">
                <a:solidFill>
                  <a:srgbClr val="FF0000"/>
                </a:solidFill>
                <a:latin typeface="Verdana"/>
                <a:ea typeface="微软雅黑"/>
              </a:rPr>
              <a:t>：</a:t>
            </a:r>
            <a:r>
              <a:rPr lang="zh-CN" altLang="en-US" sz="2400" kern="0" dirty="0">
                <a:solidFill>
                  <a:srgbClr val="000000"/>
                </a:solidFill>
                <a:latin typeface="Verdana"/>
                <a:ea typeface="微软雅黑"/>
              </a:rPr>
              <a:t>负责将集群的资源分配给各个应用，分配和调度的</a:t>
            </a:r>
            <a:r>
              <a:rPr lang="zh-CN" altLang="en-US" sz="2400" b="1" kern="0" dirty="0">
                <a:solidFill>
                  <a:srgbClr val="000000"/>
                </a:solidFill>
                <a:latin typeface="Verdana"/>
                <a:ea typeface="微软雅黑"/>
              </a:rPr>
              <a:t>基本单位是</a:t>
            </a:r>
            <a:r>
              <a:rPr lang="en-US" altLang="zh-CN" sz="2400" b="1" kern="0" dirty="0">
                <a:solidFill>
                  <a:srgbClr val="000000"/>
                </a:solidFill>
                <a:latin typeface="Verdana"/>
                <a:ea typeface="微软雅黑"/>
              </a:rPr>
              <a:t>Container</a:t>
            </a:r>
            <a:r>
              <a:rPr lang="zh-CN" altLang="en-US" sz="2400" kern="0" dirty="0">
                <a:solidFill>
                  <a:srgbClr val="000000"/>
                </a:solidFill>
                <a:latin typeface="Verdana"/>
                <a:ea typeface="微软雅黑"/>
              </a:rPr>
              <a:t>，在其中封装内存、</a:t>
            </a:r>
            <a:r>
              <a:rPr lang="en-US" altLang="zh-CN" sz="2400" kern="0" dirty="0">
                <a:solidFill>
                  <a:srgbClr val="000000"/>
                </a:solidFill>
                <a:latin typeface="Verdana"/>
                <a:ea typeface="微软雅黑"/>
              </a:rPr>
              <a:t>CPU</a:t>
            </a:r>
            <a:r>
              <a:rPr lang="zh-CN" altLang="en-US" sz="2400" kern="0" dirty="0">
                <a:solidFill>
                  <a:srgbClr val="000000"/>
                </a:solidFill>
                <a:latin typeface="Verdana"/>
                <a:ea typeface="微软雅黑"/>
              </a:rPr>
              <a:t>、磁盘、网络等机器资源。</a:t>
            </a:r>
            <a:endParaRPr lang="en-US" altLang="zh-CN" sz="2400" kern="0" dirty="0">
              <a:solidFill>
                <a:srgbClr val="000000"/>
              </a:solidFill>
              <a:latin typeface="Verdana"/>
              <a:ea typeface="微软雅黑"/>
            </a:endParaRPr>
          </a:p>
          <a:p>
            <a:pPr lvl="0" eaLnBrk="0" fontAlgn="base" hangingPunct="0">
              <a:spcBef>
                <a:spcPts val="250"/>
              </a:spcBef>
              <a:spcAft>
                <a:spcPct val="0"/>
              </a:spcAft>
              <a:buClr>
                <a:srgbClr val="F07F09"/>
              </a:buClr>
              <a:buSzPct val="80000"/>
            </a:pPr>
            <a:r>
              <a:rPr lang="zh-CN" altLang="en-US" sz="2400" kern="0" dirty="0">
                <a:solidFill>
                  <a:srgbClr val="000000"/>
                </a:solidFill>
                <a:latin typeface="Verdana"/>
                <a:ea typeface="微软雅黑"/>
              </a:rPr>
              <a:t>     每个任务（</a:t>
            </a:r>
            <a:r>
              <a:rPr lang="en-US" altLang="zh-CN" sz="2400" kern="0" dirty="0">
                <a:solidFill>
                  <a:srgbClr val="000000"/>
                </a:solidFill>
                <a:latin typeface="Verdana"/>
                <a:ea typeface="微软雅黑"/>
              </a:rPr>
              <a:t>task</a:t>
            </a:r>
            <a:r>
              <a:rPr lang="zh-CN" altLang="en-US" sz="2400" kern="0" dirty="0">
                <a:solidFill>
                  <a:srgbClr val="000000"/>
                </a:solidFill>
                <a:latin typeface="Verdana"/>
                <a:ea typeface="微软雅黑"/>
              </a:rPr>
              <a:t>）被分配一个</a:t>
            </a:r>
            <a:r>
              <a:rPr lang="en-US" altLang="zh-CN" sz="2400" kern="0" dirty="0">
                <a:solidFill>
                  <a:srgbClr val="000000"/>
                </a:solidFill>
                <a:latin typeface="Verdana"/>
                <a:ea typeface="微软雅黑"/>
              </a:rPr>
              <a:t>Container</a:t>
            </a:r>
            <a:r>
              <a:rPr lang="zh-CN" altLang="en-US" sz="2400" kern="0" dirty="0">
                <a:solidFill>
                  <a:srgbClr val="000000"/>
                </a:solidFill>
                <a:latin typeface="Verdana"/>
                <a:ea typeface="微软雅黑"/>
              </a:rPr>
              <a:t>，</a:t>
            </a:r>
            <a:r>
              <a:rPr lang="zh-CN" altLang="en-US" sz="2400" kern="0" dirty="0">
                <a:solidFill>
                  <a:srgbClr val="FF0000"/>
                </a:solidFill>
                <a:latin typeface="Verdana"/>
                <a:ea typeface="微软雅黑"/>
              </a:rPr>
              <a:t>只能在该</a:t>
            </a:r>
            <a:r>
              <a:rPr lang="en-US" altLang="zh-CN" sz="2400" kern="0" dirty="0">
                <a:solidFill>
                  <a:srgbClr val="FF0000"/>
                </a:solidFill>
                <a:latin typeface="Verdana"/>
                <a:ea typeface="微软雅黑"/>
              </a:rPr>
              <a:t>Container</a:t>
            </a:r>
            <a:r>
              <a:rPr lang="zh-CN" altLang="en-US" sz="2400" kern="0" dirty="0">
                <a:solidFill>
                  <a:srgbClr val="FF0000"/>
                </a:solidFill>
                <a:latin typeface="Verdana"/>
                <a:ea typeface="微软雅黑"/>
              </a:rPr>
              <a:t>中</a:t>
            </a:r>
            <a:r>
              <a:rPr lang="zh-CN" altLang="en-US" sz="2400" kern="0" dirty="0">
                <a:solidFill>
                  <a:srgbClr val="000000"/>
                </a:solidFill>
                <a:latin typeface="Verdana"/>
                <a:ea typeface="微软雅黑"/>
              </a:rPr>
              <a:t>执行和使用其封装的资源。</a:t>
            </a:r>
            <a:endParaRPr lang="en-US" altLang="zh-CN" sz="2400" kern="0" dirty="0">
              <a:solidFill>
                <a:srgbClr val="000000"/>
              </a:solidFill>
              <a:latin typeface="Verdana"/>
              <a:ea typeface="微软雅黑"/>
            </a:endParaRPr>
          </a:p>
          <a:p>
            <a:pPr lvl="0" eaLnBrk="0" fontAlgn="base" hangingPunct="0">
              <a:spcBef>
                <a:spcPts val="250"/>
              </a:spcBef>
              <a:spcAft>
                <a:spcPct val="0"/>
              </a:spcAft>
              <a:buClr>
                <a:srgbClr val="F07F09"/>
              </a:buClr>
              <a:buSzPct val="80000"/>
            </a:pPr>
            <a:r>
              <a:rPr lang="en-US" altLang="zh-CN" sz="2400" b="1" kern="0" dirty="0" err="1">
                <a:solidFill>
                  <a:srgbClr val="FF0000"/>
                </a:solidFill>
                <a:latin typeface="Verdana"/>
                <a:ea typeface="微软雅黑"/>
              </a:rPr>
              <a:t>NodeManager</a:t>
            </a:r>
            <a:r>
              <a:rPr lang="zh-CN" altLang="en-US" sz="2400" b="1" kern="0" dirty="0">
                <a:solidFill>
                  <a:srgbClr val="FF0000"/>
                </a:solidFill>
                <a:latin typeface="Verdana"/>
                <a:ea typeface="微软雅黑"/>
              </a:rPr>
              <a:t>：</a:t>
            </a:r>
            <a:r>
              <a:rPr lang="zh-CN" altLang="en-US" sz="2400" kern="0" dirty="0">
                <a:solidFill>
                  <a:srgbClr val="000000"/>
                </a:solidFill>
                <a:latin typeface="Verdana"/>
                <a:ea typeface="微软雅黑"/>
              </a:rPr>
              <a:t>对应每一个计算节点，主要负责启动应用所需的</a:t>
            </a:r>
            <a:r>
              <a:rPr lang="en-US" altLang="zh-CN" sz="2400" kern="0" dirty="0">
                <a:solidFill>
                  <a:srgbClr val="000000"/>
                </a:solidFill>
                <a:latin typeface="Verdana"/>
                <a:ea typeface="微软雅黑"/>
              </a:rPr>
              <a:t>Container</a:t>
            </a:r>
            <a:r>
              <a:rPr lang="zh-CN" altLang="en-US" sz="2400" kern="0" dirty="0">
                <a:solidFill>
                  <a:srgbClr val="000000"/>
                </a:solidFill>
                <a:latin typeface="Verdana"/>
                <a:ea typeface="微软雅黑"/>
              </a:rPr>
              <a:t>，监控资源使用情况并汇报给</a:t>
            </a:r>
            <a:r>
              <a:rPr lang="en-US" altLang="zh-CN" sz="2400" kern="0" dirty="0" err="1">
                <a:solidFill>
                  <a:srgbClr val="000000"/>
                </a:solidFill>
                <a:latin typeface="Verdana"/>
                <a:ea typeface="微软雅黑"/>
              </a:rPr>
              <a:t>ResourceManager</a:t>
            </a:r>
            <a:r>
              <a:rPr lang="zh-CN" altLang="en-US" sz="2400" kern="0" dirty="0">
                <a:solidFill>
                  <a:srgbClr val="000000"/>
                </a:solidFill>
                <a:latin typeface="Verdana"/>
                <a:ea typeface="微软雅黑"/>
              </a:rPr>
              <a:t>。</a:t>
            </a:r>
            <a:endParaRPr lang="en-US" altLang="zh-CN" sz="2400" kern="0" dirty="0">
              <a:solidFill>
                <a:srgbClr val="000000"/>
              </a:solidFill>
              <a:latin typeface="Verdana"/>
              <a:ea typeface="微软雅黑"/>
            </a:endParaRPr>
          </a:p>
          <a:p>
            <a:pPr lvl="0" eaLnBrk="0" fontAlgn="base" hangingPunct="0">
              <a:spcBef>
                <a:spcPts val="250"/>
              </a:spcBef>
              <a:spcAft>
                <a:spcPct val="0"/>
              </a:spcAft>
              <a:buClr>
                <a:srgbClr val="F07F09"/>
              </a:buClr>
              <a:buSzPct val="80000"/>
            </a:pPr>
            <a:endParaRPr lang="en-US" altLang="zh-CN" sz="2400" b="1" kern="0" dirty="0" smtClean="0">
              <a:solidFill>
                <a:srgbClr val="FF0000"/>
              </a:solidFill>
              <a:latin typeface="Verdana"/>
              <a:ea typeface="微软雅黑"/>
            </a:endParaRPr>
          </a:p>
          <a:p>
            <a:pPr lvl="0" eaLnBrk="0" fontAlgn="base" hangingPunct="0">
              <a:spcBef>
                <a:spcPts val="250"/>
              </a:spcBef>
              <a:spcAft>
                <a:spcPct val="0"/>
              </a:spcAft>
              <a:buClr>
                <a:srgbClr val="F07F09"/>
              </a:buClr>
              <a:buSzPct val="80000"/>
            </a:pPr>
            <a:r>
              <a:rPr lang="zh-CN" altLang="en-US" sz="2400" b="1" kern="0" dirty="0" smtClean="0">
                <a:solidFill>
                  <a:srgbClr val="FF0000"/>
                </a:solidFill>
                <a:latin typeface="Verdana"/>
                <a:ea typeface="微软雅黑"/>
              </a:rPr>
              <a:t>应用</a:t>
            </a:r>
            <a:r>
              <a:rPr lang="zh-CN" altLang="en-US" sz="2400" b="1" kern="0" dirty="0">
                <a:solidFill>
                  <a:srgbClr val="000000"/>
                </a:solidFill>
                <a:latin typeface="Verdana"/>
                <a:ea typeface="微软雅黑"/>
              </a:rPr>
              <a:t>：</a:t>
            </a:r>
            <a:r>
              <a:rPr lang="zh-CN" altLang="en-US" sz="2400" kern="0" dirty="0">
                <a:solidFill>
                  <a:srgbClr val="000000"/>
                </a:solidFill>
                <a:latin typeface="Verdana"/>
                <a:ea typeface="微软雅黑"/>
              </a:rPr>
              <a:t>和具体的</a:t>
            </a:r>
            <a:r>
              <a:rPr lang="en-US" altLang="zh-CN" sz="2400" kern="0" dirty="0" err="1">
                <a:solidFill>
                  <a:srgbClr val="FF0000"/>
                </a:solidFill>
                <a:latin typeface="Verdana"/>
                <a:ea typeface="微软雅黑"/>
              </a:rPr>
              <a:t>ApplicationMaster</a:t>
            </a:r>
            <a:r>
              <a:rPr lang="zh-CN" altLang="en-US" sz="2400" kern="0" dirty="0">
                <a:solidFill>
                  <a:srgbClr val="000000"/>
                </a:solidFill>
                <a:latin typeface="Verdana"/>
                <a:ea typeface="微软雅黑"/>
              </a:rPr>
              <a:t>关联，主要负责和</a:t>
            </a:r>
            <a:r>
              <a:rPr lang="en-US" altLang="zh-CN" sz="2400" kern="0" dirty="0" err="1">
                <a:solidFill>
                  <a:srgbClr val="000000"/>
                </a:solidFill>
                <a:latin typeface="Verdana"/>
                <a:ea typeface="微软雅黑"/>
              </a:rPr>
              <a:t>ResourceManager</a:t>
            </a:r>
            <a:r>
              <a:rPr lang="zh-CN" altLang="en-US" sz="2400" kern="0" dirty="0">
                <a:solidFill>
                  <a:srgbClr val="000000"/>
                </a:solidFill>
                <a:latin typeface="Verdana"/>
                <a:ea typeface="微软雅黑"/>
              </a:rPr>
              <a:t>协商以获取合适的</a:t>
            </a:r>
            <a:r>
              <a:rPr lang="en-US" altLang="zh-CN" sz="2400" kern="0" dirty="0">
                <a:solidFill>
                  <a:srgbClr val="000000"/>
                </a:solidFill>
                <a:latin typeface="Verdana"/>
                <a:ea typeface="微软雅黑"/>
              </a:rPr>
              <a:t>Container</a:t>
            </a:r>
            <a:r>
              <a:rPr lang="zh-CN" altLang="en-US" sz="2400" kern="0" dirty="0">
                <a:solidFill>
                  <a:srgbClr val="000000"/>
                </a:solidFill>
                <a:latin typeface="Verdana"/>
                <a:ea typeface="微软雅黑"/>
              </a:rPr>
              <a:t>、跟踪这些</a:t>
            </a:r>
            <a:r>
              <a:rPr lang="en-US" altLang="zh-CN" sz="2400" kern="0" dirty="0">
                <a:solidFill>
                  <a:srgbClr val="000000"/>
                </a:solidFill>
                <a:latin typeface="Verdana"/>
                <a:ea typeface="微软雅黑"/>
              </a:rPr>
              <a:t>Container</a:t>
            </a:r>
            <a:r>
              <a:rPr lang="zh-CN" altLang="en-US" sz="2400" kern="0" dirty="0">
                <a:solidFill>
                  <a:srgbClr val="000000"/>
                </a:solidFill>
                <a:latin typeface="Verdana"/>
                <a:ea typeface="微软雅黑"/>
              </a:rPr>
              <a:t>的状态，监控其进度。</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92</a:t>
            </a:fld>
            <a:endParaRPr lang="zh-CN" altLang="en-US" dirty="0"/>
          </a:p>
        </p:txBody>
      </p:sp>
    </p:spTree>
    <p:extLst>
      <p:ext uri="{BB962C8B-B14F-4D97-AF65-F5344CB8AC3E}">
        <p14:creationId xmlns:p14="http://schemas.microsoft.com/office/powerpoint/2010/main" val="390571346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6.4.4 HAWQ</a:t>
            </a:r>
            <a:endParaRPr lang="zh-CN" altLang="en-US" dirty="0"/>
          </a:p>
        </p:txBody>
      </p:sp>
      <p:sp>
        <p:nvSpPr>
          <p:cNvPr id="3" name="内容占位符 2"/>
          <p:cNvSpPr>
            <a:spLocks noGrp="1"/>
          </p:cNvSpPr>
          <p:nvPr>
            <p:ph idx="1"/>
          </p:nvPr>
        </p:nvSpPr>
        <p:spPr>
          <a:xfrm>
            <a:off x="838201" y="1285462"/>
            <a:ext cx="2067045" cy="4351338"/>
          </a:xfrm>
        </p:spPr>
        <p:txBody>
          <a:bodyPr>
            <a:normAutofit lnSpcReduction="10000"/>
          </a:bodyPr>
          <a:lstStyle/>
          <a:p>
            <a:pPr algn="just"/>
            <a:r>
              <a:rPr lang="en-US" altLang="zh-CN" sz="2400" dirty="0"/>
              <a:t>HAWQ</a:t>
            </a:r>
            <a:r>
              <a:rPr lang="zh-CN" altLang="zh-CN" sz="2400" dirty="0"/>
              <a:t>是</a:t>
            </a:r>
            <a:r>
              <a:rPr lang="en-US" altLang="zh-CN" sz="2400" dirty="0"/>
              <a:t>Hadoop</a:t>
            </a:r>
            <a:r>
              <a:rPr lang="zh-CN" altLang="zh-CN" sz="2400" dirty="0"/>
              <a:t>的</a:t>
            </a:r>
            <a:r>
              <a:rPr lang="en-US" altLang="zh-CN" sz="2400" dirty="0"/>
              <a:t>SQL</a:t>
            </a:r>
            <a:r>
              <a:rPr lang="zh-CN" altLang="zh-CN" sz="2400" dirty="0"/>
              <a:t>引擎</a:t>
            </a:r>
            <a:r>
              <a:rPr lang="zh-CN" altLang="zh-CN" sz="2400" dirty="0" smtClean="0"/>
              <a:t>，将</a:t>
            </a:r>
            <a:r>
              <a:rPr lang="en-US" altLang="zh-CN" sz="2400" dirty="0"/>
              <a:t>MPP</a:t>
            </a:r>
            <a:r>
              <a:rPr lang="zh-CN" altLang="zh-CN" sz="2400" dirty="0"/>
              <a:t>数据库的技术特性和</a:t>
            </a:r>
            <a:r>
              <a:rPr lang="en-US" altLang="zh-CN" sz="2400" dirty="0"/>
              <a:t>Hadoop</a:t>
            </a:r>
            <a:r>
              <a:rPr lang="zh-CN" altLang="zh-CN" sz="2400" dirty="0"/>
              <a:t>的扩展性、便利性相结合，底层存储使用</a:t>
            </a:r>
            <a:r>
              <a:rPr lang="en-US" altLang="zh-CN" sz="2400" dirty="0"/>
              <a:t>HDFS</a:t>
            </a:r>
            <a:r>
              <a:rPr lang="zh-CN" altLang="zh-CN" sz="2400" dirty="0"/>
              <a:t>系统。 </a:t>
            </a:r>
            <a:endParaRPr lang="zh-CN" altLang="en-US" sz="2400"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93</a:t>
            </a:fld>
            <a:endParaRPr lang="zh-CN" altLang="en-US" dirty="0"/>
          </a:p>
        </p:txBody>
      </p:sp>
      <p:pic>
        <p:nvPicPr>
          <p:cNvPr id="5" name="图片 4">
            <a:extLst>
              <a:ext uri="{FF2B5EF4-FFF2-40B4-BE49-F238E27FC236}">
                <a16:creationId xmlns:a16="http://schemas.microsoft.com/office/drawing/2014/main" id="{D72BB685-C393-C64C-B2A6-FD66329AB8FE}"/>
              </a:ext>
            </a:extLst>
          </p:cNvPr>
          <p:cNvPicPr>
            <a:picLocks noChangeAspect="1"/>
          </p:cNvPicPr>
          <p:nvPr/>
        </p:nvPicPr>
        <p:blipFill>
          <a:blip r:embed="rId2"/>
          <a:stretch>
            <a:fillRect/>
          </a:stretch>
        </p:blipFill>
        <p:spPr>
          <a:xfrm>
            <a:off x="3103438" y="1285462"/>
            <a:ext cx="8797300" cy="5436013"/>
          </a:xfrm>
          <a:prstGeom prst="rect">
            <a:avLst/>
          </a:prstGeom>
        </p:spPr>
      </p:pic>
    </p:spTree>
    <p:extLst>
      <p:ext uri="{BB962C8B-B14F-4D97-AF65-F5344CB8AC3E}">
        <p14:creationId xmlns:p14="http://schemas.microsoft.com/office/powerpoint/2010/main" val="41480441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2800" dirty="0" smtClean="0"/>
              <a:t>6.4.4 HAWQ</a:t>
            </a:r>
            <a:r>
              <a:rPr lang="zh-CN" altLang="en-US" sz="2800" dirty="0" smtClean="0"/>
              <a:t>（续）</a:t>
            </a:r>
            <a:endParaRPr lang="zh-CN" altLang="en-US" sz="2800" dirty="0"/>
          </a:p>
        </p:txBody>
      </p:sp>
      <p:sp>
        <p:nvSpPr>
          <p:cNvPr id="3" name="内容占位符 2"/>
          <p:cNvSpPr>
            <a:spLocks noGrp="1"/>
          </p:cNvSpPr>
          <p:nvPr>
            <p:ph idx="1"/>
          </p:nvPr>
        </p:nvSpPr>
        <p:spPr>
          <a:xfrm>
            <a:off x="838200" y="1285461"/>
            <a:ext cx="10515600" cy="5050561"/>
          </a:xfrm>
        </p:spPr>
        <p:txBody>
          <a:bodyPr>
            <a:normAutofit fontScale="92500"/>
          </a:bodyPr>
          <a:lstStyle/>
          <a:p>
            <a:r>
              <a:rPr lang="en-US" altLang="zh-CN" sz="2400" dirty="0" smtClean="0"/>
              <a:t>       HAWQ</a:t>
            </a:r>
            <a:r>
              <a:rPr lang="zh-CN" altLang="en-US" sz="2400" dirty="0" smtClean="0"/>
              <a:t>设计之初的想法：将</a:t>
            </a:r>
            <a:r>
              <a:rPr lang="en-US" altLang="zh-CN" sz="2400" dirty="0" err="1"/>
              <a:t>Greenplum</a:t>
            </a:r>
            <a:r>
              <a:rPr lang="en-US" altLang="zh-CN" sz="2400" dirty="0"/>
              <a:t> </a:t>
            </a:r>
            <a:r>
              <a:rPr lang="en-US" altLang="zh-CN" sz="2400" dirty="0" smtClean="0"/>
              <a:t>Database</a:t>
            </a:r>
            <a:r>
              <a:rPr lang="zh-CN" altLang="en-US" sz="2400" dirty="0" smtClean="0"/>
              <a:t>和</a:t>
            </a:r>
            <a:r>
              <a:rPr lang="en-US" altLang="zh-CN" sz="2400" dirty="0" smtClean="0"/>
              <a:t>HDFS</a:t>
            </a:r>
            <a:r>
              <a:rPr lang="zh-CN" altLang="en-US" sz="2400" dirty="0"/>
              <a:t>结合</a:t>
            </a:r>
            <a:r>
              <a:rPr lang="zh-CN" altLang="en-US" sz="2400" dirty="0" smtClean="0"/>
              <a:t>起来，让</a:t>
            </a:r>
            <a:r>
              <a:rPr lang="en-US" altLang="zh-CN" sz="2400" dirty="0" smtClean="0"/>
              <a:t>HDFS</a:t>
            </a:r>
            <a:r>
              <a:rPr lang="zh-CN" altLang="en-US" sz="2400" dirty="0" smtClean="0"/>
              <a:t>（而</a:t>
            </a:r>
            <a:r>
              <a:rPr lang="zh-CN" altLang="en-US" sz="2400" dirty="0"/>
              <a:t>不是本地</a:t>
            </a:r>
            <a:r>
              <a:rPr lang="zh-CN" altLang="en-US" sz="2400" dirty="0" smtClean="0"/>
              <a:t>存储）成为</a:t>
            </a:r>
            <a:r>
              <a:rPr lang="en-US" altLang="zh-CN" sz="2400" dirty="0"/>
              <a:t>MPP</a:t>
            </a:r>
            <a:r>
              <a:rPr lang="zh-CN" altLang="en-US" sz="2400" dirty="0"/>
              <a:t>数据库的数据持久层</a:t>
            </a:r>
            <a:r>
              <a:rPr lang="zh-CN" altLang="en-US" sz="2400" dirty="0" smtClean="0"/>
              <a:t>，即</a:t>
            </a:r>
            <a:r>
              <a:rPr lang="en-US" altLang="zh-CN" sz="2400" dirty="0" err="1"/>
              <a:t>Greenplum</a:t>
            </a:r>
            <a:r>
              <a:rPr lang="en-US" altLang="zh-CN" sz="2400" dirty="0"/>
              <a:t> on </a:t>
            </a:r>
            <a:r>
              <a:rPr lang="en-US" altLang="zh-CN" sz="2400" dirty="0" smtClean="0"/>
              <a:t>Hadoop</a:t>
            </a:r>
            <a:r>
              <a:rPr lang="zh-CN" altLang="en-US" sz="2400" dirty="0" smtClean="0"/>
              <a:t>（更确切说是</a:t>
            </a:r>
            <a:r>
              <a:rPr lang="en-US" altLang="zh-CN" sz="2400" dirty="0" err="1" smtClean="0"/>
              <a:t>Greenplum</a:t>
            </a:r>
            <a:r>
              <a:rPr lang="en-US" altLang="zh-CN" sz="2400" dirty="0" smtClean="0"/>
              <a:t> </a:t>
            </a:r>
            <a:r>
              <a:rPr lang="en-US" altLang="zh-CN" sz="2400" dirty="0"/>
              <a:t>on </a:t>
            </a:r>
            <a:r>
              <a:rPr lang="en-US" altLang="zh-CN" sz="2400" dirty="0" smtClean="0"/>
              <a:t>HDFS</a:t>
            </a:r>
            <a:r>
              <a:rPr lang="zh-CN" altLang="en-US" sz="2400" dirty="0" smtClean="0"/>
              <a:t>），后来发展为</a:t>
            </a:r>
            <a:r>
              <a:rPr lang="en-US" altLang="zh-CN" sz="2400" dirty="0" smtClean="0"/>
              <a:t>Apache </a:t>
            </a:r>
            <a:r>
              <a:rPr lang="en-US" altLang="zh-CN" sz="2400" dirty="0"/>
              <a:t>HAWQ</a:t>
            </a:r>
            <a:r>
              <a:rPr lang="zh-CN" altLang="en-US" sz="2400" dirty="0"/>
              <a:t>项目</a:t>
            </a:r>
            <a:r>
              <a:rPr lang="zh-CN" altLang="en-US" sz="2400" dirty="0" smtClean="0"/>
              <a:t>。</a:t>
            </a:r>
            <a:endParaRPr lang="en-US" altLang="zh-CN" sz="2400" dirty="0" smtClean="0"/>
          </a:p>
          <a:p>
            <a:r>
              <a:rPr lang="en-US" altLang="zh-CN" sz="2400" dirty="0"/>
              <a:t>HAWQ </a:t>
            </a:r>
            <a:r>
              <a:rPr lang="zh-CN" altLang="en-US" sz="2400" dirty="0"/>
              <a:t>技术特性：</a:t>
            </a:r>
            <a:endParaRPr lang="en-US" altLang="zh-CN" sz="2400" dirty="0"/>
          </a:p>
          <a:p>
            <a:r>
              <a:rPr lang="zh-CN" altLang="en-US" sz="2400" dirty="0"/>
              <a:t>（</a:t>
            </a:r>
            <a:r>
              <a:rPr lang="en-US" altLang="zh-CN" sz="2400" dirty="0"/>
              <a:t>1</a:t>
            </a:r>
            <a:r>
              <a:rPr lang="zh-CN" altLang="en-US" sz="2400" dirty="0"/>
              <a:t>）支持</a:t>
            </a:r>
            <a:r>
              <a:rPr lang="en-US" altLang="zh-CN" sz="2400" dirty="0"/>
              <a:t>ANSI SQL </a:t>
            </a:r>
            <a:r>
              <a:rPr lang="zh-CN" altLang="en-US" sz="2400" dirty="0"/>
              <a:t>标准</a:t>
            </a:r>
            <a:endParaRPr lang="en-US" altLang="zh-CN" sz="2400" dirty="0"/>
          </a:p>
          <a:p>
            <a:r>
              <a:rPr lang="zh-CN" altLang="en-US" sz="2400" dirty="0"/>
              <a:t>（</a:t>
            </a:r>
            <a:r>
              <a:rPr lang="en-US" altLang="zh-CN" sz="2400" dirty="0"/>
              <a:t>2</a:t>
            </a:r>
            <a:r>
              <a:rPr lang="zh-CN" altLang="en-US" sz="2400" dirty="0"/>
              <a:t>）具有大规模并行处理系统（</a:t>
            </a:r>
            <a:r>
              <a:rPr lang="en-US" altLang="zh-CN" sz="2400" dirty="0"/>
              <a:t>MPP</a:t>
            </a:r>
            <a:r>
              <a:rPr lang="zh-CN" altLang="en-US" sz="2400" dirty="0"/>
              <a:t>）的性能</a:t>
            </a:r>
            <a:endParaRPr lang="en-US" altLang="zh-CN" sz="2400" dirty="0"/>
          </a:p>
          <a:p>
            <a:r>
              <a:rPr lang="zh-CN" altLang="en-US" sz="2400" dirty="0"/>
              <a:t>（</a:t>
            </a:r>
            <a:r>
              <a:rPr lang="en-US" altLang="zh-CN" sz="2400" dirty="0"/>
              <a:t>3</a:t>
            </a:r>
            <a:r>
              <a:rPr lang="zh-CN" altLang="en-US" sz="2400" dirty="0"/>
              <a:t>）并行</a:t>
            </a:r>
            <a:r>
              <a:rPr lang="en-US" altLang="zh-CN" sz="2400" dirty="0"/>
              <a:t>SQL</a:t>
            </a:r>
            <a:r>
              <a:rPr lang="zh-CN" altLang="en-US" sz="2400" dirty="0"/>
              <a:t>引擎具备成熟的并行优化器</a:t>
            </a:r>
            <a:endParaRPr lang="en-US" altLang="zh-CN" sz="2400" dirty="0"/>
          </a:p>
          <a:p>
            <a:r>
              <a:rPr lang="zh-CN" altLang="en-US" sz="2400" dirty="0"/>
              <a:t>（</a:t>
            </a:r>
            <a:r>
              <a:rPr lang="en-US" altLang="zh-CN" sz="2400" dirty="0"/>
              <a:t>4</a:t>
            </a:r>
            <a:r>
              <a:rPr lang="zh-CN" altLang="en-US" sz="2400" dirty="0"/>
              <a:t>）支持 </a:t>
            </a:r>
            <a:r>
              <a:rPr lang="en-US" altLang="zh-CN" sz="2400" dirty="0"/>
              <a:t>ACID </a:t>
            </a:r>
            <a:r>
              <a:rPr lang="zh-CN" altLang="en-US" sz="2400" dirty="0"/>
              <a:t>事务特性</a:t>
            </a:r>
            <a:endParaRPr lang="en-US" altLang="zh-CN" sz="2400" dirty="0"/>
          </a:p>
          <a:p>
            <a:r>
              <a:rPr lang="zh-CN" altLang="en-US" sz="2400" dirty="0"/>
              <a:t>（</a:t>
            </a:r>
            <a:r>
              <a:rPr lang="en-US" altLang="zh-CN" sz="2400" dirty="0"/>
              <a:t>5</a:t>
            </a:r>
            <a:r>
              <a:rPr lang="zh-CN" altLang="en-US" sz="2400" dirty="0"/>
              <a:t>）使用基于</a:t>
            </a:r>
            <a:r>
              <a:rPr lang="en-US" altLang="zh-CN" sz="2400" dirty="0"/>
              <a:t>UDP</a:t>
            </a:r>
            <a:r>
              <a:rPr lang="zh-CN" altLang="en-US" sz="2400" dirty="0"/>
              <a:t>的高速互联技术的</a:t>
            </a:r>
            <a:r>
              <a:rPr lang="en-US" altLang="zh-CN" sz="2400" dirty="0"/>
              <a:t>Dynamic pipelining</a:t>
            </a:r>
            <a:r>
              <a:rPr lang="zh-CN" altLang="en-US" sz="2400" dirty="0"/>
              <a:t>并行数据流框架，使得在</a:t>
            </a:r>
            <a:r>
              <a:rPr lang="en-US" altLang="zh-CN" sz="2400" dirty="0"/>
              <a:t>Hadoop</a:t>
            </a:r>
            <a:r>
              <a:rPr lang="zh-CN" altLang="en-US" sz="2400" dirty="0"/>
              <a:t>上执行</a:t>
            </a:r>
            <a:r>
              <a:rPr lang="en-US" altLang="zh-CN" sz="2400" dirty="0"/>
              <a:t>SQL</a:t>
            </a:r>
            <a:r>
              <a:rPr lang="zh-CN" altLang="en-US" sz="2400" dirty="0"/>
              <a:t>连接时最大程度地降低数据传输的开销</a:t>
            </a:r>
            <a:r>
              <a:rPr lang="zh-CN" altLang="en-US" sz="2400" dirty="0" smtClean="0"/>
              <a:t>。</a:t>
            </a:r>
            <a:endParaRPr lang="zh-CN" altLang="en-US" sz="2400"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94</a:t>
            </a:fld>
            <a:endParaRPr lang="zh-CN" altLang="en-US" dirty="0"/>
          </a:p>
        </p:txBody>
      </p:sp>
      <p:sp>
        <p:nvSpPr>
          <p:cNvPr id="5" name="矩形 4"/>
          <p:cNvSpPr/>
          <p:nvPr/>
        </p:nvSpPr>
        <p:spPr>
          <a:xfrm>
            <a:off x="838200" y="6372470"/>
            <a:ext cx="9070694" cy="523220"/>
          </a:xfrm>
          <a:prstGeom prst="rect">
            <a:avLst/>
          </a:prstGeom>
        </p:spPr>
        <p:txBody>
          <a:bodyPr wrap="square">
            <a:spAutoFit/>
          </a:bodyPr>
          <a:lstStyle/>
          <a:p>
            <a:r>
              <a:rPr lang="zh-CN" altLang="en-US" sz="1400" dirty="0" smtClean="0">
                <a:solidFill>
                  <a:schemeClr val="bg1">
                    <a:lumMod val="65000"/>
                  </a:schemeClr>
                </a:solidFill>
              </a:rPr>
              <a:t>参考：</a:t>
            </a:r>
            <a:r>
              <a:rPr lang="en-US" altLang="zh-CN" sz="1400" dirty="0">
                <a:solidFill>
                  <a:schemeClr val="bg1">
                    <a:lumMod val="65000"/>
                  </a:schemeClr>
                </a:solidFill>
              </a:rPr>
              <a:t>http://</a:t>
            </a:r>
            <a:r>
              <a:rPr lang="en-US" altLang="zh-CN" sz="1400" dirty="0" smtClean="0">
                <a:solidFill>
                  <a:schemeClr val="bg1">
                    <a:lumMod val="65000"/>
                  </a:schemeClr>
                </a:solidFill>
              </a:rPr>
              <a:t>www.freeoa.net/osuport/db/postgresql-greenplum-hawq_3267.html</a:t>
            </a:r>
          </a:p>
          <a:p>
            <a:r>
              <a:rPr lang="en-US" altLang="zh-CN" sz="1400" dirty="0" smtClean="0">
                <a:solidFill>
                  <a:schemeClr val="bg1">
                    <a:lumMod val="65000"/>
                  </a:schemeClr>
                </a:solidFill>
              </a:rPr>
              <a:t>           https</a:t>
            </a:r>
            <a:r>
              <a:rPr lang="en-US" altLang="zh-CN" sz="1400" dirty="0">
                <a:solidFill>
                  <a:schemeClr val="bg1">
                    <a:lumMod val="65000"/>
                  </a:schemeClr>
                </a:solidFill>
              </a:rPr>
              <a:t>://</a:t>
            </a:r>
            <a:r>
              <a:rPr lang="en-US" altLang="zh-CN" sz="1400" dirty="0" smtClean="0">
                <a:solidFill>
                  <a:schemeClr val="bg1">
                    <a:lumMod val="65000"/>
                  </a:schemeClr>
                </a:solidFill>
              </a:rPr>
              <a:t>blog.csdn.net/xiaozhaoshigedasb/article/details/85240516</a:t>
            </a:r>
            <a:endParaRPr lang="zh-CN" altLang="en-US" sz="1400" dirty="0">
              <a:solidFill>
                <a:schemeClr val="bg1">
                  <a:lumMod val="65000"/>
                </a:schemeClr>
              </a:solidFill>
            </a:endParaRPr>
          </a:p>
        </p:txBody>
      </p:sp>
    </p:spTree>
    <p:extLst>
      <p:ext uri="{BB962C8B-B14F-4D97-AF65-F5344CB8AC3E}">
        <p14:creationId xmlns:p14="http://schemas.microsoft.com/office/powerpoint/2010/main" val="232148089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2800" dirty="0" smtClean="0"/>
              <a:t>6.4.4 HAWQ</a:t>
            </a:r>
            <a:r>
              <a:rPr lang="zh-CN" altLang="en-US" sz="2800" dirty="0" smtClean="0"/>
              <a:t>（续）</a:t>
            </a:r>
            <a:endParaRPr lang="zh-CN" altLang="en-US" sz="2800" dirty="0"/>
          </a:p>
        </p:txBody>
      </p:sp>
      <p:sp>
        <p:nvSpPr>
          <p:cNvPr id="3" name="内容占位符 2"/>
          <p:cNvSpPr>
            <a:spLocks noGrp="1"/>
          </p:cNvSpPr>
          <p:nvPr>
            <p:ph idx="1"/>
          </p:nvPr>
        </p:nvSpPr>
        <p:spPr>
          <a:xfrm>
            <a:off x="838199" y="1231585"/>
            <a:ext cx="2777923" cy="4896674"/>
          </a:xfrm>
        </p:spPr>
        <p:txBody>
          <a:bodyPr>
            <a:noAutofit/>
          </a:bodyPr>
          <a:lstStyle/>
          <a:p>
            <a:r>
              <a:rPr lang="en-US" altLang="zh-CN" sz="1600" dirty="0"/>
              <a:t>HAWQ</a:t>
            </a:r>
            <a:r>
              <a:rPr lang="zh-CN" altLang="en-US" sz="1600" dirty="0"/>
              <a:t>与</a:t>
            </a:r>
            <a:r>
              <a:rPr lang="en-US" altLang="zh-CN" sz="1600" dirty="0"/>
              <a:t>Hadoop</a:t>
            </a:r>
            <a:r>
              <a:rPr lang="zh-CN" altLang="en-US" sz="1600" dirty="0"/>
              <a:t>的资源管理框架</a:t>
            </a:r>
            <a:r>
              <a:rPr lang="en-US" altLang="zh-CN" sz="1600" dirty="0"/>
              <a:t>YARN</a:t>
            </a:r>
            <a:r>
              <a:rPr lang="zh-CN" altLang="en-US" sz="1600" dirty="0"/>
              <a:t>紧密结合，</a:t>
            </a:r>
            <a:r>
              <a:rPr lang="zh-CN" altLang="en-US" sz="1600" dirty="0" smtClean="0"/>
              <a:t>典型</a:t>
            </a:r>
            <a:r>
              <a:rPr lang="zh-CN" altLang="en-US" sz="1600" dirty="0"/>
              <a:t>的</a:t>
            </a:r>
            <a:r>
              <a:rPr lang="en-US" altLang="zh-CN" sz="1600" dirty="0"/>
              <a:t>HAWQ</a:t>
            </a:r>
            <a:r>
              <a:rPr lang="zh-CN" altLang="en-US" sz="1600" dirty="0"/>
              <a:t>部署中，每个</a:t>
            </a:r>
            <a:r>
              <a:rPr lang="en-US" altLang="zh-CN" sz="1600" dirty="0"/>
              <a:t>slave</a:t>
            </a:r>
            <a:r>
              <a:rPr lang="zh-CN" altLang="en-US" sz="1600" dirty="0"/>
              <a:t>节点上会安装有一个</a:t>
            </a:r>
            <a:r>
              <a:rPr lang="en-US" altLang="zh-CN" sz="1600" dirty="0"/>
              <a:t>HAWQ</a:t>
            </a:r>
            <a:r>
              <a:rPr lang="zh-CN" altLang="en-US" sz="1600" dirty="0"/>
              <a:t>物理段，一个</a:t>
            </a:r>
            <a:r>
              <a:rPr lang="en-US" altLang="zh-CN" sz="1600" dirty="0"/>
              <a:t>HDFS</a:t>
            </a:r>
            <a:r>
              <a:rPr lang="zh-CN" altLang="en-US" sz="1600" dirty="0"/>
              <a:t>的</a:t>
            </a:r>
            <a:r>
              <a:rPr lang="en-US" altLang="zh-CN" sz="1600" dirty="0" err="1"/>
              <a:t>DataNode</a:t>
            </a:r>
            <a:r>
              <a:rPr lang="zh-CN" altLang="en-US" sz="1600" dirty="0"/>
              <a:t>和一</a:t>
            </a:r>
            <a:r>
              <a:rPr lang="zh-CN" altLang="en-US" sz="1600" dirty="0" smtClean="0"/>
              <a:t>个</a:t>
            </a:r>
            <a:r>
              <a:rPr lang="en-US" altLang="zh-CN" sz="1600" dirty="0" smtClean="0"/>
              <a:t>(YARN</a:t>
            </a:r>
            <a:r>
              <a:rPr lang="zh-CN" altLang="en-US" sz="1600" dirty="0" smtClean="0"/>
              <a:t>的）</a:t>
            </a:r>
            <a:r>
              <a:rPr lang="en-US" altLang="zh-CN" sz="1600" dirty="0" err="1" smtClean="0"/>
              <a:t>NodeManager</a:t>
            </a:r>
            <a:r>
              <a:rPr lang="zh-CN" altLang="en-US" sz="1600" dirty="0" smtClean="0"/>
              <a:t>。</a:t>
            </a:r>
            <a:endParaRPr lang="en-US" altLang="zh-CN" sz="1600" dirty="0" smtClean="0"/>
          </a:p>
          <a:p>
            <a:r>
              <a:rPr lang="en-US" altLang="zh-CN" sz="1600" dirty="0" smtClean="0"/>
              <a:t>HAWQ</a:t>
            </a:r>
            <a:r>
              <a:rPr lang="zh-CN" altLang="en-US" sz="1600" dirty="0"/>
              <a:t>、</a:t>
            </a:r>
            <a:r>
              <a:rPr lang="en-US" altLang="zh-CN" sz="1600" dirty="0"/>
              <a:t>HDFS</a:t>
            </a:r>
            <a:r>
              <a:rPr lang="zh-CN" altLang="en-US" sz="1600" dirty="0"/>
              <a:t>和</a:t>
            </a:r>
            <a:r>
              <a:rPr lang="en-US" altLang="zh-CN" sz="1600" dirty="0"/>
              <a:t>YARN</a:t>
            </a:r>
            <a:r>
              <a:rPr lang="zh-CN" altLang="en-US" sz="1600" dirty="0"/>
              <a:t>的主机则安装在（与</a:t>
            </a:r>
            <a:r>
              <a:rPr lang="en-US" altLang="zh-CN" sz="1600" dirty="0"/>
              <a:t>slave</a:t>
            </a:r>
            <a:r>
              <a:rPr lang="zh-CN" altLang="en-US" sz="1600" dirty="0"/>
              <a:t>）分离的节点上</a:t>
            </a:r>
            <a:r>
              <a:rPr lang="zh-CN" altLang="en-US" sz="1600" dirty="0" smtClean="0"/>
              <a:t>。</a:t>
            </a:r>
            <a:endParaRPr lang="en-US" altLang="zh-CN" sz="1600" dirty="0" smtClean="0"/>
          </a:p>
          <a:p>
            <a:r>
              <a:rPr lang="en-US" altLang="zh-CN" sz="1600" dirty="0" smtClean="0"/>
              <a:t>HAWQ</a:t>
            </a:r>
            <a:r>
              <a:rPr lang="zh-CN" altLang="en-US" sz="1600" dirty="0"/>
              <a:t>在一个资源池中缓存</a:t>
            </a:r>
            <a:r>
              <a:rPr lang="en-US" altLang="zh-CN" sz="1600" dirty="0"/>
              <a:t>YARN</a:t>
            </a:r>
            <a:r>
              <a:rPr lang="zh-CN" altLang="en-US" sz="1600" dirty="0"/>
              <a:t>容器，然后利用</a:t>
            </a:r>
            <a:r>
              <a:rPr lang="en-US" altLang="zh-CN" sz="1600" dirty="0"/>
              <a:t>HAWQ</a:t>
            </a:r>
            <a:r>
              <a:rPr lang="zh-CN" altLang="en-US" sz="1600" dirty="0"/>
              <a:t>自身的细粒度资源管理，为用户或组在本地管理这些资源。</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95</a:t>
            </a:fld>
            <a:endParaRPr lang="zh-CN" altLang="en-US" dirty="0"/>
          </a:p>
        </p:txBody>
      </p:sp>
      <p:sp>
        <p:nvSpPr>
          <p:cNvPr id="5" name="矩形 4"/>
          <p:cNvSpPr/>
          <p:nvPr/>
        </p:nvSpPr>
        <p:spPr>
          <a:xfrm>
            <a:off x="838199" y="6119336"/>
            <a:ext cx="9070694" cy="738664"/>
          </a:xfrm>
          <a:prstGeom prst="rect">
            <a:avLst/>
          </a:prstGeom>
        </p:spPr>
        <p:txBody>
          <a:bodyPr wrap="square">
            <a:spAutoFit/>
          </a:bodyPr>
          <a:lstStyle/>
          <a:p>
            <a:r>
              <a:rPr lang="zh-CN" altLang="en-US" sz="1400" dirty="0" smtClean="0">
                <a:solidFill>
                  <a:schemeClr val="bg1">
                    <a:lumMod val="65000"/>
                  </a:schemeClr>
                </a:solidFill>
              </a:rPr>
              <a:t>参考：</a:t>
            </a:r>
            <a:r>
              <a:rPr lang="en-US" altLang="zh-CN" sz="1400" dirty="0">
                <a:solidFill>
                  <a:schemeClr val="bg1">
                    <a:lumMod val="65000"/>
                  </a:schemeClr>
                </a:solidFill>
              </a:rPr>
              <a:t> https://wxy0327.blog.csdn.net/article/details/55517578 </a:t>
            </a:r>
            <a:endParaRPr lang="en-US" altLang="zh-CN" sz="1400" dirty="0" smtClean="0">
              <a:solidFill>
                <a:schemeClr val="bg1">
                  <a:lumMod val="65000"/>
                </a:schemeClr>
              </a:solidFill>
            </a:endParaRPr>
          </a:p>
          <a:p>
            <a:r>
              <a:rPr lang="en-US" altLang="zh-CN" sz="1400" dirty="0">
                <a:solidFill>
                  <a:schemeClr val="bg1">
                    <a:lumMod val="65000"/>
                  </a:schemeClr>
                </a:solidFill>
              </a:rPr>
              <a:t> </a:t>
            </a:r>
            <a:r>
              <a:rPr lang="en-US" altLang="zh-CN" sz="1400" dirty="0" smtClean="0">
                <a:solidFill>
                  <a:schemeClr val="bg1">
                    <a:lumMod val="65000"/>
                  </a:schemeClr>
                </a:solidFill>
              </a:rPr>
              <a:t>          http</a:t>
            </a:r>
            <a:r>
              <a:rPr lang="en-US" altLang="zh-CN" sz="1400" dirty="0">
                <a:solidFill>
                  <a:schemeClr val="bg1">
                    <a:lumMod val="65000"/>
                  </a:schemeClr>
                </a:solidFill>
              </a:rPr>
              <a:t>://</a:t>
            </a:r>
            <a:r>
              <a:rPr lang="en-US" altLang="zh-CN" sz="1400" dirty="0" smtClean="0">
                <a:solidFill>
                  <a:schemeClr val="bg1">
                    <a:lumMod val="65000"/>
                  </a:schemeClr>
                </a:solidFill>
              </a:rPr>
              <a:t>www.freeoa.net/osuport/db/postgresql-greenplum-hawq_3267.html</a:t>
            </a:r>
          </a:p>
          <a:p>
            <a:r>
              <a:rPr lang="en-US" altLang="zh-CN" sz="1400" dirty="0" smtClean="0">
                <a:solidFill>
                  <a:schemeClr val="bg1">
                    <a:lumMod val="65000"/>
                  </a:schemeClr>
                </a:solidFill>
              </a:rPr>
              <a:t>           https</a:t>
            </a:r>
            <a:r>
              <a:rPr lang="en-US" altLang="zh-CN" sz="1400" dirty="0">
                <a:solidFill>
                  <a:schemeClr val="bg1">
                    <a:lumMod val="65000"/>
                  </a:schemeClr>
                </a:solidFill>
              </a:rPr>
              <a:t>://</a:t>
            </a:r>
            <a:r>
              <a:rPr lang="en-US" altLang="zh-CN" sz="1400" dirty="0" smtClean="0">
                <a:solidFill>
                  <a:schemeClr val="bg1">
                    <a:lumMod val="65000"/>
                  </a:schemeClr>
                </a:solidFill>
              </a:rPr>
              <a:t>blog.csdn.net/xiaozhaoshigedasb/article/details/85240516</a:t>
            </a:r>
            <a:endParaRPr lang="zh-CN" altLang="en-US" sz="1400" dirty="0">
              <a:solidFill>
                <a:schemeClr val="bg1">
                  <a:lumMod val="65000"/>
                </a:schemeClr>
              </a:solidFill>
            </a:endParaRPr>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87827" y="1177364"/>
            <a:ext cx="8113105" cy="5004771"/>
          </a:xfrm>
          <a:prstGeom prst="rect">
            <a:avLst/>
          </a:prstGeom>
        </p:spPr>
      </p:pic>
    </p:spTree>
    <p:extLst>
      <p:ext uri="{BB962C8B-B14F-4D97-AF65-F5344CB8AC3E}">
        <p14:creationId xmlns:p14="http://schemas.microsoft.com/office/powerpoint/2010/main" val="884659736"/>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2800" dirty="0" smtClean="0"/>
              <a:t>6.4.4 HAWQ</a:t>
            </a:r>
            <a:r>
              <a:rPr lang="zh-CN" altLang="en-US" sz="2800" dirty="0" smtClean="0"/>
              <a:t>（续）</a:t>
            </a:r>
            <a:endParaRPr lang="zh-CN" altLang="en-US" sz="2800" dirty="0"/>
          </a:p>
        </p:txBody>
      </p:sp>
      <p:sp>
        <p:nvSpPr>
          <p:cNvPr id="3" name="内容占位符 2"/>
          <p:cNvSpPr>
            <a:spLocks noGrp="1"/>
          </p:cNvSpPr>
          <p:nvPr>
            <p:ph idx="1"/>
          </p:nvPr>
        </p:nvSpPr>
        <p:spPr>
          <a:xfrm>
            <a:off x="844151" y="1042985"/>
            <a:ext cx="3785722" cy="4896674"/>
          </a:xfrm>
        </p:spPr>
        <p:txBody>
          <a:bodyPr>
            <a:noAutofit/>
          </a:bodyPr>
          <a:lstStyle/>
          <a:p>
            <a:pPr algn="just"/>
            <a:r>
              <a:rPr lang="zh-CN" altLang="en-US" sz="1800" dirty="0" smtClean="0"/>
              <a:t>主节点（</a:t>
            </a:r>
            <a:r>
              <a:rPr lang="en-US" altLang="zh-CN" sz="1800" dirty="0" smtClean="0"/>
              <a:t>Master</a:t>
            </a:r>
            <a:r>
              <a:rPr lang="zh-CN" altLang="en-US" sz="1800" dirty="0" smtClean="0"/>
              <a:t>）解析、优化</a:t>
            </a:r>
            <a:r>
              <a:rPr lang="zh-CN" altLang="en-US" sz="1800" dirty="0"/>
              <a:t>查询，向段分发查询，并协调查询执行。</a:t>
            </a:r>
            <a:br>
              <a:rPr lang="zh-CN" altLang="en-US" sz="1800" dirty="0"/>
            </a:br>
            <a:r>
              <a:rPr lang="zh-CN" altLang="en-US" sz="1800" dirty="0" smtClean="0"/>
              <a:t>用户</a:t>
            </a:r>
            <a:r>
              <a:rPr lang="zh-CN" altLang="en-US" sz="1800" dirty="0"/>
              <a:t>通过主节点与</a:t>
            </a:r>
            <a:r>
              <a:rPr lang="en-US" altLang="zh-CN" sz="1800" dirty="0"/>
              <a:t>HAWQ</a:t>
            </a:r>
            <a:r>
              <a:rPr lang="zh-CN" altLang="en-US" sz="1800" dirty="0" smtClean="0"/>
              <a:t>交互，通过</a:t>
            </a:r>
            <a:r>
              <a:rPr lang="en-US" altLang="zh-CN" sz="1800" dirty="0" err="1" smtClean="0"/>
              <a:t>psql</a:t>
            </a:r>
            <a:r>
              <a:rPr lang="zh-CN" altLang="en-US" sz="1800" dirty="0"/>
              <a:t>的客户端</a:t>
            </a:r>
            <a:r>
              <a:rPr lang="zh-CN" altLang="en-US" sz="1800" dirty="0" smtClean="0"/>
              <a:t>程序或者</a:t>
            </a:r>
            <a:r>
              <a:rPr lang="zh-CN" altLang="en-US" sz="1800" dirty="0"/>
              <a:t>类似</a:t>
            </a:r>
            <a:r>
              <a:rPr lang="en-US" altLang="zh-CN" sz="1800" dirty="0"/>
              <a:t>JDBC</a:t>
            </a:r>
            <a:r>
              <a:rPr lang="zh-CN" altLang="en-US" sz="1800" dirty="0"/>
              <a:t>、</a:t>
            </a:r>
            <a:r>
              <a:rPr lang="en-US" altLang="zh-CN" sz="1800" dirty="0"/>
              <a:t>ODBC</a:t>
            </a:r>
            <a:r>
              <a:rPr lang="zh-CN" altLang="en-US" sz="1800" dirty="0"/>
              <a:t>的应用程序</a:t>
            </a:r>
            <a:r>
              <a:rPr lang="zh-CN" altLang="en-US" sz="1800" dirty="0" smtClean="0"/>
              <a:t>接口连接到数据库。</a:t>
            </a:r>
            <a:r>
              <a:rPr lang="zh-CN" altLang="en-US" sz="1800" dirty="0"/>
              <a:t>主节点处理输入的</a:t>
            </a:r>
            <a:r>
              <a:rPr lang="en-US" altLang="zh-CN" sz="1800" dirty="0"/>
              <a:t>SQL</a:t>
            </a:r>
            <a:r>
              <a:rPr lang="zh-CN" altLang="en-US" sz="1800" dirty="0"/>
              <a:t>命令，在段间分发任务，协调每个段返回的结果，向客户端程序输出最终结果</a:t>
            </a:r>
            <a:r>
              <a:rPr lang="zh-CN" altLang="en-US" sz="1800" dirty="0" smtClean="0"/>
              <a:t>。</a:t>
            </a:r>
            <a:r>
              <a:rPr lang="zh-CN" altLang="en-US" sz="1800" dirty="0"/>
              <a:t/>
            </a:r>
            <a:br>
              <a:rPr lang="zh-CN" altLang="en-US" sz="1800" dirty="0"/>
            </a:br>
            <a:endParaRPr lang="en-US" altLang="zh-CN" sz="1800" dirty="0" smtClean="0"/>
          </a:p>
          <a:p>
            <a:pPr algn="just"/>
            <a:r>
              <a:rPr lang="zh-CN" altLang="en-US" sz="1800" dirty="0" smtClean="0"/>
              <a:t>“全局系统目录”</a:t>
            </a:r>
            <a:r>
              <a:rPr lang="zh-CN" altLang="en-US" sz="1800" dirty="0"/>
              <a:t>是一组系统表的集合，包含</a:t>
            </a:r>
            <a:r>
              <a:rPr lang="en-US" altLang="zh-CN" sz="1800" dirty="0"/>
              <a:t>HAWQ</a:t>
            </a:r>
            <a:r>
              <a:rPr lang="zh-CN" altLang="en-US" sz="1800" dirty="0"/>
              <a:t>系统自身的元数据，存储在主节点中。主节点本身不含任何用户数据，数据只存储在</a:t>
            </a:r>
            <a:r>
              <a:rPr lang="en-US" altLang="zh-CN" sz="1800" dirty="0"/>
              <a:t>HDFS</a:t>
            </a:r>
            <a:r>
              <a:rPr lang="zh-CN" altLang="en-US" sz="1800" dirty="0"/>
              <a:t>上</a:t>
            </a:r>
            <a:r>
              <a:rPr lang="zh-CN" altLang="en-US" sz="1800" dirty="0" smtClean="0"/>
              <a:t>。</a:t>
            </a:r>
            <a:endParaRPr lang="zh-CN" altLang="en-US" sz="1800"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96</a:t>
            </a:fld>
            <a:endParaRPr lang="zh-CN" altLang="en-US" dirty="0"/>
          </a:p>
        </p:txBody>
      </p:sp>
      <p:sp>
        <p:nvSpPr>
          <p:cNvPr id="5" name="矩形 4"/>
          <p:cNvSpPr/>
          <p:nvPr/>
        </p:nvSpPr>
        <p:spPr>
          <a:xfrm>
            <a:off x="838199" y="6119336"/>
            <a:ext cx="9070694" cy="738664"/>
          </a:xfrm>
          <a:prstGeom prst="rect">
            <a:avLst/>
          </a:prstGeom>
        </p:spPr>
        <p:txBody>
          <a:bodyPr wrap="square">
            <a:spAutoFit/>
          </a:bodyPr>
          <a:lstStyle/>
          <a:p>
            <a:r>
              <a:rPr lang="zh-CN" altLang="en-US" sz="1400" dirty="0" smtClean="0">
                <a:solidFill>
                  <a:schemeClr val="bg1">
                    <a:lumMod val="65000"/>
                  </a:schemeClr>
                </a:solidFill>
              </a:rPr>
              <a:t>参考：</a:t>
            </a:r>
            <a:r>
              <a:rPr lang="en-US" altLang="zh-CN" sz="1400" dirty="0">
                <a:solidFill>
                  <a:schemeClr val="bg1">
                    <a:lumMod val="65000"/>
                  </a:schemeClr>
                </a:solidFill>
              </a:rPr>
              <a:t> https://wxy0327.blog.csdn.net/article/details/55517578 </a:t>
            </a:r>
            <a:endParaRPr lang="en-US" altLang="zh-CN" sz="1400" dirty="0" smtClean="0">
              <a:solidFill>
                <a:schemeClr val="bg1">
                  <a:lumMod val="65000"/>
                </a:schemeClr>
              </a:solidFill>
            </a:endParaRPr>
          </a:p>
          <a:p>
            <a:r>
              <a:rPr lang="en-US" altLang="zh-CN" sz="1400" dirty="0">
                <a:solidFill>
                  <a:schemeClr val="bg1">
                    <a:lumMod val="65000"/>
                  </a:schemeClr>
                </a:solidFill>
              </a:rPr>
              <a:t> </a:t>
            </a:r>
            <a:r>
              <a:rPr lang="en-US" altLang="zh-CN" sz="1400" dirty="0" smtClean="0">
                <a:solidFill>
                  <a:schemeClr val="bg1">
                    <a:lumMod val="65000"/>
                  </a:schemeClr>
                </a:solidFill>
              </a:rPr>
              <a:t>          http</a:t>
            </a:r>
            <a:r>
              <a:rPr lang="en-US" altLang="zh-CN" sz="1400" dirty="0">
                <a:solidFill>
                  <a:schemeClr val="bg1">
                    <a:lumMod val="65000"/>
                  </a:schemeClr>
                </a:solidFill>
              </a:rPr>
              <a:t>://</a:t>
            </a:r>
            <a:r>
              <a:rPr lang="en-US" altLang="zh-CN" sz="1400" dirty="0" smtClean="0">
                <a:solidFill>
                  <a:schemeClr val="bg1">
                    <a:lumMod val="65000"/>
                  </a:schemeClr>
                </a:solidFill>
              </a:rPr>
              <a:t>www.freeoa.net/osuport/db/postgresql-greenplum-hawq_3267.html</a:t>
            </a:r>
          </a:p>
          <a:p>
            <a:r>
              <a:rPr lang="en-US" altLang="zh-CN" sz="1400" dirty="0" smtClean="0">
                <a:solidFill>
                  <a:schemeClr val="bg1">
                    <a:lumMod val="65000"/>
                  </a:schemeClr>
                </a:solidFill>
              </a:rPr>
              <a:t>           https</a:t>
            </a:r>
            <a:r>
              <a:rPr lang="en-US" altLang="zh-CN" sz="1400" dirty="0">
                <a:solidFill>
                  <a:schemeClr val="bg1">
                    <a:lumMod val="65000"/>
                  </a:schemeClr>
                </a:solidFill>
              </a:rPr>
              <a:t>://</a:t>
            </a:r>
            <a:r>
              <a:rPr lang="en-US" altLang="zh-CN" sz="1400" dirty="0" smtClean="0">
                <a:solidFill>
                  <a:schemeClr val="bg1">
                    <a:lumMod val="65000"/>
                  </a:schemeClr>
                </a:solidFill>
              </a:rPr>
              <a:t>blog.csdn.net/xiaozhaoshigedasb/article/details/85240516</a:t>
            </a:r>
            <a:endParaRPr lang="zh-CN" altLang="en-US" sz="1400" dirty="0">
              <a:solidFill>
                <a:schemeClr val="bg1">
                  <a:lumMod val="65000"/>
                </a:schemeClr>
              </a:solidFill>
            </a:endParaRPr>
          </a:p>
        </p:txBody>
      </p:sp>
      <p:pic>
        <p:nvPicPr>
          <p:cNvPr id="9" name="图片 8"/>
          <p:cNvPicPr>
            <a:picLocks noChangeAspect="1"/>
          </p:cNvPicPr>
          <p:nvPr/>
        </p:nvPicPr>
        <p:blipFill>
          <a:blip r:embed="rId2"/>
          <a:stretch>
            <a:fillRect/>
          </a:stretch>
        </p:blipFill>
        <p:spPr>
          <a:xfrm>
            <a:off x="5162951" y="891249"/>
            <a:ext cx="5182243" cy="5200145"/>
          </a:xfrm>
          <a:prstGeom prst="rect">
            <a:avLst/>
          </a:prstGeom>
        </p:spPr>
      </p:pic>
    </p:spTree>
    <p:extLst>
      <p:ext uri="{BB962C8B-B14F-4D97-AF65-F5344CB8AC3E}">
        <p14:creationId xmlns:p14="http://schemas.microsoft.com/office/powerpoint/2010/main" val="2677894833"/>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6.4.4 </a:t>
            </a:r>
            <a:r>
              <a:rPr lang="en-US" altLang="zh-CN" dirty="0"/>
              <a:t>HAWQ</a:t>
            </a:r>
            <a:r>
              <a:rPr lang="zh-CN" altLang="en-US" dirty="0"/>
              <a:t>（续）</a:t>
            </a:r>
          </a:p>
        </p:txBody>
      </p:sp>
      <p:sp>
        <p:nvSpPr>
          <p:cNvPr id="3" name="内容占位符 2"/>
          <p:cNvSpPr>
            <a:spLocks noGrp="1"/>
          </p:cNvSpPr>
          <p:nvPr>
            <p:ph idx="1"/>
          </p:nvPr>
        </p:nvSpPr>
        <p:spPr>
          <a:xfrm>
            <a:off x="838200" y="1285461"/>
            <a:ext cx="10515600" cy="5436013"/>
          </a:xfrm>
        </p:spPr>
        <p:txBody>
          <a:bodyPr>
            <a:normAutofit/>
          </a:bodyPr>
          <a:lstStyle/>
          <a:p>
            <a:r>
              <a:rPr lang="zh-CN" altLang="en-US" sz="2400" b="1" dirty="0" smtClean="0"/>
              <a:t>段（</a:t>
            </a:r>
            <a:r>
              <a:rPr lang="en-US" altLang="zh-CN" sz="2400" b="1" dirty="0" smtClean="0"/>
              <a:t>segment</a:t>
            </a:r>
            <a:r>
              <a:rPr lang="zh-CN" altLang="en-US" sz="2400" b="1" dirty="0" smtClean="0"/>
              <a:t>）</a:t>
            </a:r>
            <a:r>
              <a:rPr lang="zh-CN" altLang="en-US" sz="2400" dirty="0"/>
              <a:t/>
            </a:r>
            <a:br>
              <a:rPr lang="zh-CN" altLang="en-US" sz="2400" dirty="0"/>
            </a:br>
            <a:r>
              <a:rPr lang="zh-CN" altLang="en-US" sz="2400" dirty="0" smtClean="0"/>
              <a:t>       段</a:t>
            </a:r>
            <a:r>
              <a:rPr lang="zh-CN" altLang="en-US" sz="2400" dirty="0"/>
              <a:t>是并行数据处理</a:t>
            </a:r>
            <a:r>
              <a:rPr lang="zh-CN" altLang="en-US" sz="2400" dirty="0" smtClean="0"/>
              <a:t>单元，一个主机</a:t>
            </a:r>
            <a:r>
              <a:rPr lang="zh-CN" altLang="en-US" sz="2400" dirty="0"/>
              <a:t>上只有一个物理段，每个段可以为一个查询片段启动多个查询执行器（</a:t>
            </a:r>
            <a:r>
              <a:rPr lang="en-US" altLang="zh-CN" sz="2400" dirty="0"/>
              <a:t>Query Executors </a:t>
            </a:r>
            <a:r>
              <a:rPr lang="zh-CN" altLang="en-US" sz="2400" dirty="0"/>
              <a:t>，</a:t>
            </a:r>
            <a:r>
              <a:rPr lang="en-US" altLang="zh-CN" sz="2400" dirty="0"/>
              <a:t>QEs</a:t>
            </a:r>
            <a:r>
              <a:rPr lang="zh-CN" altLang="en-US" sz="2400" dirty="0" smtClean="0"/>
              <a:t>），对应一</a:t>
            </a:r>
            <a:r>
              <a:rPr lang="zh-CN" altLang="en-US" sz="2400" dirty="0"/>
              <a:t>个虚拟</a:t>
            </a:r>
            <a:r>
              <a:rPr lang="zh-CN" altLang="en-US" sz="2400" dirty="0" smtClean="0"/>
              <a:t>段，每个</a:t>
            </a:r>
            <a:r>
              <a:rPr lang="zh-CN" altLang="en-US" sz="2400" dirty="0"/>
              <a:t>虚拟段含有为查询片段启动的一个</a:t>
            </a:r>
            <a:r>
              <a:rPr lang="en-US" altLang="zh-CN" sz="2400" dirty="0" smtClean="0"/>
              <a:t>QE</a:t>
            </a:r>
            <a:r>
              <a:rPr lang="zh-CN" altLang="en-US" sz="2400" dirty="0" smtClean="0"/>
              <a:t>，虚拟段的数量决定查询的并行度。</a:t>
            </a:r>
            <a:endParaRPr lang="en-US" altLang="zh-CN" sz="2400" dirty="0" smtClean="0"/>
          </a:p>
          <a:p>
            <a:r>
              <a:rPr lang="zh-CN" altLang="en-US" sz="2400" dirty="0"/>
              <a:t>        主节点将</a:t>
            </a:r>
            <a:r>
              <a:rPr lang="en-US" altLang="zh-CN" sz="2400" dirty="0"/>
              <a:t>SQL</a:t>
            </a:r>
            <a:r>
              <a:rPr lang="zh-CN" altLang="en-US" sz="2400" dirty="0"/>
              <a:t>请求连同相关的元数据</a:t>
            </a:r>
            <a:r>
              <a:rPr lang="zh-CN" altLang="en-US" sz="2400" dirty="0" smtClean="0"/>
              <a:t>信息（</a:t>
            </a:r>
            <a:r>
              <a:rPr lang="zh-CN" altLang="en-US" sz="2400" dirty="0"/>
              <a:t>包含所请求表的</a:t>
            </a:r>
            <a:r>
              <a:rPr lang="en-US" altLang="zh-CN" sz="2400" dirty="0"/>
              <a:t>HDFS </a:t>
            </a:r>
            <a:r>
              <a:rPr lang="en-US" altLang="zh-CN" sz="2400" dirty="0" err="1"/>
              <a:t>url</a:t>
            </a:r>
            <a:r>
              <a:rPr lang="zh-CN" altLang="en-US" sz="2400" dirty="0" smtClean="0"/>
              <a:t>地址）分</a:t>
            </a:r>
            <a:r>
              <a:rPr lang="zh-CN" altLang="en-US" sz="2400" dirty="0"/>
              <a:t>发给段进行处理</a:t>
            </a:r>
            <a:r>
              <a:rPr lang="zh-CN" altLang="en-US" sz="2400" dirty="0" smtClean="0"/>
              <a:t>。</a:t>
            </a:r>
            <a:endParaRPr lang="en-US" altLang="zh-CN" sz="2400" dirty="0" smtClean="0"/>
          </a:p>
          <a:p>
            <a:r>
              <a:rPr lang="en-US" altLang="zh-CN" sz="2400" b="1" dirty="0"/>
              <a:t>Interconnect</a:t>
            </a:r>
            <a:r>
              <a:rPr lang="zh-CN" altLang="en-US" sz="2400" b="1" dirty="0"/>
              <a:t>（互联）</a:t>
            </a:r>
            <a:r>
              <a:rPr lang="zh-CN" altLang="en-US" sz="2400" dirty="0"/>
              <a:t/>
            </a:r>
            <a:br>
              <a:rPr lang="zh-CN" altLang="en-US" sz="2400" dirty="0"/>
            </a:br>
            <a:r>
              <a:rPr lang="zh-CN" altLang="en-US" sz="2400" dirty="0"/>
              <a:t>       是</a:t>
            </a:r>
            <a:r>
              <a:rPr lang="en-US" altLang="zh-CN" sz="2400" dirty="0"/>
              <a:t>HAWQ</a:t>
            </a:r>
            <a:r>
              <a:rPr lang="zh-CN" altLang="en-US" sz="2400" dirty="0"/>
              <a:t>的网络层，对应段之间的进程间通信。缺省情况下，互联使用</a:t>
            </a:r>
            <a:r>
              <a:rPr lang="en-US" altLang="zh-CN" sz="2400" dirty="0"/>
              <a:t>UDP</a:t>
            </a:r>
            <a:r>
              <a:rPr lang="zh-CN" altLang="en-US" sz="2400" dirty="0"/>
              <a:t>协议，</a:t>
            </a:r>
            <a:r>
              <a:rPr lang="en-US" altLang="zh-CN" sz="2400" dirty="0"/>
              <a:t>HAWQ</a:t>
            </a:r>
            <a:r>
              <a:rPr lang="zh-CN" altLang="en-US" sz="2400" dirty="0"/>
              <a:t>在</a:t>
            </a:r>
            <a:r>
              <a:rPr lang="en-US" altLang="zh-CN" sz="2400" dirty="0"/>
              <a:t>UDP</a:t>
            </a:r>
            <a:r>
              <a:rPr lang="zh-CN" altLang="en-US" sz="2400" dirty="0"/>
              <a:t>的功能之上执行附加的包验证，以实现</a:t>
            </a:r>
            <a:r>
              <a:rPr lang="en-US" altLang="zh-CN" sz="2400" dirty="0"/>
              <a:t>HAWQ</a:t>
            </a:r>
            <a:r>
              <a:rPr lang="zh-CN" altLang="en-US" sz="2400" dirty="0"/>
              <a:t>相当于</a:t>
            </a:r>
            <a:r>
              <a:rPr lang="en-US" altLang="zh-CN" sz="2400" dirty="0"/>
              <a:t>TCP</a:t>
            </a:r>
            <a:r>
              <a:rPr lang="zh-CN" altLang="en-US" sz="2400" dirty="0"/>
              <a:t>协议的网络传输可靠性，但在性能和可扩展性上却优于</a:t>
            </a:r>
            <a:r>
              <a:rPr lang="en-US" altLang="zh-CN" sz="2400" dirty="0"/>
              <a:t>TCP</a:t>
            </a:r>
            <a:r>
              <a:rPr lang="zh-CN" altLang="en-US" sz="2400" dirty="0" smtClean="0"/>
              <a:t>。</a:t>
            </a:r>
            <a:endParaRPr lang="zh-CN" altLang="en-US" sz="2400"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97</a:t>
            </a:fld>
            <a:endParaRPr lang="zh-CN" altLang="en-US" dirty="0"/>
          </a:p>
        </p:txBody>
      </p:sp>
    </p:spTree>
    <p:extLst>
      <p:ext uri="{BB962C8B-B14F-4D97-AF65-F5344CB8AC3E}">
        <p14:creationId xmlns:p14="http://schemas.microsoft.com/office/powerpoint/2010/main" val="208679497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98908"/>
            <a:ext cx="10515600" cy="920336"/>
          </a:xfrm>
        </p:spPr>
        <p:txBody>
          <a:bodyPr/>
          <a:lstStyle/>
          <a:p>
            <a:r>
              <a:rPr lang="en-US" altLang="zh-CN" dirty="0" smtClean="0"/>
              <a:t>6.4.4 </a:t>
            </a:r>
            <a:r>
              <a:rPr lang="en-US" altLang="zh-CN" dirty="0"/>
              <a:t>HAWQ</a:t>
            </a:r>
            <a:r>
              <a:rPr lang="zh-CN" altLang="en-US" dirty="0"/>
              <a:t>（续）</a:t>
            </a:r>
          </a:p>
        </p:txBody>
      </p:sp>
      <p:sp>
        <p:nvSpPr>
          <p:cNvPr id="3" name="内容占位符 2"/>
          <p:cNvSpPr>
            <a:spLocks noGrp="1"/>
          </p:cNvSpPr>
          <p:nvPr>
            <p:ph idx="1"/>
          </p:nvPr>
        </p:nvSpPr>
        <p:spPr>
          <a:xfrm>
            <a:off x="838200" y="787079"/>
            <a:ext cx="10515600" cy="5934396"/>
          </a:xfrm>
        </p:spPr>
        <p:txBody>
          <a:bodyPr>
            <a:noAutofit/>
          </a:bodyPr>
          <a:lstStyle/>
          <a:p>
            <a:r>
              <a:rPr lang="en-US" altLang="zh-CN" sz="2400" b="1" dirty="0" smtClean="0"/>
              <a:t>Resource </a:t>
            </a:r>
            <a:r>
              <a:rPr lang="en-US" altLang="zh-CN" sz="2400" b="1" dirty="0"/>
              <a:t>Manager</a:t>
            </a:r>
            <a:r>
              <a:rPr lang="zh-CN" altLang="en-US" sz="2400" b="1" dirty="0"/>
              <a:t>（资源管理器）</a:t>
            </a:r>
            <a:br>
              <a:rPr lang="zh-CN" altLang="en-US" sz="2400" b="1" dirty="0"/>
            </a:br>
            <a:r>
              <a:rPr lang="zh-CN" altLang="en-US" sz="2400" dirty="0"/>
              <a:t>        </a:t>
            </a:r>
            <a:r>
              <a:rPr lang="zh-CN" altLang="en-US" sz="2400" dirty="0" smtClean="0"/>
              <a:t>资源管理器</a:t>
            </a:r>
            <a:r>
              <a:rPr lang="zh-CN" altLang="en-US" sz="2400" dirty="0"/>
              <a:t>从</a:t>
            </a:r>
            <a:r>
              <a:rPr lang="en-US" altLang="zh-CN" sz="2400" dirty="0"/>
              <a:t>YARN</a:t>
            </a:r>
            <a:r>
              <a:rPr lang="zh-CN" altLang="en-US" sz="2400" dirty="0"/>
              <a:t>获取资源，并响应资源请求</a:t>
            </a:r>
            <a:r>
              <a:rPr lang="zh-CN" altLang="en-US" sz="2400" dirty="0" smtClean="0"/>
              <a:t>。资源管理器缓存资源，</a:t>
            </a:r>
            <a:r>
              <a:rPr lang="zh-CN" altLang="en-US" sz="2400" dirty="0"/>
              <a:t>以支持低延时查询</a:t>
            </a:r>
            <a:r>
              <a:rPr lang="zh-CN" altLang="en-US" sz="2400" dirty="0" smtClean="0"/>
              <a:t>。资源管理器也可以独立</a:t>
            </a:r>
            <a:r>
              <a:rPr lang="zh-CN" altLang="en-US" sz="2400" dirty="0"/>
              <a:t>模式</a:t>
            </a:r>
            <a:r>
              <a:rPr lang="zh-CN" altLang="en-US" sz="2400" dirty="0" smtClean="0"/>
              <a:t>运行，即</a:t>
            </a:r>
            <a:r>
              <a:rPr lang="en-US" altLang="zh-CN" sz="2400" dirty="0" smtClean="0"/>
              <a:t>HAWQ</a:t>
            </a:r>
            <a:r>
              <a:rPr lang="zh-CN" altLang="en-US" sz="2400" dirty="0"/>
              <a:t>自己管理资源而不需要</a:t>
            </a:r>
            <a:r>
              <a:rPr lang="en-US" altLang="zh-CN" sz="2400" dirty="0"/>
              <a:t>YARN</a:t>
            </a:r>
            <a:r>
              <a:rPr lang="zh-CN" altLang="en-US" sz="2400" dirty="0"/>
              <a:t>。</a:t>
            </a:r>
            <a:br>
              <a:rPr lang="zh-CN" altLang="en-US" sz="2400" dirty="0"/>
            </a:br>
            <a:r>
              <a:rPr lang="en-US" altLang="zh-CN" sz="2400" b="1" dirty="0" smtClean="0"/>
              <a:t>Dispatcher</a:t>
            </a:r>
            <a:r>
              <a:rPr lang="zh-CN" altLang="en-US" sz="2400" b="1" dirty="0"/>
              <a:t>（分发器）</a:t>
            </a:r>
            <a:r>
              <a:rPr lang="zh-CN" altLang="en-US" sz="2400" dirty="0"/>
              <a:t/>
            </a:r>
            <a:br>
              <a:rPr lang="zh-CN" altLang="en-US" sz="2400" dirty="0"/>
            </a:br>
            <a:r>
              <a:rPr lang="zh-CN" altLang="en-US" sz="2400" dirty="0"/>
              <a:t>        分发器将查询计划分发到选择的段的子集上</a:t>
            </a:r>
            <a:r>
              <a:rPr lang="zh-CN" altLang="en-US" sz="2400" dirty="0" smtClean="0"/>
              <a:t>，协调</a:t>
            </a:r>
            <a:r>
              <a:rPr lang="zh-CN" altLang="en-US" sz="2400" dirty="0"/>
              <a:t>查询的执行</a:t>
            </a:r>
            <a:r>
              <a:rPr lang="zh-CN" altLang="en-US" sz="2400" dirty="0" smtClean="0"/>
              <a:t>。</a:t>
            </a:r>
            <a:endParaRPr lang="en-US" altLang="zh-CN" sz="2400" dirty="0" smtClean="0"/>
          </a:p>
          <a:p>
            <a:r>
              <a:rPr lang="en-US" altLang="zh-CN" sz="2400" b="1" dirty="0" smtClean="0"/>
              <a:t>Catalog </a:t>
            </a:r>
            <a:r>
              <a:rPr lang="en-US" altLang="zh-CN" sz="2400" b="1" dirty="0"/>
              <a:t>Service</a:t>
            </a:r>
            <a:r>
              <a:rPr lang="zh-CN" altLang="en-US" sz="2400" b="1" dirty="0" smtClean="0"/>
              <a:t>（目录</a:t>
            </a:r>
            <a:r>
              <a:rPr lang="zh-CN" altLang="en-US" sz="2400" b="1" dirty="0"/>
              <a:t>服务）</a:t>
            </a:r>
            <a:br>
              <a:rPr lang="zh-CN" altLang="en-US" sz="2400" b="1" dirty="0"/>
            </a:br>
            <a:r>
              <a:rPr lang="zh-CN" altLang="en-US" sz="2400" dirty="0"/>
              <a:t>        </a:t>
            </a:r>
            <a:r>
              <a:rPr lang="zh-CN" altLang="en-US" sz="2400" dirty="0" smtClean="0"/>
              <a:t>目录</a:t>
            </a:r>
            <a:r>
              <a:rPr lang="zh-CN" altLang="en-US" sz="2400" dirty="0"/>
              <a:t>服务存储全部元数据</a:t>
            </a:r>
            <a:r>
              <a:rPr lang="zh-CN" altLang="en-US" sz="2400" dirty="0" smtClean="0"/>
              <a:t>，包括</a:t>
            </a:r>
            <a:r>
              <a:rPr lang="en-US" altLang="zh-CN" sz="2400" dirty="0" smtClean="0"/>
              <a:t>UDF/UDT</a:t>
            </a:r>
            <a:r>
              <a:rPr lang="zh-CN" altLang="en-US" sz="2400" dirty="0" smtClean="0"/>
              <a:t>、表、安全的元数据、数据</a:t>
            </a:r>
            <a:r>
              <a:rPr lang="zh-CN" altLang="en-US" sz="2400" dirty="0"/>
              <a:t>文件位置信息等</a:t>
            </a:r>
            <a:r>
              <a:rPr lang="zh-CN" altLang="en-US" sz="2400" dirty="0" smtClean="0"/>
              <a:t>。</a:t>
            </a:r>
            <a:r>
              <a:rPr lang="zh-CN" altLang="en-US" sz="2400" dirty="0"/>
              <a:t/>
            </a:r>
            <a:br>
              <a:rPr lang="zh-CN" altLang="en-US" sz="2400" dirty="0"/>
            </a:br>
            <a:r>
              <a:rPr lang="en-US" altLang="zh-CN" sz="2400" b="1" dirty="0"/>
              <a:t>Fault Tolerance </a:t>
            </a:r>
            <a:r>
              <a:rPr lang="en-US" altLang="zh-CN" sz="2400" b="1" dirty="0" smtClean="0"/>
              <a:t>Service</a:t>
            </a:r>
            <a:r>
              <a:rPr lang="zh-CN" altLang="en-US" sz="2400" b="1" dirty="0" smtClean="0"/>
              <a:t>（容错服务</a:t>
            </a:r>
            <a:r>
              <a:rPr lang="zh-CN" altLang="en-US" sz="2400" b="1" dirty="0"/>
              <a:t>）</a:t>
            </a:r>
            <a:r>
              <a:rPr lang="zh-CN" altLang="en-US" sz="2400" dirty="0"/>
              <a:t/>
            </a:r>
            <a:br>
              <a:rPr lang="zh-CN" altLang="en-US" sz="2400" dirty="0"/>
            </a:br>
            <a:r>
              <a:rPr lang="zh-CN" altLang="en-US" sz="2400" dirty="0"/>
              <a:t>        </a:t>
            </a:r>
            <a:r>
              <a:rPr lang="zh-CN" altLang="en-US" sz="2400" dirty="0" smtClean="0"/>
              <a:t>容错服务接收</a:t>
            </a:r>
            <a:r>
              <a:rPr lang="en-US" altLang="zh-CN" sz="2400" dirty="0" smtClean="0"/>
              <a:t>segment</a:t>
            </a:r>
            <a:r>
              <a:rPr lang="zh-CN" altLang="en-US" sz="2400" dirty="0"/>
              <a:t>发来的心跳信息</a:t>
            </a:r>
            <a:r>
              <a:rPr lang="zh-CN" altLang="en-US" sz="2400" dirty="0" smtClean="0"/>
              <a:t>，负责</a:t>
            </a:r>
            <a:r>
              <a:rPr lang="zh-CN" altLang="en-US" sz="2400" dirty="0"/>
              <a:t>检测段是否失效</a:t>
            </a:r>
            <a:r>
              <a:rPr lang="zh-CN" altLang="en-US" sz="2400" dirty="0" smtClean="0"/>
              <a:t>。</a:t>
            </a:r>
            <a:endParaRPr lang="zh-CN" altLang="en-US" sz="2400"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98</a:t>
            </a:fld>
            <a:endParaRPr lang="zh-CN" altLang="en-US" dirty="0"/>
          </a:p>
        </p:txBody>
      </p:sp>
    </p:spTree>
    <p:extLst>
      <p:ext uri="{BB962C8B-B14F-4D97-AF65-F5344CB8AC3E}">
        <p14:creationId xmlns:p14="http://schemas.microsoft.com/office/powerpoint/2010/main" val="265291276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6.4.5 Aurora</a:t>
            </a:r>
            <a:r>
              <a:rPr lang="zh-CN" altLang="en-US" dirty="0" smtClean="0"/>
              <a:t>关系数据库</a:t>
            </a:r>
            <a:endParaRPr lang="zh-CN" altLang="en-US" dirty="0"/>
          </a:p>
        </p:txBody>
      </p:sp>
      <p:sp>
        <p:nvSpPr>
          <p:cNvPr id="3" name="内容占位符 2"/>
          <p:cNvSpPr>
            <a:spLocks noGrp="1"/>
          </p:cNvSpPr>
          <p:nvPr>
            <p:ph idx="1"/>
          </p:nvPr>
        </p:nvSpPr>
        <p:spPr/>
        <p:txBody>
          <a:bodyPr>
            <a:normAutofit/>
          </a:bodyPr>
          <a:lstStyle/>
          <a:p>
            <a:r>
              <a:rPr lang="zh-CN" altLang="zh-CN" sz="2400" dirty="0"/>
              <a:t>亚马逊公司的</a:t>
            </a:r>
            <a:r>
              <a:rPr lang="en-US" altLang="zh-CN" sz="2400" dirty="0"/>
              <a:t>Aurora</a:t>
            </a:r>
            <a:r>
              <a:rPr lang="zh-CN" altLang="zh-CN" sz="2400" dirty="0"/>
              <a:t>关系数据库系统是亚马逊云平台上构建的企业级数据库系统，具有高扩展、高可用等特性。</a:t>
            </a:r>
            <a:r>
              <a:rPr lang="en-US" altLang="zh-CN" sz="2400" dirty="0"/>
              <a:t>Aurora</a:t>
            </a:r>
            <a:r>
              <a:rPr lang="zh-CN" altLang="zh-CN" sz="2400" dirty="0"/>
              <a:t>最大的特点在于计算和存储节点的分离。 </a:t>
            </a:r>
            <a:endParaRPr kumimoji="1" lang="zh-CN" altLang="en-US" sz="2400"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99</a:t>
            </a:fld>
            <a:endParaRPr lang="zh-CN" altLang="en-US" dirty="0"/>
          </a:p>
        </p:txBody>
      </p:sp>
      <p:grpSp>
        <p:nvGrpSpPr>
          <p:cNvPr id="27" name="组合 26"/>
          <p:cNvGrpSpPr/>
          <p:nvPr/>
        </p:nvGrpSpPr>
        <p:grpSpPr>
          <a:xfrm>
            <a:off x="2315289" y="2593224"/>
            <a:ext cx="8402868" cy="3564508"/>
            <a:chOff x="2951897" y="3403452"/>
            <a:chExt cx="7033496" cy="2633555"/>
          </a:xfrm>
        </p:grpSpPr>
        <p:cxnSp>
          <p:nvCxnSpPr>
            <p:cNvPr id="5" name="直线连接符 4">
              <a:extLst>
                <a:ext uri="{FF2B5EF4-FFF2-40B4-BE49-F238E27FC236}">
                  <a16:creationId xmlns:a16="http://schemas.microsoft.com/office/drawing/2014/main" id="{23E9CD6E-6CBA-314F-955D-ED1F1551EA81}"/>
                </a:ext>
              </a:extLst>
            </p:cNvPr>
            <p:cNvCxnSpPr/>
            <p:nvPr/>
          </p:nvCxnSpPr>
          <p:spPr>
            <a:xfrm>
              <a:off x="7635647" y="3447846"/>
              <a:ext cx="0" cy="2511814"/>
            </a:xfrm>
            <a:prstGeom prst="line">
              <a:avLst/>
            </a:prstGeom>
            <a:ln>
              <a:prstDash val="lgDash"/>
            </a:ln>
          </p:spPr>
          <p:style>
            <a:lnRef idx="1">
              <a:schemeClr val="accent1"/>
            </a:lnRef>
            <a:fillRef idx="0">
              <a:schemeClr val="accent1"/>
            </a:fillRef>
            <a:effectRef idx="0">
              <a:schemeClr val="accent1"/>
            </a:effectRef>
            <a:fontRef idx="minor">
              <a:schemeClr val="tx1"/>
            </a:fontRef>
          </p:style>
        </p:cxnSp>
        <p:cxnSp>
          <p:nvCxnSpPr>
            <p:cNvPr id="6" name="直线连接符 5">
              <a:extLst>
                <a:ext uri="{FF2B5EF4-FFF2-40B4-BE49-F238E27FC236}">
                  <a16:creationId xmlns:a16="http://schemas.microsoft.com/office/drawing/2014/main" id="{F61649C3-3E1C-F140-826D-DF92C6CF62F9}"/>
                </a:ext>
              </a:extLst>
            </p:cNvPr>
            <p:cNvCxnSpPr/>
            <p:nvPr/>
          </p:nvCxnSpPr>
          <p:spPr>
            <a:xfrm>
              <a:off x="5418473" y="3441291"/>
              <a:ext cx="0" cy="2511814"/>
            </a:xfrm>
            <a:prstGeom prst="line">
              <a:avLst/>
            </a:prstGeom>
            <a:ln>
              <a:prstDash val="lgDash"/>
            </a:ln>
          </p:spPr>
          <p:style>
            <a:lnRef idx="1">
              <a:schemeClr val="accent1"/>
            </a:lnRef>
            <a:fillRef idx="0">
              <a:schemeClr val="accent1"/>
            </a:fillRef>
            <a:effectRef idx="0">
              <a:schemeClr val="accent1"/>
            </a:effectRef>
            <a:fontRef idx="minor">
              <a:schemeClr val="tx1"/>
            </a:fontRef>
          </p:style>
        </p:cxnSp>
        <p:sp>
          <p:nvSpPr>
            <p:cNvPr id="7" name="矩形 6">
              <a:extLst>
                <a:ext uri="{FF2B5EF4-FFF2-40B4-BE49-F238E27FC236}">
                  <a16:creationId xmlns:a16="http://schemas.microsoft.com/office/drawing/2014/main" id="{8C5EDCEF-A009-7F42-B998-5F17BDE9E485}"/>
                </a:ext>
              </a:extLst>
            </p:cNvPr>
            <p:cNvSpPr/>
            <p:nvPr/>
          </p:nvSpPr>
          <p:spPr>
            <a:xfrm>
              <a:off x="3962971" y="3778865"/>
              <a:ext cx="955040" cy="48768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zh-CN" altLang="en-US" dirty="0"/>
                <a:t>实例</a:t>
              </a:r>
            </a:p>
          </p:txBody>
        </p:sp>
        <p:sp>
          <p:nvSpPr>
            <p:cNvPr id="8" name="罐形 7">
              <a:extLst>
                <a:ext uri="{FF2B5EF4-FFF2-40B4-BE49-F238E27FC236}">
                  <a16:creationId xmlns:a16="http://schemas.microsoft.com/office/drawing/2014/main" id="{4026EDD1-E257-6140-A5C9-680823234FD1}"/>
                </a:ext>
              </a:extLst>
            </p:cNvPr>
            <p:cNvSpPr/>
            <p:nvPr/>
          </p:nvSpPr>
          <p:spPr>
            <a:xfrm>
              <a:off x="4034091" y="5241905"/>
              <a:ext cx="812800" cy="711200"/>
            </a:xfrm>
            <a:prstGeom prst="can">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zh-CN" altLang="en-US"/>
            </a:p>
          </p:txBody>
        </p:sp>
        <p:sp>
          <p:nvSpPr>
            <p:cNvPr id="9" name="罐形 8">
              <a:extLst>
                <a:ext uri="{FF2B5EF4-FFF2-40B4-BE49-F238E27FC236}">
                  <a16:creationId xmlns:a16="http://schemas.microsoft.com/office/drawing/2014/main" id="{FC1B2F61-29BE-D348-ABC7-5A8B06DE9FD8}"/>
                </a:ext>
              </a:extLst>
            </p:cNvPr>
            <p:cNvSpPr/>
            <p:nvPr/>
          </p:nvSpPr>
          <p:spPr>
            <a:xfrm>
              <a:off x="6177851" y="5241905"/>
              <a:ext cx="812800" cy="711200"/>
            </a:xfrm>
            <a:prstGeom prst="can">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zh-CN" altLang="en-US"/>
            </a:p>
          </p:txBody>
        </p:sp>
        <p:sp>
          <p:nvSpPr>
            <p:cNvPr id="10" name="罐形 9">
              <a:extLst>
                <a:ext uri="{FF2B5EF4-FFF2-40B4-BE49-F238E27FC236}">
                  <a16:creationId xmlns:a16="http://schemas.microsoft.com/office/drawing/2014/main" id="{BBEE998F-64E5-7C47-92BE-4D1947642A02}"/>
                </a:ext>
              </a:extLst>
            </p:cNvPr>
            <p:cNvSpPr/>
            <p:nvPr/>
          </p:nvSpPr>
          <p:spPr>
            <a:xfrm>
              <a:off x="8321611" y="5241905"/>
              <a:ext cx="812800" cy="711200"/>
            </a:xfrm>
            <a:prstGeom prst="can">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zh-CN" altLang="en-US"/>
            </a:p>
          </p:txBody>
        </p:sp>
        <p:sp>
          <p:nvSpPr>
            <p:cNvPr id="11" name="矩形 10">
              <a:extLst>
                <a:ext uri="{FF2B5EF4-FFF2-40B4-BE49-F238E27FC236}">
                  <a16:creationId xmlns:a16="http://schemas.microsoft.com/office/drawing/2014/main" id="{20D58ACE-6AAA-4245-B370-B12CD4EFF21E}"/>
                </a:ext>
              </a:extLst>
            </p:cNvPr>
            <p:cNvSpPr/>
            <p:nvPr/>
          </p:nvSpPr>
          <p:spPr>
            <a:xfrm>
              <a:off x="6106731" y="3778865"/>
              <a:ext cx="955040" cy="48768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zh-CN" altLang="en-US" dirty="0"/>
                <a:t>副本</a:t>
              </a:r>
            </a:p>
          </p:txBody>
        </p:sp>
        <p:sp>
          <p:nvSpPr>
            <p:cNvPr id="12" name="矩形 11">
              <a:extLst>
                <a:ext uri="{FF2B5EF4-FFF2-40B4-BE49-F238E27FC236}">
                  <a16:creationId xmlns:a16="http://schemas.microsoft.com/office/drawing/2014/main" id="{A4584956-AD05-AF4A-A00C-B3061561B103}"/>
                </a:ext>
              </a:extLst>
            </p:cNvPr>
            <p:cNvSpPr/>
            <p:nvPr/>
          </p:nvSpPr>
          <p:spPr>
            <a:xfrm>
              <a:off x="8250491" y="3778865"/>
              <a:ext cx="955040" cy="48768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zh-CN" altLang="en-US" dirty="0"/>
                <a:t>副本</a:t>
              </a:r>
            </a:p>
          </p:txBody>
        </p:sp>
        <p:sp>
          <p:nvSpPr>
            <p:cNvPr id="13" name="右箭头 12">
              <a:extLst>
                <a:ext uri="{FF2B5EF4-FFF2-40B4-BE49-F238E27FC236}">
                  <a16:creationId xmlns:a16="http://schemas.microsoft.com/office/drawing/2014/main" id="{18B36D45-A166-2948-82B7-A006A3F11B26}"/>
                </a:ext>
              </a:extLst>
            </p:cNvPr>
            <p:cNvSpPr/>
            <p:nvPr/>
          </p:nvSpPr>
          <p:spPr>
            <a:xfrm>
              <a:off x="4918011" y="3921105"/>
              <a:ext cx="1188720" cy="243840"/>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zh-CN" altLang="en-US"/>
            </a:p>
          </p:txBody>
        </p:sp>
        <p:sp>
          <p:nvSpPr>
            <p:cNvPr id="14" name="右箭头 13">
              <a:extLst>
                <a:ext uri="{FF2B5EF4-FFF2-40B4-BE49-F238E27FC236}">
                  <a16:creationId xmlns:a16="http://schemas.microsoft.com/office/drawing/2014/main" id="{E231F3DD-461D-E446-88A9-A0FC54B01DAD}"/>
                </a:ext>
              </a:extLst>
            </p:cNvPr>
            <p:cNvSpPr/>
            <p:nvPr/>
          </p:nvSpPr>
          <p:spPr>
            <a:xfrm>
              <a:off x="7061771" y="3921105"/>
              <a:ext cx="1188720" cy="243840"/>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zh-CN" altLang="en-US"/>
            </a:p>
          </p:txBody>
        </p:sp>
        <p:sp>
          <p:nvSpPr>
            <p:cNvPr id="15" name="下箭头 14">
              <a:extLst>
                <a:ext uri="{FF2B5EF4-FFF2-40B4-BE49-F238E27FC236}">
                  <a16:creationId xmlns:a16="http://schemas.microsoft.com/office/drawing/2014/main" id="{67A45FE5-9378-6E49-8148-8B25AC7C44D1}"/>
                </a:ext>
              </a:extLst>
            </p:cNvPr>
            <p:cNvSpPr/>
            <p:nvPr/>
          </p:nvSpPr>
          <p:spPr>
            <a:xfrm>
              <a:off x="4338891" y="4266545"/>
              <a:ext cx="223520" cy="934720"/>
            </a:xfrm>
            <a:prstGeom prst="downArrow">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下箭头 15">
              <a:extLst>
                <a:ext uri="{FF2B5EF4-FFF2-40B4-BE49-F238E27FC236}">
                  <a16:creationId xmlns:a16="http://schemas.microsoft.com/office/drawing/2014/main" id="{2C12C3AC-BF9E-6C46-947D-2294D75F34E0}"/>
                </a:ext>
              </a:extLst>
            </p:cNvPr>
            <p:cNvSpPr/>
            <p:nvPr/>
          </p:nvSpPr>
          <p:spPr>
            <a:xfrm>
              <a:off x="6462331" y="4713585"/>
              <a:ext cx="243840" cy="487680"/>
            </a:xfrm>
            <a:prstGeom prst="downArrow">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下箭头 16">
              <a:extLst>
                <a:ext uri="{FF2B5EF4-FFF2-40B4-BE49-F238E27FC236}">
                  <a16:creationId xmlns:a16="http://schemas.microsoft.com/office/drawing/2014/main" id="{510BCABA-ED51-B146-B410-D8999A4513AD}"/>
                </a:ext>
              </a:extLst>
            </p:cNvPr>
            <p:cNvSpPr/>
            <p:nvPr/>
          </p:nvSpPr>
          <p:spPr>
            <a:xfrm>
              <a:off x="8615235" y="4571345"/>
              <a:ext cx="259080" cy="629920"/>
            </a:xfrm>
            <a:prstGeom prst="downArrow">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矩形 17">
              <a:extLst>
                <a:ext uri="{FF2B5EF4-FFF2-40B4-BE49-F238E27FC236}">
                  <a16:creationId xmlns:a16="http://schemas.microsoft.com/office/drawing/2014/main" id="{D6A73B26-6B20-5A49-B43A-A6A5A6E6E1B0}"/>
                </a:ext>
              </a:extLst>
            </p:cNvPr>
            <p:cNvSpPr/>
            <p:nvPr/>
          </p:nvSpPr>
          <p:spPr>
            <a:xfrm>
              <a:off x="4415091" y="4571345"/>
              <a:ext cx="4383024" cy="14224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文本框 18">
              <a:extLst>
                <a:ext uri="{FF2B5EF4-FFF2-40B4-BE49-F238E27FC236}">
                  <a16:creationId xmlns:a16="http://schemas.microsoft.com/office/drawing/2014/main" id="{451F61B6-7C25-FA4D-88F9-04A304EBBE6B}"/>
                </a:ext>
              </a:extLst>
            </p:cNvPr>
            <p:cNvSpPr txBox="1"/>
            <p:nvPr/>
          </p:nvSpPr>
          <p:spPr>
            <a:xfrm>
              <a:off x="3963003" y="3409533"/>
              <a:ext cx="812800" cy="369332"/>
            </a:xfrm>
            <a:prstGeom prst="rect">
              <a:avLst/>
            </a:prstGeom>
            <a:noFill/>
          </p:spPr>
          <p:txBody>
            <a:bodyPr wrap="square" rtlCol="0">
              <a:spAutoFit/>
            </a:bodyPr>
            <a:lstStyle/>
            <a:p>
              <a:r>
                <a:rPr kumimoji="1" lang="en-US" altLang="zh-CN" dirty="0"/>
                <a:t>AZ</a:t>
              </a:r>
              <a:r>
                <a:rPr kumimoji="1" lang="zh-CN" altLang="en-US" dirty="0"/>
                <a:t> </a:t>
              </a:r>
              <a:r>
                <a:rPr kumimoji="1" lang="en-US" altLang="zh-CN" dirty="0"/>
                <a:t>1</a:t>
              </a:r>
              <a:endParaRPr kumimoji="1" lang="zh-CN" altLang="en-US" dirty="0"/>
            </a:p>
          </p:txBody>
        </p:sp>
        <p:sp>
          <p:nvSpPr>
            <p:cNvPr id="20" name="文本框 19">
              <a:extLst>
                <a:ext uri="{FF2B5EF4-FFF2-40B4-BE49-F238E27FC236}">
                  <a16:creationId xmlns:a16="http://schemas.microsoft.com/office/drawing/2014/main" id="{AE150CDD-78CF-394C-A4F5-1E011AA7FF1C}"/>
                </a:ext>
              </a:extLst>
            </p:cNvPr>
            <p:cNvSpPr txBox="1"/>
            <p:nvPr/>
          </p:nvSpPr>
          <p:spPr>
            <a:xfrm>
              <a:off x="6114923" y="3403452"/>
              <a:ext cx="812800" cy="369332"/>
            </a:xfrm>
            <a:prstGeom prst="rect">
              <a:avLst/>
            </a:prstGeom>
            <a:noFill/>
          </p:spPr>
          <p:txBody>
            <a:bodyPr wrap="square" rtlCol="0">
              <a:spAutoFit/>
            </a:bodyPr>
            <a:lstStyle/>
            <a:p>
              <a:r>
                <a:rPr kumimoji="1" lang="en-US" altLang="zh-CN" dirty="0"/>
                <a:t>AZ</a:t>
              </a:r>
              <a:r>
                <a:rPr kumimoji="1" lang="zh-CN" altLang="en-US" dirty="0"/>
                <a:t> </a:t>
              </a:r>
              <a:r>
                <a:rPr kumimoji="1" lang="en-US" altLang="zh-CN" dirty="0"/>
                <a:t>2</a:t>
              </a:r>
              <a:endParaRPr kumimoji="1" lang="zh-CN" altLang="en-US" dirty="0"/>
            </a:p>
          </p:txBody>
        </p:sp>
        <p:sp>
          <p:nvSpPr>
            <p:cNvPr id="21" name="文本框 20">
              <a:extLst>
                <a:ext uri="{FF2B5EF4-FFF2-40B4-BE49-F238E27FC236}">
                  <a16:creationId xmlns:a16="http://schemas.microsoft.com/office/drawing/2014/main" id="{A9D697C3-606A-BE45-BC30-46414885C926}"/>
                </a:ext>
              </a:extLst>
            </p:cNvPr>
            <p:cNvSpPr txBox="1"/>
            <p:nvPr/>
          </p:nvSpPr>
          <p:spPr>
            <a:xfrm>
              <a:off x="8246394" y="3409533"/>
              <a:ext cx="812800" cy="369332"/>
            </a:xfrm>
            <a:prstGeom prst="rect">
              <a:avLst/>
            </a:prstGeom>
            <a:noFill/>
          </p:spPr>
          <p:txBody>
            <a:bodyPr wrap="square" rtlCol="0">
              <a:spAutoFit/>
            </a:bodyPr>
            <a:lstStyle/>
            <a:p>
              <a:r>
                <a:rPr kumimoji="1" lang="en-US" altLang="zh-CN" dirty="0"/>
                <a:t>AZ</a:t>
              </a:r>
              <a:r>
                <a:rPr kumimoji="1" lang="zh-CN" altLang="en-US" dirty="0"/>
                <a:t> </a:t>
              </a:r>
              <a:r>
                <a:rPr kumimoji="1" lang="en-US" altLang="zh-CN" dirty="0"/>
                <a:t>3</a:t>
              </a:r>
              <a:endParaRPr kumimoji="1" lang="zh-CN" altLang="en-US" dirty="0"/>
            </a:p>
          </p:txBody>
        </p:sp>
        <p:sp>
          <p:nvSpPr>
            <p:cNvPr id="22" name="矩形 21">
              <a:extLst>
                <a:ext uri="{FF2B5EF4-FFF2-40B4-BE49-F238E27FC236}">
                  <a16:creationId xmlns:a16="http://schemas.microsoft.com/office/drawing/2014/main" id="{39FEE00A-A79B-4B45-95B8-CDCB75DC9A5E}"/>
                </a:ext>
              </a:extLst>
            </p:cNvPr>
            <p:cNvSpPr/>
            <p:nvPr/>
          </p:nvSpPr>
          <p:spPr>
            <a:xfrm>
              <a:off x="3962971" y="5191433"/>
              <a:ext cx="5242560" cy="845574"/>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3" name="文本框 22">
              <a:extLst>
                <a:ext uri="{FF2B5EF4-FFF2-40B4-BE49-F238E27FC236}">
                  <a16:creationId xmlns:a16="http://schemas.microsoft.com/office/drawing/2014/main" id="{C92E3C90-FED5-954A-B799-7D8B22116E7C}"/>
                </a:ext>
              </a:extLst>
            </p:cNvPr>
            <p:cNvSpPr txBox="1"/>
            <p:nvPr/>
          </p:nvSpPr>
          <p:spPr>
            <a:xfrm>
              <a:off x="8798115" y="4831933"/>
              <a:ext cx="1187278" cy="369332"/>
            </a:xfrm>
            <a:prstGeom prst="rect">
              <a:avLst/>
            </a:prstGeom>
            <a:noFill/>
          </p:spPr>
          <p:txBody>
            <a:bodyPr wrap="square" rtlCol="0">
              <a:spAutoFit/>
            </a:bodyPr>
            <a:lstStyle/>
            <a:p>
              <a:r>
                <a:rPr kumimoji="1" lang="zh-CN" altLang="en-US" dirty="0"/>
                <a:t>分布式写</a:t>
              </a:r>
            </a:p>
          </p:txBody>
        </p:sp>
        <p:sp>
          <p:nvSpPr>
            <p:cNvPr id="24" name="文本框 23">
              <a:extLst>
                <a:ext uri="{FF2B5EF4-FFF2-40B4-BE49-F238E27FC236}">
                  <a16:creationId xmlns:a16="http://schemas.microsoft.com/office/drawing/2014/main" id="{5A715F77-7564-824D-8935-3BCB3DA0703B}"/>
                </a:ext>
              </a:extLst>
            </p:cNvPr>
            <p:cNvSpPr txBox="1"/>
            <p:nvPr/>
          </p:nvSpPr>
          <p:spPr>
            <a:xfrm>
              <a:off x="5464194" y="4266545"/>
              <a:ext cx="1187278" cy="369332"/>
            </a:xfrm>
            <a:prstGeom prst="rect">
              <a:avLst/>
            </a:prstGeom>
            <a:noFill/>
          </p:spPr>
          <p:txBody>
            <a:bodyPr wrap="square" rtlCol="0">
              <a:spAutoFit/>
            </a:bodyPr>
            <a:lstStyle/>
            <a:p>
              <a:r>
                <a:rPr kumimoji="1" lang="zh-CN" altLang="en-US" dirty="0"/>
                <a:t>多数协议</a:t>
              </a:r>
            </a:p>
          </p:txBody>
        </p:sp>
        <p:sp>
          <p:nvSpPr>
            <p:cNvPr id="25" name="文本框 24">
              <a:extLst>
                <a:ext uri="{FF2B5EF4-FFF2-40B4-BE49-F238E27FC236}">
                  <a16:creationId xmlns:a16="http://schemas.microsoft.com/office/drawing/2014/main" id="{23E5569E-3C0A-2646-97F2-9E59E7F088A4}"/>
                </a:ext>
              </a:extLst>
            </p:cNvPr>
            <p:cNvSpPr txBox="1"/>
            <p:nvPr/>
          </p:nvSpPr>
          <p:spPr>
            <a:xfrm>
              <a:off x="2951897" y="3838039"/>
              <a:ext cx="724136" cy="369332"/>
            </a:xfrm>
            <a:prstGeom prst="rect">
              <a:avLst/>
            </a:prstGeom>
            <a:noFill/>
          </p:spPr>
          <p:txBody>
            <a:bodyPr wrap="square" rtlCol="0">
              <a:spAutoFit/>
            </a:bodyPr>
            <a:lstStyle/>
            <a:p>
              <a:r>
                <a:rPr kumimoji="1" lang="zh-CN" altLang="en-US" dirty="0"/>
                <a:t>计算：</a:t>
              </a:r>
            </a:p>
          </p:txBody>
        </p:sp>
        <p:sp>
          <p:nvSpPr>
            <p:cNvPr id="26" name="文本框 25">
              <a:extLst>
                <a:ext uri="{FF2B5EF4-FFF2-40B4-BE49-F238E27FC236}">
                  <a16:creationId xmlns:a16="http://schemas.microsoft.com/office/drawing/2014/main" id="{764AB68F-DFCB-F14F-864B-25AE50820EA5}"/>
                </a:ext>
              </a:extLst>
            </p:cNvPr>
            <p:cNvSpPr txBox="1"/>
            <p:nvPr/>
          </p:nvSpPr>
          <p:spPr>
            <a:xfrm>
              <a:off x="2951897" y="5494180"/>
              <a:ext cx="724136" cy="369332"/>
            </a:xfrm>
            <a:prstGeom prst="rect">
              <a:avLst/>
            </a:prstGeom>
            <a:noFill/>
          </p:spPr>
          <p:txBody>
            <a:bodyPr wrap="square" rtlCol="0">
              <a:spAutoFit/>
            </a:bodyPr>
            <a:lstStyle/>
            <a:p>
              <a:r>
                <a:rPr kumimoji="1" lang="zh-CN" altLang="en-US" dirty="0"/>
                <a:t>存储：</a:t>
              </a:r>
            </a:p>
          </p:txBody>
        </p:sp>
      </p:grpSp>
    </p:spTree>
    <p:extLst>
      <p:ext uri="{BB962C8B-B14F-4D97-AF65-F5344CB8AC3E}">
        <p14:creationId xmlns:p14="http://schemas.microsoft.com/office/powerpoint/2010/main" val="228212039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3248</TotalTime>
  <Words>19510</Words>
  <Application>Microsoft Office PowerPoint</Application>
  <PresentationFormat>宽屏</PresentationFormat>
  <Paragraphs>1558</Paragraphs>
  <Slides>172</Slides>
  <Notes>68</Notes>
  <HiddenSlides>0</HiddenSlides>
  <MMClips>0</MMClips>
  <ScaleCrop>false</ScaleCrop>
  <HeadingPairs>
    <vt:vector size="8" baseType="variant">
      <vt:variant>
        <vt:lpstr>已用的字体</vt:lpstr>
      </vt:variant>
      <vt:variant>
        <vt:i4>11</vt:i4>
      </vt:variant>
      <vt:variant>
        <vt:lpstr>主题</vt:lpstr>
      </vt:variant>
      <vt:variant>
        <vt:i4>1</vt:i4>
      </vt:variant>
      <vt:variant>
        <vt:lpstr>嵌入 OLE 服务器</vt:lpstr>
      </vt:variant>
      <vt:variant>
        <vt:i4>3</vt:i4>
      </vt:variant>
      <vt:variant>
        <vt:lpstr>幻灯片标题</vt:lpstr>
      </vt:variant>
      <vt:variant>
        <vt:i4>172</vt:i4>
      </vt:variant>
    </vt:vector>
  </HeadingPairs>
  <TitlesOfParts>
    <vt:vector size="187" baseType="lpstr">
      <vt:lpstr>Arial Unicode MS</vt:lpstr>
      <vt:lpstr>等线</vt:lpstr>
      <vt:lpstr>等线 Light</vt:lpstr>
      <vt:lpstr>黑体</vt:lpstr>
      <vt:lpstr>楷体_GB2312</vt:lpstr>
      <vt:lpstr>宋体</vt:lpstr>
      <vt:lpstr>微软雅黑</vt:lpstr>
      <vt:lpstr>Arial</vt:lpstr>
      <vt:lpstr>Times New Roman</vt:lpstr>
      <vt:lpstr>Verdana</vt:lpstr>
      <vt:lpstr>Wingdings</vt:lpstr>
      <vt:lpstr>Office 主题​​</vt:lpstr>
      <vt:lpstr>图片</vt:lpstr>
      <vt:lpstr>Picture2</vt:lpstr>
      <vt:lpstr>Visio</vt:lpstr>
      <vt:lpstr>大数据管理系统</vt:lpstr>
      <vt:lpstr>第6章 大数据管理系统的体系架构</vt:lpstr>
      <vt:lpstr>第6章 大数据管理系统的体系架构</vt:lpstr>
      <vt:lpstr>6.1 数据库系统体系架构的发展</vt:lpstr>
      <vt:lpstr>6.1.1 集中式体系架构</vt:lpstr>
      <vt:lpstr>6.1.1 集中式体系架构（续）</vt:lpstr>
      <vt:lpstr>6.1.1 集中式体系架构（续）</vt:lpstr>
      <vt:lpstr>6.1.2 客户-服务器体系架构</vt:lpstr>
      <vt:lpstr>6.1.2 客户-服务器体系架构（续）</vt:lpstr>
      <vt:lpstr>6.1.2 客户-服务器体系架构（续）</vt:lpstr>
      <vt:lpstr>6.1.3 并行与分布式体系架构简述</vt:lpstr>
      <vt:lpstr>6.1.3.1 分布式体系架构（续）</vt:lpstr>
      <vt:lpstr>6.1.3 并行与分布式体系架构简述（续）</vt:lpstr>
      <vt:lpstr>6.1.3.2 并行体系架构（续）</vt:lpstr>
      <vt:lpstr>6.1.3.2 并行体系架构（续）</vt:lpstr>
      <vt:lpstr>6.1.3.2 并行体系架构（续）</vt:lpstr>
      <vt:lpstr>6.1.4 数据库系统体系架构的相关概念</vt:lpstr>
      <vt:lpstr>6.1.4 数据库系统体系架构的相关概念（续）</vt:lpstr>
      <vt:lpstr>6.2 并行数据库体系架构</vt:lpstr>
      <vt:lpstr>6.2.1 并行数据库体系架构设计</vt:lpstr>
      <vt:lpstr>6.2.2 IO并行</vt:lpstr>
      <vt:lpstr>6.2.2 IO并行（续）</vt:lpstr>
      <vt:lpstr>6.2.2 IO并行（续）</vt:lpstr>
      <vt:lpstr>6.2.3 查询间与查询内并行</vt:lpstr>
      <vt:lpstr>6.2.3 查询间与查询内并行（续）</vt:lpstr>
      <vt:lpstr>6.2.3 查询间与查询内并行（续）</vt:lpstr>
      <vt:lpstr>6.2.4 操作间与操作内并行</vt:lpstr>
      <vt:lpstr>6.2.4 操作间与操作内并行（续）</vt:lpstr>
      <vt:lpstr>6.2.4 操作间与操作内并行（续）</vt:lpstr>
      <vt:lpstr>6.2.4 操作间与操作内并行（续）</vt:lpstr>
      <vt:lpstr>6.2.4 操作间与操作内并行（续）</vt:lpstr>
      <vt:lpstr>6.2.4 操作间与操作内并行（续）</vt:lpstr>
      <vt:lpstr>6.2.4 操作间与操作内并行（续）</vt:lpstr>
      <vt:lpstr>6.3 分布式数据库体系结构</vt:lpstr>
      <vt:lpstr>6.3.1分布式数据库系统概述（续）</vt:lpstr>
      <vt:lpstr>6.3.1分布式数据库系统概述（续）</vt:lpstr>
      <vt:lpstr>6.3.1分布式数据库系统概述（续）</vt:lpstr>
      <vt:lpstr>6.3.1分布式数据库系统概述（续）</vt:lpstr>
      <vt:lpstr>6.3.1分布式数据库系统概述（续）</vt:lpstr>
      <vt:lpstr>6.3.1分布式数据库系统概述（续）</vt:lpstr>
      <vt:lpstr>6.3.1分布式数据库系统概述（续）</vt:lpstr>
      <vt:lpstr>6.3.1分布式数据库系统概述（续）</vt:lpstr>
      <vt:lpstr>6.3.1分布式数据库系统概述（续）</vt:lpstr>
      <vt:lpstr>6.3.1 分布式事务系统结构</vt:lpstr>
      <vt:lpstr>6.3.1 分布式事务系统结构（续）</vt:lpstr>
      <vt:lpstr>6.3.1 分布式事务系统结构（续）</vt:lpstr>
      <vt:lpstr>6.3.1 分布式事务系统结构（续）</vt:lpstr>
      <vt:lpstr>6.3.1 分布式事务系统结构（续）</vt:lpstr>
      <vt:lpstr>6.3.3 分布式数据库中的并发控制</vt:lpstr>
      <vt:lpstr>6.3.3 分布式数据库中的并发控制（续）</vt:lpstr>
      <vt:lpstr>6.3.3 分布式数据库中的并发控制（续）</vt:lpstr>
      <vt:lpstr>6.3.3 分布式数据库中的并发控制（续）</vt:lpstr>
      <vt:lpstr>6.3.3 分布式数据库中的并发控制（续）</vt:lpstr>
      <vt:lpstr>6.3.3 分布式数据库中的并发控制（续）</vt:lpstr>
      <vt:lpstr>6.3.3 分布式数据库中的并发控制（续）</vt:lpstr>
      <vt:lpstr>6.3.3 分布式数据库中的并发控制（续）</vt:lpstr>
      <vt:lpstr>6.3.4 分布式数据库设计中的折中方案</vt:lpstr>
      <vt:lpstr>6.3.4 分布式数据库设计中的折中方案（续）</vt:lpstr>
      <vt:lpstr>6.3.4 分布式数据库设计中的折中方案（续）</vt:lpstr>
      <vt:lpstr>6.3.4 分布式数据库设计中的折中方案（续）</vt:lpstr>
      <vt:lpstr>6.3.4 分布式数据库设计中的折中方案（续）</vt:lpstr>
      <vt:lpstr>6.3.4 分布式数据库设计中的折中方案（续）</vt:lpstr>
      <vt:lpstr>6.3.5 异构与基于云的分布式数据库</vt:lpstr>
      <vt:lpstr>6.3.5 异构与基于云的分布式数据库（续）</vt:lpstr>
      <vt:lpstr>6.3.5 异构与基于云的分布式数据库（续）</vt:lpstr>
      <vt:lpstr>6.3.5 异构与基于云的分布式数据库（续）</vt:lpstr>
      <vt:lpstr>6.3.6 分布式目录系统</vt:lpstr>
      <vt:lpstr>6.3.6 分布式目录系统（续）</vt:lpstr>
      <vt:lpstr>6.4 实例分析</vt:lpstr>
      <vt:lpstr>6.4.1 大数据管理体系结构概述（续）</vt:lpstr>
      <vt:lpstr>6.4.1 大数据管理体系结构概述（续）</vt:lpstr>
      <vt:lpstr>6.4.1 大数据管理体系结构概述（续）</vt:lpstr>
      <vt:lpstr>NoSql分类</vt:lpstr>
      <vt:lpstr>6.4.1 大数据管理体系结构概述（续）</vt:lpstr>
      <vt:lpstr>6.4.1 大数据管理体系结构概述（续）</vt:lpstr>
      <vt:lpstr>6.4.1 大数据管理体系结构概述（续）</vt:lpstr>
      <vt:lpstr>6.4.1 大数据管理体系结构概述（续）</vt:lpstr>
      <vt:lpstr>6.4.1 大数据管理体系结构概述（续）</vt:lpstr>
      <vt:lpstr>6.4.1 大数据管理体系结构概述（续）</vt:lpstr>
      <vt:lpstr>6.4.1 大数据管理体系结构概述（续）</vt:lpstr>
      <vt:lpstr>6.4.1 大数据管理体系结构概述（续）</vt:lpstr>
      <vt:lpstr>NoSql、NewSQL与经典RDB对比</vt:lpstr>
      <vt:lpstr>6.4.2 Greenplum</vt:lpstr>
      <vt:lpstr>6.4.2 Greenplum（续）</vt:lpstr>
      <vt:lpstr>6.4.2 Greenplum（续）</vt:lpstr>
      <vt:lpstr>6.4.2 Greenplum（续）</vt:lpstr>
      <vt:lpstr>6.4.2 Greenplum（续）</vt:lpstr>
      <vt:lpstr>6.4.3 YARN</vt:lpstr>
      <vt:lpstr>6.4.3 YARN（续）</vt:lpstr>
      <vt:lpstr>6.4.3 YARN（续）</vt:lpstr>
      <vt:lpstr>6.4.3 YARN（续）</vt:lpstr>
      <vt:lpstr>6.4.3 YARN（续）</vt:lpstr>
      <vt:lpstr>6.4.4 HAWQ</vt:lpstr>
      <vt:lpstr>6.4.4 HAWQ（续）</vt:lpstr>
      <vt:lpstr>6.4.4 HAWQ（续）</vt:lpstr>
      <vt:lpstr>6.4.4 HAWQ（续）</vt:lpstr>
      <vt:lpstr>6.4.4 HAWQ（续）</vt:lpstr>
      <vt:lpstr>6.4.4 HAWQ（续）</vt:lpstr>
      <vt:lpstr>6.4.5 Aurora关系数据库</vt:lpstr>
      <vt:lpstr>6.4.5 Aurora关系数据库（续）</vt:lpstr>
      <vt:lpstr>6.4.6 GFS</vt:lpstr>
      <vt:lpstr>6.4.6 GFS（续）</vt:lpstr>
      <vt:lpstr>6.4.6 GFS（续）</vt:lpstr>
      <vt:lpstr>6.4.6 GFS（续）</vt:lpstr>
      <vt:lpstr>6.4.6 GFS（续）</vt:lpstr>
      <vt:lpstr>6.4.7 BigTable</vt:lpstr>
      <vt:lpstr>6.4.7 BigTable（续）</vt:lpstr>
      <vt:lpstr>6.4.7 BigTable（续）</vt:lpstr>
      <vt:lpstr>6.4.7 BigTable（续）</vt:lpstr>
      <vt:lpstr>6.4.7 BigTable（续）</vt:lpstr>
      <vt:lpstr>6.4.7 BigTable（续）</vt:lpstr>
      <vt:lpstr>6.4.7 BigTable（续）</vt:lpstr>
      <vt:lpstr>6.4.8 TFS</vt:lpstr>
      <vt:lpstr>6.4.8 TFS（续）</vt:lpstr>
      <vt:lpstr>6.4.8 TFS（续）</vt:lpstr>
      <vt:lpstr>6.4.9 OceanBase</vt:lpstr>
      <vt:lpstr>6.4.9 OceanBase（续）</vt:lpstr>
      <vt:lpstr>6.4.9 OceanBase（续）</vt:lpstr>
      <vt:lpstr>6.4.9 OceanBase（续）</vt:lpstr>
      <vt:lpstr>6.4.9 OceanBase（续）</vt:lpstr>
      <vt:lpstr>6.4.9 OceanBase（续）</vt:lpstr>
      <vt:lpstr>6.4.9 OceanBase（续）</vt:lpstr>
      <vt:lpstr>6.4.10 SPANNERDB</vt:lpstr>
      <vt:lpstr>6.4.10 SPANNERDB（续）</vt:lpstr>
      <vt:lpstr>6.4.10 SPANNERDB（续）</vt:lpstr>
      <vt:lpstr>6.4.10 SPANNERDB（续）</vt:lpstr>
      <vt:lpstr>6.4.10 SPANNERDB（续）</vt:lpstr>
      <vt:lpstr>6.4.10 SPANNERDB（续）</vt:lpstr>
      <vt:lpstr>6.4.10 SPANNERDB（续）</vt:lpstr>
      <vt:lpstr>6.4.10 SPANNERDB（续）</vt:lpstr>
      <vt:lpstr>6.4.10 SPANNERDB（续）</vt:lpstr>
      <vt:lpstr>6.4.10 SPANNERDB（续）</vt:lpstr>
      <vt:lpstr>6.4.10 SPANNERDB（续）</vt:lpstr>
      <vt:lpstr>6.4.10 SPANNERDB（续）</vt:lpstr>
      <vt:lpstr>6.4.10 SPANNERDB（续）</vt:lpstr>
      <vt:lpstr>6.4.10 SPANNERDB（续）</vt:lpstr>
      <vt:lpstr>6.4.10 SPANNERDB（续）</vt:lpstr>
      <vt:lpstr>6.4.10 SPANNERDB（续）</vt:lpstr>
      <vt:lpstr>6.4.10 SPANNERDB（续）</vt:lpstr>
      <vt:lpstr>6.4.10 SPANNERDB（续）</vt:lpstr>
      <vt:lpstr>6.4.10 SPANNERDB（续）</vt:lpstr>
      <vt:lpstr>6.4.10 SPANNERDB（续）</vt:lpstr>
      <vt:lpstr>6.4.11 COLUSSUS</vt:lpstr>
      <vt:lpstr>6.4.11 COLUSSUS（续）</vt:lpstr>
      <vt:lpstr>6.4.11 COLUSSUS（续）</vt:lpstr>
      <vt:lpstr>6.4.11 COLUSSUS（续）</vt:lpstr>
      <vt:lpstr>6.4.11 COLUSSUS（续）</vt:lpstr>
      <vt:lpstr>6.4.11 COLUSSUS（续）</vt:lpstr>
      <vt:lpstr>6.4.12 F1</vt:lpstr>
      <vt:lpstr>6.4.12 F1（续）</vt:lpstr>
      <vt:lpstr>6.4.12 F1（续）</vt:lpstr>
      <vt:lpstr>6.4.12 F1（续）</vt:lpstr>
      <vt:lpstr>6.4.12 F1（续）</vt:lpstr>
      <vt:lpstr>6.4.12 F1（续）</vt:lpstr>
      <vt:lpstr>6.4.12 F1（续）</vt:lpstr>
      <vt:lpstr>6.4.12 F1（续）</vt:lpstr>
      <vt:lpstr>6.4.13 SPARK</vt:lpstr>
      <vt:lpstr>6.4.13 SPARK（续）</vt:lpstr>
      <vt:lpstr>6.4.13 SPARK（续）</vt:lpstr>
      <vt:lpstr>6.4.13 SPARK（续）</vt:lpstr>
      <vt:lpstr>6.4.13 SPARK（续）</vt:lpstr>
      <vt:lpstr>6.4.14 MongoDB</vt:lpstr>
      <vt:lpstr>6.4.14 MongoDB（续）</vt:lpstr>
      <vt:lpstr>6.4.14 MongoDB（续）</vt:lpstr>
      <vt:lpstr>6.4.14 MongoDB（续）</vt:lpstr>
      <vt:lpstr>6.4.14 MongoDB（续）</vt:lpstr>
      <vt:lpstr>6.4.14 MongoDB（续）</vt:lpstr>
      <vt:lpstr>6.4.14 MongoDB（续）</vt:lpstr>
      <vt:lpstr>6.4.14 MongoDB（续）</vt:lpstr>
      <vt:lpstr>6.4.14 MongoDB（续）</vt:lpstr>
      <vt:lpstr>6.4.15 其他体系架构</vt:lpstr>
      <vt:lpstr>本章小结</vt:lpstr>
    </vt:vector>
  </TitlesOfParts>
  <Company>微软中国</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微软用户</dc:creator>
  <cp:lastModifiedBy>panpp</cp:lastModifiedBy>
  <cp:revision>561</cp:revision>
  <dcterms:created xsi:type="dcterms:W3CDTF">2020-06-18T17:33:31Z</dcterms:created>
  <dcterms:modified xsi:type="dcterms:W3CDTF">2021-06-18T15:35:14Z</dcterms:modified>
</cp:coreProperties>
</file>